
<file path=[Content_Types].xml><?xml version="1.0" encoding="utf-8"?>
<Types xmlns="http://schemas.openxmlformats.org/package/2006/content-types">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omments/comment1.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2">
  <p:sldMasterIdLst>
    <p:sldMasterId id="2147483660" r:id="rId1"/>
  </p:sldMasterIdLst>
  <p:notesMasterIdLst>
    <p:notesMasterId r:id="rId33"/>
  </p:notesMasterIdLst>
  <p:handoutMasterIdLst>
    <p:handoutMasterId r:id="rId34"/>
  </p:handoutMasterIdLst>
  <p:sldIdLst>
    <p:sldId id="343" r:id="rId2"/>
    <p:sldId id="303" r:id="rId3"/>
    <p:sldId id="349" r:id="rId4"/>
    <p:sldId id="350" r:id="rId5"/>
    <p:sldId id="351" r:id="rId6"/>
    <p:sldId id="352" r:id="rId7"/>
    <p:sldId id="353" r:id="rId8"/>
    <p:sldId id="354" r:id="rId9"/>
    <p:sldId id="355" r:id="rId10"/>
    <p:sldId id="363" r:id="rId11"/>
    <p:sldId id="364" r:id="rId12"/>
    <p:sldId id="368" r:id="rId13"/>
    <p:sldId id="367" r:id="rId14"/>
    <p:sldId id="366" r:id="rId15"/>
    <p:sldId id="263" r:id="rId16"/>
    <p:sldId id="340" r:id="rId17"/>
    <p:sldId id="341" r:id="rId18"/>
    <p:sldId id="342" r:id="rId19"/>
    <p:sldId id="328" r:id="rId20"/>
    <p:sldId id="336" r:id="rId21"/>
    <p:sldId id="338" r:id="rId22"/>
    <p:sldId id="339" r:id="rId23"/>
    <p:sldId id="356" r:id="rId24"/>
    <p:sldId id="357" r:id="rId25"/>
    <p:sldId id="358" r:id="rId26"/>
    <p:sldId id="369" r:id="rId27"/>
    <p:sldId id="359" r:id="rId28"/>
    <p:sldId id="371" r:id="rId29"/>
    <p:sldId id="361" r:id="rId30"/>
    <p:sldId id="311" r:id="rId31"/>
    <p:sldId id="312" r:id="rId32"/>
  </p:sldIdLst>
  <p:sldSz cx="9144000" cy="6858000" type="screen4x3"/>
  <p:notesSz cx="6858000" cy="9144000"/>
  <p:embeddedFontLst>
    <p:embeddedFont>
      <p:font typeface="Cambria Math" panose="02040503050406030204" pitchFamily="18" charset="0"/>
      <p:regular r:id="rId35"/>
    </p:embeddedFont>
    <p:embeddedFont>
      <p:font typeface="맑은 고딕" panose="020B0503020000020004" pitchFamily="50" charset="-127"/>
      <p:regular r:id="rId36"/>
      <p:bold r:id="rId37"/>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ng" initials="S" lastIdx="1" clrIdx="0">
    <p:extLst>
      <p:ext uri="{19B8F6BF-5375-455C-9EA6-DF929625EA0E}">
        <p15:presenceInfo xmlns:p15="http://schemas.microsoft.com/office/powerpoint/2012/main" userId="So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6468"/>
    <a:srgbClr val="D9D9D9"/>
    <a:srgbClr val="595959"/>
    <a:srgbClr val="6A6F7C"/>
    <a:srgbClr val="FFFFFF"/>
    <a:srgbClr val="05B8D5"/>
    <a:srgbClr val="E8BF89"/>
    <a:srgbClr val="23262E"/>
    <a:srgbClr val="C794E7"/>
    <a:srgbClr val="A0D8C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3" autoAdjust="0"/>
    <p:restoredTop sz="62706" autoAdjust="0"/>
  </p:normalViewPr>
  <p:slideViewPr>
    <p:cSldViewPr snapToGrid="0">
      <p:cViewPr varScale="1">
        <p:scale>
          <a:sx n="71" d="100"/>
          <a:sy n="71" d="100"/>
        </p:scale>
        <p:origin x="2622" y="72"/>
      </p:cViewPr>
      <p:guideLst>
        <p:guide orient="horz" pos="2160"/>
        <p:guide pos="2880"/>
      </p:guideLst>
    </p:cSldViewPr>
  </p:slideViewPr>
  <p:notesTextViewPr>
    <p:cViewPr>
      <p:scale>
        <a:sx n="1" d="1"/>
        <a:sy n="1" d="1"/>
      </p:scale>
      <p:origin x="0" y="0"/>
    </p:cViewPr>
  </p:notesTextViewPr>
  <p:notesViewPr>
    <p:cSldViewPr snapToGrid="0" showGuides="1">
      <p:cViewPr varScale="1">
        <p:scale>
          <a:sx n="110" d="100"/>
          <a:sy n="110" d="100"/>
        </p:scale>
        <p:origin x="1560"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handoutMaster" Target="handoutMasters/handoutMaster1.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2-08T05:38:13.892" idx="1">
    <p:pos x="10" y="10"/>
    <p:text>Batteryless radio
Pyroelectric effect
Thermionic converter</p:text>
    <p:extLst>
      <p:ext uri="{C676402C-5697-4E1C-873F-D02D1690AC5C}">
        <p15:threadingInfo xmlns:p15="http://schemas.microsoft.com/office/powerpoint/2012/main" timeZoneBias="-5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DAD422-0CE2-7345-9C9C-5AE431B01D98}" type="datetimeFigureOut">
              <a:rPr lang="en-US" altLang="ko-KR" smtClean="0"/>
              <a:pPr/>
              <a:t>12/10/2019</a:t>
            </a:fld>
            <a:endParaRPr lang="ko-KR" altLang="en-US"/>
          </a:p>
        </p:txBody>
      </p:sp>
      <p:sp>
        <p:nvSpPr>
          <p:cNvPr id="4" name="바닥글 개체 틀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FCFAF04-A4AB-394B-8174-0452DE40444D}" type="slidenum">
              <a:rPr lang="en-US" altLang="ko-KR" smtClean="0"/>
              <a:pPr/>
              <a:t>‹#›</a:t>
            </a:fld>
            <a:endParaRPr lang="ko-KR" altLang="en-US"/>
          </a:p>
        </p:txBody>
      </p:sp>
    </p:spTree>
    <p:extLst>
      <p:ext uri="{BB962C8B-B14F-4D97-AF65-F5344CB8AC3E}">
        <p14:creationId xmlns:p14="http://schemas.microsoft.com/office/powerpoint/2010/main" val="2008783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5593C2-BB06-FE4C-A097-5F24D72EFBBA}" type="datetimeFigureOut">
              <a:rPr lang="en-US" altLang="ko-KR" smtClean="0"/>
              <a:pPr/>
              <a:t>12/10/2019</a:t>
            </a:fld>
            <a:endParaRPr lang="ko-KR" altLang="en-US"/>
          </a:p>
        </p:txBody>
      </p:sp>
      <p:sp>
        <p:nvSpPr>
          <p:cNvPr id="4" name="슬라이드 이미지 개체 틀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CC0F5F-2408-184D-BCB4-04B8D7BCC9C3}" type="slidenum">
              <a:rPr lang="en-US" altLang="ko-KR" smtClean="0"/>
              <a:pPr/>
              <a:t>‹#›</a:t>
            </a:fld>
            <a:endParaRPr lang="ko-KR" altLang="en-US"/>
          </a:p>
        </p:txBody>
      </p:sp>
    </p:spTree>
    <p:extLst>
      <p:ext uri="{BB962C8B-B14F-4D97-AF65-F5344CB8AC3E}">
        <p14:creationId xmlns:p14="http://schemas.microsoft.com/office/powerpoint/2010/main" val="193281647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4</a:t>
            </a:fld>
            <a:endParaRPr lang="ko-KR" altLang="en-US"/>
          </a:p>
        </p:txBody>
      </p:sp>
    </p:spTree>
    <p:extLst>
      <p:ext uri="{BB962C8B-B14F-4D97-AF65-F5344CB8AC3E}">
        <p14:creationId xmlns:p14="http://schemas.microsoft.com/office/powerpoint/2010/main" val="2963441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20</a:t>
            </a:fld>
            <a:endParaRPr lang="ko-KR" altLang="en-US"/>
          </a:p>
        </p:txBody>
      </p:sp>
    </p:spTree>
    <p:extLst>
      <p:ext uri="{BB962C8B-B14F-4D97-AF65-F5344CB8AC3E}">
        <p14:creationId xmlns:p14="http://schemas.microsoft.com/office/powerpoint/2010/main" val="32862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21</a:t>
            </a:fld>
            <a:endParaRPr lang="ko-KR" altLang="en-US"/>
          </a:p>
        </p:txBody>
      </p:sp>
    </p:spTree>
    <p:extLst>
      <p:ext uri="{BB962C8B-B14F-4D97-AF65-F5344CB8AC3E}">
        <p14:creationId xmlns:p14="http://schemas.microsoft.com/office/powerpoint/2010/main" val="31532125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22</a:t>
            </a:fld>
            <a:endParaRPr lang="ko-KR" altLang="en-US"/>
          </a:p>
        </p:txBody>
      </p:sp>
    </p:spTree>
    <p:extLst>
      <p:ext uri="{BB962C8B-B14F-4D97-AF65-F5344CB8AC3E}">
        <p14:creationId xmlns:p14="http://schemas.microsoft.com/office/powerpoint/2010/main" val="68146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24</a:t>
            </a:fld>
            <a:endParaRPr lang="ko-KR" altLang="en-US"/>
          </a:p>
        </p:txBody>
      </p:sp>
    </p:spTree>
    <p:extLst>
      <p:ext uri="{BB962C8B-B14F-4D97-AF65-F5344CB8AC3E}">
        <p14:creationId xmlns:p14="http://schemas.microsoft.com/office/powerpoint/2010/main" val="367159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25</a:t>
            </a:fld>
            <a:endParaRPr lang="ko-KR" altLang="en-US"/>
          </a:p>
        </p:txBody>
      </p:sp>
    </p:spTree>
    <p:extLst>
      <p:ext uri="{BB962C8B-B14F-4D97-AF65-F5344CB8AC3E}">
        <p14:creationId xmlns:p14="http://schemas.microsoft.com/office/powerpoint/2010/main" val="3503289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26</a:t>
            </a:fld>
            <a:endParaRPr lang="ko-KR" altLang="en-US"/>
          </a:p>
        </p:txBody>
      </p:sp>
    </p:spTree>
    <p:extLst>
      <p:ext uri="{BB962C8B-B14F-4D97-AF65-F5344CB8AC3E}">
        <p14:creationId xmlns:p14="http://schemas.microsoft.com/office/powerpoint/2010/main" val="27985325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27</a:t>
            </a:fld>
            <a:endParaRPr lang="ko-KR" altLang="en-US"/>
          </a:p>
        </p:txBody>
      </p:sp>
    </p:spTree>
    <p:extLst>
      <p:ext uri="{BB962C8B-B14F-4D97-AF65-F5344CB8AC3E}">
        <p14:creationId xmlns:p14="http://schemas.microsoft.com/office/powerpoint/2010/main" val="3182113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28</a:t>
            </a:fld>
            <a:endParaRPr lang="ko-KR" altLang="en-US"/>
          </a:p>
        </p:txBody>
      </p:sp>
    </p:spTree>
    <p:extLst>
      <p:ext uri="{BB962C8B-B14F-4D97-AF65-F5344CB8AC3E}">
        <p14:creationId xmlns:p14="http://schemas.microsoft.com/office/powerpoint/2010/main" val="19937521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29</a:t>
            </a:fld>
            <a:endParaRPr lang="ko-KR" altLang="en-US"/>
          </a:p>
        </p:txBody>
      </p:sp>
    </p:spTree>
    <p:extLst>
      <p:ext uri="{BB962C8B-B14F-4D97-AF65-F5344CB8AC3E}">
        <p14:creationId xmlns:p14="http://schemas.microsoft.com/office/powerpoint/2010/main" val="1684594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5</a:t>
            </a:fld>
            <a:endParaRPr lang="ko-KR" altLang="en-US"/>
          </a:p>
        </p:txBody>
      </p:sp>
    </p:spTree>
    <p:extLst>
      <p:ext uri="{BB962C8B-B14F-4D97-AF65-F5344CB8AC3E}">
        <p14:creationId xmlns:p14="http://schemas.microsoft.com/office/powerpoint/2010/main" val="1227116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6</a:t>
            </a:fld>
            <a:endParaRPr lang="ko-KR" altLang="en-US"/>
          </a:p>
        </p:txBody>
      </p:sp>
    </p:spTree>
    <p:extLst>
      <p:ext uri="{BB962C8B-B14F-4D97-AF65-F5344CB8AC3E}">
        <p14:creationId xmlns:p14="http://schemas.microsoft.com/office/powerpoint/2010/main" val="4018669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7</a:t>
            </a:fld>
            <a:endParaRPr lang="ko-KR" altLang="en-US"/>
          </a:p>
        </p:txBody>
      </p:sp>
    </p:spTree>
    <p:extLst>
      <p:ext uri="{BB962C8B-B14F-4D97-AF65-F5344CB8AC3E}">
        <p14:creationId xmlns:p14="http://schemas.microsoft.com/office/powerpoint/2010/main" val="1902333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8</a:t>
            </a:fld>
            <a:endParaRPr lang="ko-KR" altLang="en-US"/>
          </a:p>
        </p:txBody>
      </p:sp>
    </p:spTree>
    <p:extLst>
      <p:ext uri="{BB962C8B-B14F-4D97-AF65-F5344CB8AC3E}">
        <p14:creationId xmlns:p14="http://schemas.microsoft.com/office/powerpoint/2010/main" val="4062598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16</a:t>
            </a:fld>
            <a:endParaRPr lang="ko-KR" altLang="en-US"/>
          </a:p>
        </p:txBody>
      </p:sp>
    </p:spTree>
    <p:extLst>
      <p:ext uri="{BB962C8B-B14F-4D97-AF65-F5344CB8AC3E}">
        <p14:creationId xmlns:p14="http://schemas.microsoft.com/office/powerpoint/2010/main" val="837125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altLang="ko-KR" sz="1200" b="0" i="0" u="none" strike="noStrike" kern="1200" baseline="0" dirty="0">
              <a:solidFill>
                <a:schemeClr val="tx1"/>
              </a:solidFill>
              <a:latin typeface="+mn-lt"/>
              <a:ea typeface="+mn-ea"/>
              <a:cs typeface="+mn-cs"/>
            </a:endParaRPr>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17</a:t>
            </a:fld>
            <a:endParaRPr lang="ko-KR" altLang="en-US"/>
          </a:p>
        </p:txBody>
      </p:sp>
    </p:spTree>
    <p:extLst>
      <p:ext uri="{BB962C8B-B14F-4D97-AF65-F5344CB8AC3E}">
        <p14:creationId xmlns:p14="http://schemas.microsoft.com/office/powerpoint/2010/main" val="1715124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18</a:t>
            </a:fld>
            <a:endParaRPr lang="ko-KR" altLang="en-US"/>
          </a:p>
        </p:txBody>
      </p:sp>
    </p:spTree>
    <p:extLst>
      <p:ext uri="{BB962C8B-B14F-4D97-AF65-F5344CB8AC3E}">
        <p14:creationId xmlns:p14="http://schemas.microsoft.com/office/powerpoint/2010/main" val="2683305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CBCC0F5F-2408-184D-BCB4-04B8D7BCC9C3}" type="slidenum">
              <a:rPr lang="en-US" altLang="ko-KR" smtClean="0"/>
              <a:pPr/>
              <a:t>19</a:t>
            </a:fld>
            <a:endParaRPr lang="ko-KR" altLang="en-US"/>
          </a:p>
        </p:txBody>
      </p:sp>
    </p:spTree>
    <p:extLst>
      <p:ext uri="{BB962C8B-B14F-4D97-AF65-F5344CB8AC3E}">
        <p14:creationId xmlns:p14="http://schemas.microsoft.com/office/powerpoint/2010/main" val="877489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슬라이드">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762125" y="3049433"/>
            <a:ext cx="5619750" cy="754988"/>
          </a:xfrm>
        </p:spPr>
        <p:txBody>
          <a:bodyPr lIns="0" rIns="0" anchor="ctr">
            <a:normAutofit/>
          </a:bodyPr>
          <a:lstStyle>
            <a:lvl1pPr marL="0" indent="0" algn="dist">
              <a:lnSpc>
                <a:spcPct val="100000"/>
              </a:lnSpc>
              <a:buFont typeface="Arial" panose="020B0604020202020204" pitchFamily="34" charset="0"/>
              <a:buNone/>
              <a:defRPr sz="3400" b="1" baseline="0">
                <a:ln>
                  <a:solidFill>
                    <a:schemeClr val="tx1">
                      <a:alpha val="0"/>
                    </a:schemeClr>
                  </a:solidFill>
                </a:ln>
                <a:solidFill>
                  <a:schemeClr val="bg1"/>
                </a:solidFill>
              </a:defRPr>
            </a:lvl1pPr>
          </a:lstStyle>
          <a:p>
            <a:r>
              <a:rPr lang="en-US" dirty="0"/>
              <a:t>BLACK AND WHITE BASIC</a:t>
            </a:r>
          </a:p>
        </p:txBody>
      </p:sp>
      <p:sp>
        <p:nvSpPr>
          <p:cNvPr id="3" name="Subtitle 2"/>
          <p:cNvSpPr>
            <a:spLocks noGrp="1"/>
          </p:cNvSpPr>
          <p:nvPr>
            <p:ph type="subTitle" idx="1" hasCustomPrompt="1"/>
          </p:nvPr>
        </p:nvSpPr>
        <p:spPr>
          <a:xfrm>
            <a:off x="1762125" y="3942925"/>
            <a:ext cx="5619750" cy="457626"/>
          </a:xfrm>
        </p:spPr>
        <p:txBody>
          <a:bodyPr lIns="0" rIns="0" anchor="ctr"/>
          <a:lstStyle>
            <a:lvl1pPr marL="0" indent="0" algn="dist">
              <a:buFont typeface="Arial" panose="020B0604020202020204" pitchFamily="34" charset="0"/>
              <a:buNone/>
              <a:defRPr sz="1600">
                <a:ln>
                  <a:solidFill>
                    <a:schemeClr val="tx1">
                      <a:alpha val="0"/>
                    </a:schemeClr>
                  </a:solidFill>
                </a:ln>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ko-KR" dirty="0"/>
              <a:t>ADSTORE POWERPOINT TEMPLATE</a:t>
            </a:r>
            <a:endParaRPr lang="en-US" dirty="0"/>
          </a:p>
        </p:txBody>
      </p:sp>
      <p:sp>
        <p:nvSpPr>
          <p:cNvPr id="5" name="Footer Placeholder 4"/>
          <p:cNvSpPr>
            <a:spLocks noGrp="1"/>
          </p:cNvSpPr>
          <p:nvPr>
            <p:ph type="ftr" sz="quarter" idx="11"/>
          </p:nvPr>
        </p:nvSpPr>
        <p:spPr>
          <a:xfrm>
            <a:off x="4069080" y="4944685"/>
            <a:ext cx="1005840" cy="631614"/>
          </a:xfrm>
        </p:spPr>
        <p:txBody>
          <a:bodyPr anchor="ctr"/>
          <a:lstStyle>
            <a:lvl1pPr marL="0" indent="0" algn="dist" defTabSz="914400" rtl="0" eaLnBrk="1" latinLnBrk="1" hangingPunct="1">
              <a:lnSpc>
                <a:spcPct val="100000"/>
              </a:lnSpc>
              <a:spcBef>
                <a:spcPts val="1000"/>
              </a:spcBef>
              <a:buFont typeface="Arial" panose="020B0604020202020204" pitchFamily="34" charset="0"/>
              <a:buNone/>
              <a:defRPr lang="ko-KR" altLang="en-US" sz="1050" kern="1000" spc="-70" dirty="0">
                <a:ln>
                  <a:solidFill>
                    <a:schemeClr val="tx1">
                      <a:alpha val="0"/>
                    </a:schemeClr>
                  </a:solidFill>
                </a:ln>
                <a:solidFill>
                  <a:srgbClr val="373B46"/>
                </a:solidFill>
                <a:latin typeface="+mj-ea"/>
                <a:ea typeface="+mj-ea"/>
                <a:cs typeface="+mn-cs"/>
              </a:defRPr>
            </a:lvl1pPr>
          </a:lstStyle>
          <a:p>
            <a:r>
              <a:rPr lang="en-US" altLang="ko-KR"/>
              <a:t>DESIGNED BY</a:t>
            </a:r>
          </a:p>
          <a:p>
            <a:r>
              <a:rPr lang="en-US"/>
              <a:t>L@RGO</a:t>
            </a:r>
          </a:p>
        </p:txBody>
      </p:sp>
      <p:sp>
        <p:nvSpPr>
          <p:cNvPr id="14" name="내용 개체 틀 13"/>
          <p:cNvSpPr>
            <a:spLocks noGrp="1"/>
          </p:cNvSpPr>
          <p:nvPr>
            <p:ph sz="quarter" idx="12" hasCustomPrompt="1"/>
          </p:nvPr>
        </p:nvSpPr>
        <p:spPr>
          <a:xfrm>
            <a:off x="1762125" y="2483503"/>
            <a:ext cx="5619750" cy="450116"/>
          </a:xfrm>
        </p:spPr>
        <p:txBody>
          <a:bodyPr vert="horz" lIns="0" tIns="45720" rIns="0" bIns="45720" rtlCol="0" anchor="ctr">
            <a:noAutofit/>
          </a:bodyPr>
          <a:lstStyle>
            <a:lvl1pPr>
              <a:defRPr lang="ko-KR" altLang="en-US" sz="1600" b="0" baseline="0" smtClean="0">
                <a:ln>
                  <a:solidFill>
                    <a:schemeClr val="tx1">
                      <a:alpha val="0"/>
                    </a:schemeClr>
                  </a:solidFill>
                </a:ln>
                <a:solidFill>
                  <a:schemeClr val="bg1"/>
                </a:solidFill>
                <a:latin typeface="+mj-lt"/>
                <a:ea typeface="+mj-ea"/>
                <a:cs typeface="+mj-cs"/>
              </a:defRPr>
            </a:lvl1pPr>
            <a:lvl2pPr>
              <a:defRPr lang="ko-KR" altLang="en-US" sz="1400" smtClean="0">
                <a:solidFill>
                  <a:schemeClr val="bg1"/>
                </a:solidFill>
              </a:defRPr>
            </a:lvl2pPr>
            <a:lvl3pPr>
              <a:defRPr lang="ko-KR" altLang="en-US" sz="1200" smtClean="0">
                <a:solidFill>
                  <a:schemeClr val="bg1"/>
                </a:solidFill>
              </a:defRPr>
            </a:lvl3pPr>
            <a:lvl4pPr>
              <a:defRPr lang="ko-KR" altLang="en-US" sz="1100" smtClean="0">
                <a:solidFill>
                  <a:schemeClr val="bg1"/>
                </a:solidFill>
              </a:defRPr>
            </a:lvl4pPr>
            <a:lvl5pPr>
              <a:defRPr lang="ko-KR" altLang="en-US" sz="1100">
                <a:solidFill>
                  <a:schemeClr val="bg1"/>
                </a:solidFill>
              </a:defRPr>
            </a:lvl5pPr>
          </a:lstStyle>
          <a:p>
            <a:pPr lvl="0" algn="ctr">
              <a:lnSpc>
                <a:spcPct val="100000"/>
              </a:lnSpc>
              <a:spcBef>
                <a:spcPct val="0"/>
              </a:spcBef>
            </a:pPr>
            <a:r>
              <a:rPr lang="en-US" altLang="ko-KR" dirty="0"/>
              <a:t>YOUR LOGO HERE</a:t>
            </a:r>
            <a:endParaRPr lang="ko-KR" altLang="en-US" dirty="0"/>
          </a:p>
        </p:txBody>
      </p:sp>
      <p:cxnSp>
        <p:nvCxnSpPr>
          <p:cNvPr id="18" name="직선 연결선 17"/>
          <p:cNvCxnSpPr/>
          <p:nvPr userDrawn="1"/>
        </p:nvCxnSpPr>
        <p:spPr>
          <a:xfrm>
            <a:off x="4507341" y="5859352"/>
            <a:ext cx="147954" cy="99353"/>
          </a:xfrm>
          <a:prstGeom prst="line">
            <a:avLst/>
          </a:prstGeom>
          <a:ln w="6350" cap="rnd" cmpd="sng">
            <a:solidFill>
              <a:schemeClr val="tx1"/>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0" name="내용 개체 틀 19"/>
          <p:cNvSpPr>
            <a:spLocks noGrp="1"/>
          </p:cNvSpPr>
          <p:nvPr>
            <p:ph sz="quarter" idx="13" hasCustomPrompt="1"/>
          </p:nvPr>
        </p:nvSpPr>
        <p:spPr>
          <a:xfrm>
            <a:off x="4068763" y="6229350"/>
            <a:ext cx="1006475" cy="628650"/>
          </a:xfrm>
        </p:spPr>
        <p:txBody>
          <a:bodyPr/>
          <a:lstStyle>
            <a:lvl1pPr algn="ctr">
              <a:lnSpc>
                <a:spcPct val="100000"/>
              </a:lnSpc>
              <a:defRPr sz="2000">
                <a:ln>
                  <a:solidFill>
                    <a:schemeClr val="tx1">
                      <a:alpha val="0"/>
                    </a:schemeClr>
                  </a:solidFill>
                </a:ln>
              </a:defRPr>
            </a:lvl1pPr>
          </a:lstStyle>
          <a:p>
            <a:pPr lvl="0"/>
            <a:r>
              <a:rPr lang="en-US" altLang="ko-KR" dirty="0"/>
              <a:t>LOGO2</a:t>
            </a:r>
            <a:endParaRPr lang="ko-KR" altLang="en-US" dirty="0"/>
          </a:p>
        </p:txBody>
      </p:sp>
    </p:spTree>
    <p:extLst>
      <p:ext uri="{BB962C8B-B14F-4D97-AF65-F5344CB8AC3E}">
        <p14:creationId xmlns:p14="http://schemas.microsoft.com/office/powerpoint/2010/main" val="3110367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10" name="직사각형 9"/>
          <p:cNvSpPr/>
          <p:nvPr userDrawn="1"/>
        </p:nvSpPr>
        <p:spPr>
          <a:xfrm>
            <a:off x="0" y="0"/>
            <a:ext cx="82708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 name="Title 1"/>
          <p:cNvSpPr>
            <a:spLocks noGrp="1"/>
          </p:cNvSpPr>
          <p:nvPr>
            <p:ph type="title"/>
          </p:nvPr>
        </p:nvSpPr>
        <p:spPr>
          <a:xfrm>
            <a:off x="829414" y="488112"/>
            <a:ext cx="8314586" cy="488202"/>
          </a:xfrm>
        </p:spPr>
        <p:txBody>
          <a:bodyPr vert="horz" lIns="91440" tIns="45720" rIns="91440" bIns="45720" rtlCol="0" anchor="ctr">
            <a:noAutofit/>
          </a:bodyPr>
          <a:lstStyle>
            <a:lvl1pPr>
              <a:defRPr lang="en-US" sz="2400" spc="-90" baseline="0" dirty="0">
                <a:solidFill>
                  <a:srgbClr val="373B46"/>
                </a:solidFill>
              </a:defRPr>
            </a:lvl1pPr>
          </a:lstStyle>
          <a:p>
            <a:pPr marL="0" lvl="0" indent="0" algn="ctr">
              <a:lnSpc>
                <a:spcPct val="100000"/>
              </a:lnSpc>
              <a:buFont typeface="Arial" panose="020B0604020202020204" pitchFamily="34" charset="0"/>
            </a:pPr>
            <a:r>
              <a:rPr lang="ko-KR" altLang="en-US"/>
              <a:t>마스터 제목 스타일 편집</a:t>
            </a:r>
            <a:endParaRPr lang="en-US" dirty="0"/>
          </a:p>
        </p:txBody>
      </p:sp>
      <p:sp>
        <p:nvSpPr>
          <p:cNvPr id="3" name="Content Placeholder 2"/>
          <p:cNvSpPr>
            <a:spLocks noGrp="1"/>
          </p:cNvSpPr>
          <p:nvPr>
            <p:ph idx="1"/>
          </p:nvPr>
        </p:nvSpPr>
        <p:spPr>
          <a:xfrm>
            <a:off x="835634" y="1270762"/>
            <a:ext cx="8219465" cy="450883"/>
          </a:xfrm>
        </p:spPr>
        <p:txBody>
          <a:bodyPr vert="horz" lIns="91440" tIns="45720" rIns="91440" bIns="45720" rtlCol="0" anchor="ctr">
            <a:noAutofit/>
          </a:bodyPr>
          <a:lstStyle>
            <a:lvl1pPr algn="ctr">
              <a:defRPr lang="ko-KR" altLang="en-US" sz="1300" spc="-90" dirty="0">
                <a:ln>
                  <a:solidFill>
                    <a:srgbClr val="333944">
                      <a:alpha val="0"/>
                    </a:srgbClr>
                  </a:solidFill>
                </a:ln>
                <a:solidFill>
                  <a:srgbClr val="373B46"/>
                </a:solidFill>
                <a:latin typeface="+mj-ea"/>
                <a:ea typeface="+mj-ea"/>
              </a:defRPr>
            </a:lvl1pPr>
          </a:lstStyle>
          <a:p>
            <a:pPr lvl="0" algn="ctr">
              <a:lnSpc>
                <a:spcPct val="80000"/>
              </a:lnSpc>
            </a:pPr>
            <a:r>
              <a:rPr lang="ko-KR" altLang="en-US" dirty="0"/>
              <a:t>마스터 텍스트 스타일 편집</a:t>
            </a:r>
          </a:p>
        </p:txBody>
      </p:sp>
      <p:cxnSp>
        <p:nvCxnSpPr>
          <p:cNvPr id="9" name="직선 연결선 8"/>
          <p:cNvCxnSpPr/>
          <p:nvPr userDrawn="1"/>
        </p:nvCxnSpPr>
        <p:spPr>
          <a:xfrm>
            <a:off x="829414"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userDrawn="1"/>
        </p:nvCxnSpPr>
        <p:spPr>
          <a:xfrm>
            <a:off x="358667" y="6325221"/>
            <a:ext cx="83592" cy="78118"/>
          </a:xfrm>
          <a:prstGeom prst="line">
            <a:avLst/>
          </a:prstGeom>
          <a:ln w="6350" cap="rnd" cmpd="sng">
            <a:solidFill>
              <a:schemeClr val="bg1">
                <a:lumMod val="85000"/>
              </a:schemeClr>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 name="직선 연결선 17"/>
          <p:cNvCxnSpPr/>
          <p:nvPr userDrawn="1"/>
        </p:nvCxnSpPr>
        <p:spPr>
          <a:xfrm>
            <a:off x="164349" y="1721645"/>
            <a:ext cx="488114"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userDrawn="1"/>
        </p:nvCxnSpPr>
        <p:spPr>
          <a:xfrm>
            <a:off x="164349" y="976313"/>
            <a:ext cx="488114"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4" name="그림 1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20183227">
            <a:off x="38766" y="263059"/>
            <a:ext cx="718413" cy="450196"/>
          </a:xfrm>
          <a:prstGeom prst="rect">
            <a:avLst/>
          </a:prstGeom>
        </p:spPr>
      </p:pic>
      <p:cxnSp>
        <p:nvCxnSpPr>
          <p:cNvPr id="15" name="직선 연결선 14"/>
          <p:cNvCxnSpPr/>
          <p:nvPr userDrawn="1"/>
        </p:nvCxnSpPr>
        <p:spPr>
          <a:xfrm>
            <a:off x="4878265" y="1152295"/>
            <a:ext cx="205968" cy="0"/>
          </a:xfrm>
          <a:prstGeom prst="line">
            <a:avLst/>
          </a:prstGeom>
          <a:ln w="34925">
            <a:solidFill>
              <a:srgbClr val="E8BF89"/>
            </a:solidFill>
          </a:ln>
        </p:spPr>
        <p:style>
          <a:lnRef idx="1">
            <a:schemeClr val="accent1"/>
          </a:lnRef>
          <a:fillRef idx="0">
            <a:schemeClr val="accent1"/>
          </a:fillRef>
          <a:effectRef idx="0">
            <a:schemeClr val="accent1"/>
          </a:effectRef>
          <a:fontRef idx="minor">
            <a:schemeClr val="tx1"/>
          </a:fontRef>
        </p:style>
      </p:cxnSp>
      <p:sp>
        <p:nvSpPr>
          <p:cNvPr id="11" name="텍스트 개체 틀 10"/>
          <p:cNvSpPr>
            <a:spLocks noGrp="1"/>
          </p:cNvSpPr>
          <p:nvPr>
            <p:ph type="body" sz="quarter" idx="10" hasCustomPrompt="1"/>
          </p:nvPr>
        </p:nvSpPr>
        <p:spPr>
          <a:xfrm>
            <a:off x="164350" y="5679168"/>
            <a:ext cx="488113" cy="468540"/>
          </a:xfrm>
        </p:spPr>
        <p:txBody>
          <a:bodyPr/>
          <a:lstStyle>
            <a:lvl1pPr algn="dist">
              <a:defRPr sz="800" b="1" baseline="0">
                <a:ln>
                  <a:solidFill>
                    <a:schemeClr val="bg1">
                      <a:lumMod val="85000"/>
                      <a:alpha val="0"/>
                    </a:schemeClr>
                  </a:solidFill>
                </a:ln>
                <a:solidFill>
                  <a:srgbClr val="373B46"/>
                </a:solidFill>
                <a:latin typeface="+mj-ea"/>
                <a:ea typeface="+mj-ea"/>
              </a:defRPr>
            </a:lvl1pPr>
          </a:lstStyle>
          <a:p>
            <a:pPr lvl="0"/>
            <a:r>
              <a:rPr lang="en-US" altLang="ko-KR" dirty="0"/>
              <a:t>ADSTORE</a:t>
            </a:r>
          </a:p>
          <a:p>
            <a:pPr lvl="0"/>
            <a:r>
              <a:rPr lang="en-US" altLang="ko-KR" dirty="0"/>
              <a:t>-L@RGO</a:t>
            </a:r>
            <a:endParaRPr lang="ko-KR" altLang="en-US" dirty="0"/>
          </a:p>
        </p:txBody>
      </p:sp>
      <p:sp>
        <p:nvSpPr>
          <p:cNvPr id="20" name="텍스트 개체 틀 10"/>
          <p:cNvSpPr>
            <a:spLocks noGrp="1"/>
          </p:cNvSpPr>
          <p:nvPr>
            <p:ph type="body" sz="quarter" idx="11" hasCustomPrompt="1"/>
          </p:nvPr>
        </p:nvSpPr>
        <p:spPr>
          <a:xfrm>
            <a:off x="164350" y="975520"/>
            <a:ext cx="488113" cy="746125"/>
          </a:xfrm>
        </p:spPr>
        <p:txBody>
          <a:bodyPr/>
          <a:lstStyle>
            <a:lvl1pPr marL="0" indent="0" algn="dist" defTabSz="914377" rtl="0" eaLnBrk="1" latinLnBrk="1" hangingPunct="1">
              <a:lnSpc>
                <a:spcPct val="150000"/>
              </a:lnSpc>
              <a:spcBef>
                <a:spcPct val="0"/>
              </a:spcBef>
              <a:buFont typeface="Arial" panose="020B0604020202020204" pitchFamily="34" charset="0"/>
              <a:buNone/>
              <a:defRPr lang="ko-KR" altLang="en-US" sz="800" b="1" kern="1000" spc="-70" dirty="0">
                <a:ln>
                  <a:solidFill>
                    <a:sysClr val="window" lastClr="FFFFFF">
                      <a:alpha val="0"/>
                    </a:sysClr>
                  </a:solidFill>
                </a:ln>
                <a:solidFill>
                  <a:srgbClr val="373B46"/>
                </a:solidFill>
                <a:latin typeface="+mj-ea"/>
                <a:ea typeface="+mj-ea"/>
                <a:cs typeface="+mj-cs"/>
              </a:defRPr>
            </a:lvl1pPr>
          </a:lstStyle>
          <a:p>
            <a:pPr lvl="0"/>
            <a:r>
              <a:rPr lang="en-US" altLang="ko-KR" dirty="0"/>
              <a:t>SIMPLE</a:t>
            </a:r>
          </a:p>
          <a:p>
            <a:pPr lvl="0"/>
            <a:r>
              <a:rPr lang="en-US" altLang="ko-KR" dirty="0"/>
              <a:t>WHITE</a:t>
            </a:r>
          </a:p>
          <a:p>
            <a:pPr lvl="0"/>
            <a:r>
              <a:rPr lang="en-US" altLang="ko-KR" dirty="0"/>
              <a:t>BASIC</a:t>
            </a:r>
            <a:endParaRPr lang="ko-KR" altLang="en-US" dirty="0"/>
          </a:p>
        </p:txBody>
      </p:sp>
      <p:pic>
        <p:nvPicPr>
          <p:cNvPr id="21" name="그림 2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6185" y="6572689"/>
            <a:ext cx="488114" cy="183043"/>
          </a:xfrm>
          <a:prstGeom prst="rect">
            <a:avLst/>
          </a:prstGeom>
        </p:spPr>
      </p:pic>
      <p:sp>
        <p:nvSpPr>
          <p:cNvPr id="22" name="Content Placeholder 2"/>
          <p:cNvSpPr>
            <a:spLocks noGrp="1"/>
          </p:cNvSpPr>
          <p:nvPr>
            <p:ph idx="12"/>
          </p:nvPr>
        </p:nvSpPr>
        <p:spPr>
          <a:xfrm>
            <a:off x="835634" y="1840111"/>
            <a:ext cx="8219465" cy="4923785"/>
          </a:xfrm>
        </p:spPr>
        <p:txBody>
          <a:bodyPr vert="horz" lIns="91440" tIns="45720" rIns="91440" bIns="45720" rtlCol="0" anchor="ctr">
            <a:noAutofit/>
          </a:bodyPr>
          <a:lstStyle>
            <a:lvl1pPr algn="ctr">
              <a:defRPr lang="ko-KR" altLang="en-US" sz="1300" spc="-90" dirty="0">
                <a:ln>
                  <a:solidFill>
                    <a:srgbClr val="333944">
                      <a:alpha val="0"/>
                    </a:srgbClr>
                  </a:solidFill>
                </a:ln>
                <a:solidFill>
                  <a:srgbClr val="373B46"/>
                </a:solidFill>
                <a:latin typeface="+mj-ea"/>
                <a:ea typeface="+mj-ea"/>
              </a:defRPr>
            </a:lvl1pPr>
          </a:lstStyle>
          <a:p>
            <a:pPr lvl="0" algn="ctr">
              <a:lnSpc>
                <a:spcPct val="80000"/>
              </a:lnSpc>
            </a:pPr>
            <a:r>
              <a:rPr lang="ko-KR" altLang="en-US" dirty="0"/>
              <a:t>마스터 텍스트 스타일 편집</a:t>
            </a:r>
          </a:p>
        </p:txBody>
      </p:sp>
    </p:spTree>
    <p:extLst>
      <p:ext uri="{BB962C8B-B14F-4D97-AF65-F5344CB8AC3E}">
        <p14:creationId xmlns:p14="http://schemas.microsoft.com/office/powerpoint/2010/main" val="16064429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129" userDrawn="1">
          <p15:clr>
            <a:srgbClr val="FBAE40"/>
          </p15:clr>
        </p15:guide>
        <p15:guide id="3" pos="52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sp>
        <p:nvSpPr>
          <p:cNvPr id="16" name="내용 개체 틀 8"/>
          <p:cNvSpPr txBox="1">
            <a:spLocks/>
          </p:cNvSpPr>
          <p:nvPr userDrawn="1"/>
        </p:nvSpPr>
        <p:spPr>
          <a:xfrm>
            <a:off x="917349" y="140941"/>
            <a:ext cx="8099878" cy="6576118"/>
          </a:xfrm>
          <a:prstGeom prst="rect">
            <a:avLst/>
          </a:prstGeom>
          <a:solidFill>
            <a:schemeClr val="tx1">
              <a:lumMod val="75000"/>
              <a:lumOff val="25000"/>
            </a:schemeClr>
          </a:solidFill>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endParaRPr lang="en-US" altLang="ko-KR" dirty="0">
              <a:solidFill>
                <a:schemeClr val="bg1"/>
              </a:solidFill>
            </a:endParaRPr>
          </a:p>
        </p:txBody>
      </p:sp>
      <p:sp>
        <p:nvSpPr>
          <p:cNvPr id="10" name="직사각형 9"/>
          <p:cNvSpPr/>
          <p:nvPr userDrawn="1"/>
        </p:nvSpPr>
        <p:spPr>
          <a:xfrm>
            <a:off x="0" y="0"/>
            <a:ext cx="82708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 name="Title 1"/>
          <p:cNvSpPr>
            <a:spLocks noGrp="1"/>
          </p:cNvSpPr>
          <p:nvPr>
            <p:ph type="title"/>
          </p:nvPr>
        </p:nvSpPr>
        <p:spPr>
          <a:xfrm>
            <a:off x="829414" y="488112"/>
            <a:ext cx="8314586" cy="488202"/>
          </a:xfrm>
        </p:spPr>
        <p:txBody>
          <a:bodyPr vert="horz" lIns="91440" tIns="45720" rIns="91440" bIns="45720" rtlCol="0" anchor="ctr">
            <a:noAutofit/>
          </a:bodyPr>
          <a:lstStyle>
            <a:lvl1pPr>
              <a:defRPr lang="en-US" sz="2400" spc="-90" baseline="0" dirty="0">
                <a:solidFill>
                  <a:schemeClr val="bg1"/>
                </a:solidFill>
              </a:defRPr>
            </a:lvl1pPr>
          </a:lstStyle>
          <a:p>
            <a:pPr marL="0" lvl="0" indent="0" algn="ctr">
              <a:lnSpc>
                <a:spcPct val="100000"/>
              </a:lnSpc>
              <a:buFont typeface="Arial" panose="020B0604020202020204" pitchFamily="34" charset="0"/>
            </a:pPr>
            <a:r>
              <a:rPr lang="ko-KR" altLang="en-US" dirty="0"/>
              <a:t>마스터 제목 스타일 편집</a:t>
            </a:r>
            <a:endParaRPr lang="en-US" dirty="0"/>
          </a:p>
        </p:txBody>
      </p:sp>
      <p:sp>
        <p:nvSpPr>
          <p:cNvPr id="3" name="Content Placeholder 2"/>
          <p:cNvSpPr>
            <a:spLocks noGrp="1"/>
          </p:cNvSpPr>
          <p:nvPr>
            <p:ph idx="1"/>
          </p:nvPr>
        </p:nvSpPr>
        <p:spPr>
          <a:xfrm>
            <a:off x="835634" y="1270762"/>
            <a:ext cx="8219465" cy="450883"/>
          </a:xfrm>
        </p:spPr>
        <p:txBody>
          <a:bodyPr vert="horz" lIns="91440" tIns="45720" rIns="91440" bIns="45720" rtlCol="0" anchor="ctr">
            <a:noAutofit/>
          </a:bodyPr>
          <a:lstStyle>
            <a:lvl1pPr algn="ctr">
              <a:defRPr lang="ko-KR" altLang="en-US" sz="1300" spc="-90" dirty="0">
                <a:ln>
                  <a:solidFill>
                    <a:srgbClr val="333944">
                      <a:alpha val="0"/>
                    </a:srgbClr>
                  </a:solidFill>
                </a:ln>
                <a:solidFill>
                  <a:schemeClr val="bg1"/>
                </a:solidFill>
                <a:latin typeface="+mj-ea"/>
                <a:ea typeface="+mj-ea"/>
              </a:defRPr>
            </a:lvl1pPr>
          </a:lstStyle>
          <a:p>
            <a:pPr lvl="0" algn="ctr">
              <a:lnSpc>
                <a:spcPct val="80000"/>
              </a:lnSpc>
            </a:pPr>
            <a:r>
              <a:rPr lang="ko-KR" altLang="en-US" dirty="0"/>
              <a:t>마스터 텍스트 스타일 편집</a:t>
            </a:r>
          </a:p>
        </p:txBody>
      </p:sp>
      <p:cxnSp>
        <p:nvCxnSpPr>
          <p:cNvPr id="9" name="직선 연결선 8"/>
          <p:cNvCxnSpPr/>
          <p:nvPr userDrawn="1"/>
        </p:nvCxnSpPr>
        <p:spPr>
          <a:xfrm>
            <a:off x="829414"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userDrawn="1"/>
        </p:nvCxnSpPr>
        <p:spPr>
          <a:xfrm>
            <a:off x="358667" y="6325221"/>
            <a:ext cx="83592" cy="78118"/>
          </a:xfrm>
          <a:prstGeom prst="line">
            <a:avLst/>
          </a:prstGeom>
          <a:ln w="6350" cap="rnd" cmpd="sng">
            <a:solidFill>
              <a:schemeClr val="bg1">
                <a:lumMod val="85000"/>
              </a:schemeClr>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8" name="직선 연결선 17"/>
          <p:cNvCxnSpPr/>
          <p:nvPr userDrawn="1"/>
        </p:nvCxnSpPr>
        <p:spPr>
          <a:xfrm>
            <a:off x="164349" y="1721645"/>
            <a:ext cx="488114"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userDrawn="1"/>
        </p:nvCxnSpPr>
        <p:spPr>
          <a:xfrm>
            <a:off x="164349" y="976313"/>
            <a:ext cx="488114" cy="0"/>
          </a:xfrm>
          <a:prstGeom prst="line">
            <a:avLst/>
          </a:prstGeom>
          <a:ln w="254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14" name="그림 1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20183227">
            <a:off x="38766" y="263059"/>
            <a:ext cx="718413" cy="450196"/>
          </a:xfrm>
          <a:prstGeom prst="rect">
            <a:avLst/>
          </a:prstGeom>
        </p:spPr>
      </p:pic>
      <p:cxnSp>
        <p:nvCxnSpPr>
          <p:cNvPr id="15" name="직선 연결선 14"/>
          <p:cNvCxnSpPr/>
          <p:nvPr userDrawn="1"/>
        </p:nvCxnSpPr>
        <p:spPr>
          <a:xfrm>
            <a:off x="4878265" y="1152295"/>
            <a:ext cx="205968" cy="0"/>
          </a:xfrm>
          <a:prstGeom prst="line">
            <a:avLst/>
          </a:prstGeom>
          <a:ln w="34925">
            <a:solidFill>
              <a:srgbClr val="E8BF89"/>
            </a:solidFill>
          </a:ln>
        </p:spPr>
        <p:style>
          <a:lnRef idx="1">
            <a:schemeClr val="accent1"/>
          </a:lnRef>
          <a:fillRef idx="0">
            <a:schemeClr val="accent1"/>
          </a:fillRef>
          <a:effectRef idx="0">
            <a:schemeClr val="accent1"/>
          </a:effectRef>
          <a:fontRef idx="minor">
            <a:schemeClr val="tx1"/>
          </a:fontRef>
        </p:style>
      </p:cxnSp>
      <p:sp>
        <p:nvSpPr>
          <p:cNvPr id="11" name="텍스트 개체 틀 10"/>
          <p:cNvSpPr>
            <a:spLocks noGrp="1"/>
          </p:cNvSpPr>
          <p:nvPr>
            <p:ph type="body" sz="quarter" idx="10" hasCustomPrompt="1"/>
          </p:nvPr>
        </p:nvSpPr>
        <p:spPr>
          <a:xfrm>
            <a:off x="164350" y="5679168"/>
            <a:ext cx="488113" cy="468540"/>
          </a:xfrm>
        </p:spPr>
        <p:txBody>
          <a:bodyPr/>
          <a:lstStyle>
            <a:lvl1pPr algn="dist">
              <a:defRPr sz="800" b="1" baseline="0">
                <a:ln>
                  <a:solidFill>
                    <a:schemeClr val="bg1">
                      <a:lumMod val="85000"/>
                      <a:alpha val="0"/>
                    </a:schemeClr>
                  </a:solidFill>
                </a:ln>
                <a:solidFill>
                  <a:srgbClr val="373B46"/>
                </a:solidFill>
                <a:latin typeface="+mj-ea"/>
                <a:ea typeface="+mj-ea"/>
              </a:defRPr>
            </a:lvl1pPr>
          </a:lstStyle>
          <a:p>
            <a:pPr lvl="0"/>
            <a:r>
              <a:rPr lang="en-US" altLang="ko-KR" dirty="0"/>
              <a:t>ADSTORE</a:t>
            </a:r>
          </a:p>
          <a:p>
            <a:pPr lvl="0"/>
            <a:r>
              <a:rPr lang="en-US" altLang="ko-KR" dirty="0"/>
              <a:t>-L@RGO</a:t>
            </a:r>
            <a:endParaRPr lang="ko-KR" altLang="en-US" dirty="0"/>
          </a:p>
        </p:txBody>
      </p:sp>
      <p:sp>
        <p:nvSpPr>
          <p:cNvPr id="20" name="텍스트 개체 틀 10"/>
          <p:cNvSpPr>
            <a:spLocks noGrp="1"/>
          </p:cNvSpPr>
          <p:nvPr>
            <p:ph type="body" sz="quarter" idx="11" hasCustomPrompt="1"/>
          </p:nvPr>
        </p:nvSpPr>
        <p:spPr>
          <a:xfrm>
            <a:off x="164350" y="975520"/>
            <a:ext cx="488113" cy="746125"/>
          </a:xfrm>
        </p:spPr>
        <p:txBody>
          <a:bodyPr/>
          <a:lstStyle>
            <a:lvl1pPr marL="0" indent="0" algn="dist" defTabSz="914377" rtl="0" eaLnBrk="1" latinLnBrk="1" hangingPunct="1">
              <a:lnSpc>
                <a:spcPct val="150000"/>
              </a:lnSpc>
              <a:spcBef>
                <a:spcPct val="0"/>
              </a:spcBef>
              <a:buFont typeface="Arial" panose="020B0604020202020204" pitchFamily="34" charset="0"/>
              <a:buNone/>
              <a:defRPr lang="ko-KR" altLang="en-US" sz="800" b="1" kern="1000" spc="-70" dirty="0">
                <a:ln>
                  <a:solidFill>
                    <a:sysClr val="window" lastClr="FFFFFF">
                      <a:alpha val="0"/>
                    </a:sysClr>
                  </a:solidFill>
                </a:ln>
                <a:solidFill>
                  <a:srgbClr val="373B46"/>
                </a:solidFill>
                <a:latin typeface="+mj-ea"/>
                <a:ea typeface="+mj-ea"/>
                <a:cs typeface="+mj-cs"/>
              </a:defRPr>
            </a:lvl1pPr>
          </a:lstStyle>
          <a:p>
            <a:pPr lvl="0"/>
            <a:r>
              <a:rPr lang="en-US" altLang="ko-KR" dirty="0"/>
              <a:t>SIMPLE</a:t>
            </a:r>
          </a:p>
          <a:p>
            <a:pPr lvl="0"/>
            <a:r>
              <a:rPr lang="en-US" altLang="ko-KR" dirty="0"/>
              <a:t>WHITE</a:t>
            </a:r>
          </a:p>
          <a:p>
            <a:pPr lvl="0"/>
            <a:r>
              <a:rPr lang="en-US" altLang="ko-KR" dirty="0"/>
              <a:t>BASIC</a:t>
            </a:r>
            <a:endParaRPr lang="ko-KR" altLang="en-US" dirty="0"/>
          </a:p>
        </p:txBody>
      </p:sp>
      <p:pic>
        <p:nvPicPr>
          <p:cNvPr id="21" name="그림 20"/>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6185" y="6572689"/>
            <a:ext cx="488114" cy="183043"/>
          </a:xfrm>
          <a:prstGeom prst="rect">
            <a:avLst/>
          </a:prstGeom>
        </p:spPr>
      </p:pic>
      <p:sp>
        <p:nvSpPr>
          <p:cNvPr id="22" name="Content Placeholder 2"/>
          <p:cNvSpPr>
            <a:spLocks noGrp="1"/>
          </p:cNvSpPr>
          <p:nvPr>
            <p:ph idx="12"/>
          </p:nvPr>
        </p:nvSpPr>
        <p:spPr>
          <a:xfrm>
            <a:off x="835634" y="1840111"/>
            <a:ext cx="8219465" cy="4923785"/>
          </a:xfrm>
        </p:spPr>
        <p:txBody>
          <a:bodyPr vert="horz" lIns="91440" tIns="45720" rIns="91440" bIns="45720" rtlCol="0" anchor="ctr">
            <a:noAutofit/>
          </a:bodyPr>
          <a:lstStyle>
            <a:lvl1pPr algn="ctr">
              <a:defRPr lang="ko-KR" altLang="en-US" sz="1300" spc="-90" dirty="0">
                <a:ln>
                  <a:solidFill>
                    <a:srgbClr val="333944">
                      <a:alpha val="0"/>
                    </a:srgbClr>
                  </a:solidFill>
                </a:ln>
                <a:solidFill>
                  <a:schemeClr val="bg1"/>
                </a:solidFill>
                <a:latin typeface="+mj-ea"/>
                <a:ea typeface="+mj-ea"/>
              </a:defRPr>
            </a:lvl1pPr>
          </a:lstStyle>
          <a:p>
            <a:pPr lvl="0" algn="ctr">
              <a:lnSpc>
                <a:spcPct val="80000"/>
              </a:lnSpc>
            </a:pPr>
            <a:r>
              <a:rPr lang="ko-KR" altLang="en-US" dirty="0"/>
              <a:t>마스터 텍스트 스타일 편집</a:t>
            </a:r>
          </a:p>
        </p:txBody>
      </p:sp>
    </p:spTree>
    <p:extLst>
      <p:ext uri="{BB962C8B-B14F-4D97-AF65-F5344CB8AC3E}">
        <p14:creationId xmlns:p14="http://schemas.microsoft.com/office/powerpoint/2010/main" val="270921648"/>
      </p:ext>
    </p:extLst>
  </p:cSld>
  <p:clrMapOvr>
    <a:masterClrMapping/>
  </p:clrMapOvr>
  <p:extLst>
    <p:ext uri="{DCECCB84-F9BA-43D5-87BE-67443E8EF086}">
      <p15:sldGuideLst xmlns:p15="http://schemas.microsoft.com/office/powerpoint/2012/main">
        <p15:guide id="1" orient="horz" pos="2160">
          <p15:clr>
            <a:srgbClr val="FBAE40"/>
          </p15:clr>
        </p15:guide>
        <p15:guide id="2" pos="3129">
          <p15:clr>
            <a:srgbClr val="FBAE40"/>
          </p15:clr>
        </p15:guide>
        <p15:guide id="3" pos="52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0" tIns="45720" rIns="0" bIns="45720" rtlCol="0" anchor="ctr">
            <a:noAutofit/>
          </a:bodyPr>
          <a:lstStyle/>
          <a:p>
            <a:r>
              <a:rPr lang="ko-KR" altLang="en-US" dirty="0"/>
              <a:t>마스터 제목 스타일 편집</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0" tIns="45720" rIns="0" bIns="45720" rtlCol="0" anchor="ctr">
            <a:no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0" tIns="45720" rIns="0" bIns="45720" rtlCol="0" anchor="ctr">
            <a:noAutofit/>
          </a:bodyPr>
          <a:lstStyle>
            <a:lvl1pPr algn="l">
              <a:lnSpc>
                <a:spcPct val="70000"/>
              </a:lnSpc>
              <a:defRPr sz="1200" spc="-70" baseline="0">
                <a:solidFill>
                  <a:schemeClr val="tx1">
                    <a:tint val="75000"/>
                  </a:schemeClr>
                </a:solidFill>
              </a:defRPr>
            </a:lvl1pPr>
          </a:lstStyle>
          <a:p>
            <a:fld id="{79F33ED0-BB53-40D6-86C9-526C8F33B5AF}" type="datetimeFigureOut">
              <a:rPr lang="ko-KR" altLang="en-US" smtClean="0"/>
              <a:pPr/>
              <a:t>2019-12-10</a:t>
            </a:fld>
            <a:endParaRPr lang="ko-KR"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0" tIns="45720" rIns="0" bIns="45720" rtlCol="0" anchor="ctr">
            <a:noAutofit/>
          </a:bodyPr>
          <a:lstStyle>
            <a:lvl1pPr algn="ctr">
              <a:lnSpc>
                <a:spcPct val="70000"/>
              </a:lnSpc>
              <a:defRPr sz="1200" spc="-70" baseline="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0" tIns="45720" rIns="0" bIns="45720" rtlCol="0" anchor="ctr">
            <a:noAutofit/>
          </a:bodyPr>
          <a:lstStyle>
            <a:lvl1pPr algn="r">
              <a:lnSpc>
                <a:spcPct val="70000"/>
              </a:lnSpc>
              <a:defRPr sz="1200" spc="-70" baseline="0">
                <a:solidFill>
                  <a:schemeClr val="tx1">
                    <a:tint val="75000"/>
                  </a:schemeClr>
                </a:solidFill>
              </a:defRPr>
            </a:lvl1pPr>
          </a:lstStyle>
          <a:p>
            <a:fld id="{32884D7C-4A9F-42D1-ACE2-755204AF4115}" type="slidenum">
              <a:rPr lang="ko-KR" altLang="en-US" smtClean="0"/>
              <a:pPr/>
              <a:t>‹#›</a:t>
            </a:fld>
            <a:endParaRPr lang="ko-KR" altLang="en-US"/>
          </a:p>
        </p:txBody>
      </p:sp>
    </p:spTree>
    <p:extLst>
      <p:ext uri="{BB962C8B-B14F-4D97-AF65-F5344CB8AC3E}">
        <p14:creationId xmlns:p14="http://schemas.microsoft.com/office/powerpoint/2010/main" val="29342017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1" hangingPunct="1">
        <a:lnSpc>
          <a:spcPct val="100000"/>
        </a:lnSpc>
        <a:spcBef>
          <a:spcPct val="0"/>
        </a:spcBef>
        <a:buNone/>
        <a:defRPr sz="4400" kern="1200" spc="-70" baseline="0">
          <a:solidFill>
            <a:schemeClr val="tx1"/>
          </a:solidFill>
          <a:latin typeface="+mj-lt"/>
          <a:ea typeface="+mj-ea"/>
          <a:cs typeface="+mj-cs"/>
        </a:defRPr>
      </a:lvl1pPr>
    </p:titleStyle>
    <p:bodyStyle>
      <a:lvl1pPr marL="0" indent="0" algn="l" defTabSz="914400" rtl="0" eaLnBrk="1" latinLnBrk="1" hangingPunct="1">
        <a:lnSpc>
          <a:spcPct val="70000"/>
        </a:lnSpc>
        <a:spcBef>
          <a:spcPts val="1000"/>
        </a:spcBef>
        <a:buFont typeface="Arial" panose="020B0604020202020204" pitchFamily="34" charset="0"/>
        <a:buNone/>
        <a:defRPr sz="2800" kern="1200" spc="-70" baseline="0">
          <a:solidFill>
            <a:schemeClr val="tx1"/>
          </a:solidFill>
          <a:latin typeface="+mn-lt"/>
          <a:ea typeface="+mn-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nanosysinc.com/" TargetMode="External"/><Relationship Id="rId2" Type="http://schemas.openxmlformats.org/officeDocument/2006/relationships/hyperlink" Target="http://electrons.wikidot.com/density-of-states" TargetMode="External"/><Relationship Id="rId1" Type="http://schemas.openxmlformats.org/officeDocument/2006/relationships/slideLayout" Target="../slideLayouts/slideLayout2.xml"/><Relationship Id="rId6" Type="http://schemas.openxmlformats.org/officeDocument/2006/relationships/hyperlink" Target="https://www.sciencedirect.com/science/article/pii/B9780081019771000053" TargetMode="External"/><Relationship Id="rId5" Type="http://schemas.openxmlformats.org/officeDocument/2006/relationships/hyperlink" Target="https://pid.samsungdisplay.com/ko/learning-center/white-papers/quantum-dot-technology" TargetMode="External"/><Relationship Id="rId4" Type="http://schemas.openxmlformats.org/officeDocument/2006/relationships/hyperlink" Target="https://pid.samsungdisplay.com/ko/learning-center/white-papers/guide-to-understanding-quantum-dot-display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en.wikipedia.org/wiki/Solid"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en.wikipedia.org/wiki/Electron"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Band_ga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그림 11"/>
          <p:cNvPicPr>
            <a:picLocks noChangeAspect="1"/>
          </p:cNvPicPr>
          <p:nvPr/>
        </p:nvPicPr>
        <p:blipFill rotWithShape="1">
          <a:blip r:embed="rId2">
            <a:extLst>
              <a:ext uri="{28A0092B-C50C-407E-A947-70E740481C1C}">
                <a14:useLocalDpi xmlns:a14="http://schemas.microsoft.com/office/drawing/2010/main" val="0"/>
              </a:ext>
            </a:extLst>
          </a:blip>
          <a:srcRect t="30702" r="22834" b="36704"/>
          <a:stretch/>
        </p:blipFill>
        <p:spPr>
          <a:xfrm>
            <a:off x="0" y="1695933"/>
            <a:ext cx="9144000" cy="2699680"/>
          </a:xfrm>
          <a:prstGeom prst="rect">
            <a:avLst/>
          </a:prstGeom>
        </p:spPr>
      </p:pic>
      <p:pic>
        <p:nvPicPr>
          <p:cNvPr id="36" name="그림 3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9800000">
            <a:off x="4077648" y="763170"/>
            <a:ext cx="988705" cy="619575"/>
          </a:xfrm>
          <a:prstGeom prst="rect">
            <a:avLst/>
          </a:prstGeom>
        </p:spPr>
      </p:pic>
      <p:sp>
        <p:nvSpPr>
          <p:cNvPr id="23" name="직사각형 22"/>
          <p:cNvSpPr/>
          <p:nvPr/>
        </p:nvSpPr>
        <p:spPr>
          <a:xfrm>
            <a:off x="0" y="2250040"/>
            <a:ext cx="9144000" cy="23425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20" name="제목 19"/>
          <p:cNvSpPr>
            <a:spLocks noGrp="1"/>
          </p:cNvSpPr>
          <p:nvPr>
            <p:ph type="ctrTitle"/>
          </p:nvPr>
        </p:nvSpPr>
        <p:spPr>
          <a:xfrm>
            <a:off x="687525" y="2290785"/>
            <a:ext cx="4784210" cy="754988"/>
          </a:xfrm>
        </p:spPr>
        <p:txBody>
          <a:bodyPr>
            <a:normAutofit/>
          </a:bodyPr>
          <a:lstStyle/>
          <a:p>
            <a:r>
              <a:rPr lang="en-US" altLang="ko-KR" b="0" dirty="0">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b="0" dirty="0">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8" name="부제목 17"/>
          <p:cNvSpPr>
            <a:spLocks noGrp="1"/>
          </p:cNvSpPr>
          <p:nvPr>
            <p:ph type="subTitle" idx="1"/>
          </p:nvPr>
        </p:nvSpPr>
        <p:spPr>
          <a:xfrm>
            <a:off x="1276245" y="3313856"/>
            <a:ext cx="3295755" cy="457626"/>
          </a:xfrm>
        </p:spPr>
        <p:txBody>
          <a:bodyPr/>
          <a:lstStyle/>
          <a:p>
            <a:pPr algn="ctr">
              <a:lnSpc>
                <a:spcPct val="100000"/>
              </a:lnSpc>
            </a:pPr>
            <a:r>
              <a:rPr lang="ko-KR" altLang="en-US" sz="1800" b="1" dirty="0">
                <a:latin typeface="바탕체" panose="02030609000101010101" pitchFamily="17" charset="-127"/>
                <a:ea typeface="바탕체" panose="02030609000101010101" pitchFamily="17" charset="-127"/>
                <a:cs typeface="Times New Roman" panose="02020603050405020304" pitchFamily="18" charset="0"/>
              </a:rPr>
              <a:t>이성혁</a:t>
            </a:r>
            <a:r>
              <a:rPr lang="en-US" altLang="ko-KR" sz="1800" b="1" dirty="0">
                <a:latin typeface="바탕체" panose="02030609000101010101" pitchFamily="17" charset="-127"/>
                <a:ea typeface="바탕체" panose="02030609000101010101" pitchFamily="17" charset="-127"/>
                <a:cs typeface="Times New Roman" panose="02020603050405020304" pitchFamily="18" charset="0"/>
              </a:rPr>
              <a:t>, </a:t>
            </a:r>
            <a:r>
              <a:rPr lang="ko-KR" altLang="en-US" sz="1800" b="1" dirty="0">
                <a:latin typeface="바탕체" panose="02030609000101010101" pitchFamily="17" charset="-127"/>
                <a:ea typeface="바탕체" panose="02030609000101010101" pitchFamily="17" charset="-127"/>
                <a:cs typeface="Times New Roman" panose="02020603050405020304" pitchFamily="18" charset="0"/>
              </a:rPr>
              <a:t>전대영</a:t>
            </a:r>
            <a:r>
              <a:rPr lang="en-US" altLang="ko-KR" sz="1800" b="1" dirty="0">
                <a:latin typeface="바탕체" panose="02030609000101010101" pitchFamily="17" charset="-127"/>
                <a:ea typeface="바탕체" panose="02030609000101010101" pitchFamily="17" charset="-127"/>
                <a:cs typeface="Times New Roman" panose="02020603050405020304" pitchFamily="18" charset="0"/>
              </a:rPr>
              <a:t>, </a:t>
            </a:r>
            <a:r>
              <a:rPr lang="ko-KR" altLang="en-US" sz="1800" b="1" dirty="0" err="1">
                <a:latin typeface="바탕체" panose="02030609000101010101" pitchFamily="17" charset="-127"/>
                <a:ea typeface="바탕체" panose="02030609000101010101" pitchFamily="17" charset="-127"/>
                <a:cs typeface="Times New Roman" panose="02020603050405020304" pitchFamily="18" charset="0"/>
              </a:rPr>
              <a:t>윤성지</a:t>
            </a:r>
            <a:r>
              <a:rPr lang="en-US" altLang="ko-KR" sz="1800" b="1" dirty="0">
                <a:latin typeface="바탕체" panose="02030609000101010101" pitchFamily="17" charset="-127"/>
                <a:ea typeface="바탕체" panose="02030609000101010101" pitchFamily="17" charset="-127"/>
                <a:cs typeface="Times New Roman" panose="02020603050405020304" pitchFamily="18" charset="0"/>
              </a:rPr>
              <a:t>, </a:t>
            </a:r>
            <a:r>
              <a:rPr lang="ko-KR" altLang="en-US" sz="1800" b="1" dirty="0">
                <a:latin typeface="바탕체" panose="02030609000101010101" pitchFamily="17" charset="-127"/>
                <a:ea typeface="바탕체" panose="02030609000101010101" pitchFamily="17" charset="-127"/>
                <a:cs typeface="Times New Roman" panose="02020603050405020304" pitchFamily="18" charset="0"/>
              </a:rPr>
              <a:t>송승근</a:t>
            </a:r>
            <a:endParaRPr lang="ko-KR" altLang="en-US" sz="1800" b="1" dirty="0">
              <a:ln>
                <a:solidFill>
                  <a:schemeClr val="tx1">
                    <a:alpha val="0"/>
                  </a:schemeClr>
                </a:solidFill>
              </a:ln>
              <a:latin typeface="바탕체" panose="02030609000101010101" pitchFamily="17" charset="-127"/>
              <a:ea typeface="바탕체" panose="02030609000101010101" pitchFamily="17" charset="-127"/>
              <a:cs typeface="Times New Roman" panose="02020603050405020304" pitchFamily="18" charset="0"/>
            </a:endParaRPr>
          </a:p>
        </p:txBody>
      </p:sp>
      <p:grpSp>
        <p:nvGrpSpPr>
          <p:cNvPr id="24" name="그룹 23"/>
          <p:cNvGrpSpPr/>
          <p:nvPr/>
        </p:nvGrpSpPr>
        <p:grpSpPr>
          <a:xfrm>
            <a:off x="246623" y="2250040"/>
            <a:ext cx="5666014" cy="836478"/>
            <a:chOff x="1892363" y="3049858"/>
            <a:chExt cx="5364480" cy="754563"/>
          </a:xfrm>
        </p:grpSpPr>
        <p:cxnSp>
          <p:nvCxnSpPr>
            <p:cNvPr id="25" name="직선 연결선 24"/>
            <p:cNvCxnSpPr/>
            <p:nvPr/>
          </p:nvCxnSpPr>
          <p:spPr>
            <a:xfrm>
              <a:off x="1892363" y="3804421"/>
              <a:ext cx="5364480" cy="0"/>
            </a:xfrm>
            <a:prstGeom prst="line">
              <a:avLst/>
            </a:prstGeom>
            <a:ln w="12700">
              <a:solidFill>
                <a:schemeClr val="bg1">
                  <a:alpha val="85000"/>
                </a:schemeClr>
              </a:solidFill>
            </a:ln>
          </p:spPr>
          <p:style>
            <a:lnRef idx="1">
              <a:schemeClr val="accent1"/>
            </a:lnRef>
            <a:fillRef idx="0">
              <a:schemeClr val="accent1"/>
            </a:fillRef>
            <a:effectRef idx="0">
              <a:schemeClr val="accent1"/>
            </a:effectRef>
            <a:fontRef idx="minor">
              <a:schemeClr val="tx1"/>
            </a:fontRef>
          </p:style>
        </p:cxnSp>
        <p:cxnSp>
          <p:nvCxnSpPr>
            <p:cNvPr id="27" name="직선 연결선 26"/>
            <p:cNvCxnSpPr/>
            <p:nvPr/>
          </p:nvCxnSpPr>
          <p:spPr>
            <a:xfrm>
              <a:off x="1892363" y="3049858"/>
              <a:ext cx="5364480" cy="0"/>
            </a:xfrm>
            <a:prstGeom prst="line">
              <a:avLst/>
            </a:prstGeom>
            <a:ln w="12700">
              <a:solidFill>
                <a:schemeClr val="bg1">
                  <a:alpha val="8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07988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9082369-F8EA-47F5-9F78-D6E21B664C75}"/>
              </a:ext>
            </a:extLst>
          </p:cNvPr>
          <p:cNvSpPr>
            <a:spLocks noGrp="1"/>
          </p:cNvSpPr>
          <p:nvPr>
            <p:ph type="title"/>
          </p:nvPr>
        </p:nvSpPr>
        <p:spPr/>
        <p:txBody>
          <a:bodyPr/>
          <a:lstStyle/>
          <a:p>
            <a:pPr algn="ctr"/>
            <a:r>
              <a:rPr lang="en-US" altLang="ko-KR" dirty="0">
                <a:latin typeface="Times New Roman" panose="02020603050405020304" pitchFamily="18" charset="0"/>
                <a:cs typeface="Times New Roman" panose="02020603050405020304" pitchFamily="18" charset="0"/>
              </a:rPr>
              <a:t>Band Engineering</a:t>
            </a:r>
            <a:endParaRPr lang="ko-KR" altLang="en-US" dirty="0">
              <a:latin typeface="Times New Roman" panose="02020603050405020304" pitchFamily="18" charset="0"/>
              <a:cs typeface="Times New Roman" panose="02020603050405020304" pitchFamily="18" charset="0"/>
            </a:endParaRPr>
          </a:p>
        </p:txBody>
      </p:sp>
      <p:sp>
        <p:nvSpPr>
          <p:cNvPr id="3" name="내용 개체 틀 2">
            <a:extLst>
              <a:ext uri="{FF2B5EF4-FFF2-40B4-BE49-F238E27FC236}">
                <a16:creationId xmlns:a16="http://schemas.microsoft.com/office/drawing/2014/main" id="{0D58EC77-BEF5-4628-8BB8-A3B81B79E7F7}"/>
              </a:ext>
            </a:extLst>
          </p:cNvPr>
          <p:cNvSpPr>
            <a:spLocks noGrp="1"/>
          </p:cNvSpPr>
          <p:nvPr>
            <p:ph idx="1"/>
          </p:nvPr>
        </p:nvSpPr>
        <p:spPr/>
        <p:txBody>
          <a:bodyPr/>
          <a:lstStyle/>
          <a:p>
            <a:r>
              <a:rPr lang="en-US" altLang="ko-KR" sz="1600" b="1" dirty="0">
                <a:latin typeface="Times New Roman" panose="02020603050405020304" pitchFamily="18" charset="0"/>
                <a:cs typeface="Times New Roman" panose="02020603050405020304" pitchFamily="18" charset="0"/>
              </a:rPr>
              <a:t>Theory</a:t>
            </a:r>
            <a:endParaRPr lang="ko-KR" altLang="en-US" sz="1600" b="1" dirty="0">
              <a:latin typeface="Times New Roman" panose="02020603050405020304" pitchFamily="18" charset="0"/>
              <a:cs typeface="Times New Roman" panose="02020603050405020304" pitchFamily="18" charset="0"/>
            </a:endParaRPr>
          </a:p>
        </p:txBody>
      </p:sp>
      <p:sp>
        <p:nvSpPr>
          <p:cNvPr id="4" name="텍스트 개체 틀 3">
            <a:extLst>
              <a:ext uri="{FF2B5EF4-FFF2-40B4-BE49-F238E27FC236}">
                <a16:creationId xmlns:a16="http://schemas.microsoft.com/office/drawing/2014/main" id="{296555A9-F388-42E2-8A8A-E87A7CAAB52E}"/>
              </a:ext>
            </a:extLst>
          </p:cNvPr>
          <p:cNvSpPr>
            <a:spLocks noGrp="1"/>
          </p:cNvSpPr>
          <p:nvPr>
            <p:ph type="body" sz="quarter" idx="10"/>
          </p:nvPr>
        </p:nvSpPr>
        <p:spPr/>
        <p:txBody>
          <a:bodyPr/>
          <a:lstStyle/>
          <a:p>
            <a:endParaRPr lang="ko-KR" altLang="en-US"/>
          </a:p>
        </p:txBody>
      </p:sp>
      <p:sp>
        <p:nvSpPr>
          <p:cNvPr id="5" name="텍스트 개체 틀 4">
            <a:extLst>
              <a:ext uri="{FF2B5EF4-FFF2-40B4-BE49-F238E27FC236}">
                <a16:creationId xmlns:a16="http://schemas.microsoft.com/office/drawing/2014/main" id="{138E2E93-B7E8-430A-B792-61DD74B17141}"/>
              </a:ext>
            </a:extLst>
          </p:cNvPr>
          <p:cNvSpPr>
            <a:spLocks noGrp="1"/>
          </p:cNvSpPr>
          <p:nvPr>
            <p:ph type="body" sz="quarter" idx="11"/>
          </p:nvPr>
        </p:nvSpPr>
        <p:spPr/>
        <p:txBody>
          <a:bodyPr/>
          <a:lstStyle/>
          <a:p>
            <a:r>
              <a:rPr lang="en-US" altLang="ko-KR" sz="1800" b="0" dirty="0">
                <a:latin typeface="Times New Roman" panose="02020603050405020304" pitchFamily="18" charset="0"/>
                <a:cs typeface="Times New Roman" panose="02020603050405020304" pitchFamily="18" charset="0"/>
              </a:rPr>
              <a:t>1</a:t>
            </a:r>
            <a:endParaRPr lang="ko-KR" altLang="en-US" sz="1800" b="0" dirty="0">
              <a:latin typeface="Times New Roman" panose="02020603050405020304" pitchFamily="18" charset="0"/>
              <a:cs typeface="Times New Roman" panose="02020603050405020304" pitchFamily="18" charset="0"/>
            </a:endParaRPr>
          </a:p>
        </p:txBody>
      </p:sp>
      <p:pic>
        <p:nvPicPr>
          <p:cNvPr id="1026" name="Picture 2" descr="band engineering bandgap engineering에 대한 이미지 검색결과">
            <a:extLst>
              <a:ext uri="{FF2B5EF4-FFF2-40B4-BE49-F238E27FC236}">
                <a16:creationId xmlns:a16="http://schemas.microsoft.com/office/drawing/2014/main" id="{8FC0F731-3474-4746-9E06-23AB1241B609}"/>
              </a:ext>
            </a:extLst>
          </p:cNvPr>
          <p:cNvPicPr>
            <a:picLocks noGrp="1" noChangeAspect="1" noChangeArrowheads="1"/>
          </p:cNvPicPr>
          <p:nvPr>
            <p:ph idx="12"/>
          </p:nvPr>
        </p:nvPicPr>
        <p:blipFill>
          <a:blip r:embed="rId2">
            <a:extLst>
              <a:ext uri="{28A0092B-C50C-407E-A947-70E740481C1C}">
                <a14:useLocalDpi xmlns:a14="http://schemas.microsoft.com/office/drawing/2010/main" val="0"/>
              </a:ext>
            </a:extLst>
          </a:blip>
          <a:srcRect/>
          <a:stretch>
            <a:fillRect/>
          </a:stretch>
        </p:blipFill>
        <p:spPr bwMode="auto">
          <a:xfrm>
            <a:off x="1470678" y="1721645"/>
            <a:ext cx="6767887" cy="3192850"/>
          </a:xfrm>
          <a:prstGeom prst="rect">
            <a:avLst/>
          </a:prstGeom>
          <a:noFill/>
          <a:extLst>
            <a:ext uri="{909E8E84-426E-40DD-AFC4-6F175D3DCCD1}">
              <a14:hiddenFill xmlns:a14="http://schemas.microsoft.com/office/drawing/2010/main">
                <a:solidFill>
                  <a:srgbClr val="FFFFFF"/>
                </a:solidFill>
              </a14:hiddenFill>
            </a:ext>
          </a:extLst>
        </p:spPr>
      </p:pic>
      <p:sp>
        <p:nvSpPr>
          <p:cNvPr id="7" name="직사각형 6">
            <a:extLst>
              <a:ext uri="{FF2B5EF4-FFF2-40B4-BE49-F238E27FC236}">
                <a16:creationId xmlns:a16="http://schemas.microsoft.com/office/drawing/2014/main" id="{8C7527B6-5159-4C02-A168-DE93CCB8C01F}"/>
              </a:ext>
            </a:extLst>
          </p:cNvPr>
          <p:cNvSpPr/>
          <p:nvPr/>
        </p:nvSpPr>
        <p:spPr>
          <a:xfrm>
            <a:off x="1470678" y="5136355"/>
            <a:ext cx="6230471" cy="1323439"/>
          </a:xfrm>
          <a:prstGeom prst="rect">
            <a:avLst/>
          </a:prstGeom>
        </p:spPr>
        <p:txBody>
          <a:bodyPr wrap="square">
            <a:spAutoFit/>
          </a:bodyPr>
          <a:lstStyle/>
          <a:p>
            <a:r>
              <a:rPr lang="en-US" altLang="ko-KR" sz="1600" dirty="0">
                <a:solidFill>
                  <a:srgbClr val="111111"/>
                </a:solidFill>
                <a:latin typeface="Times New Roman" panose="02020603050405020304" pitchFamily="18" charset="0"/>
                <a:cs typeface="Times New Roman" panose="02020603050405020304" pitchFamily="18" charset="0"/>
              </a:rPr>
              <a:t>Schematic for bandgap engineering of semiconductors. The band structure and optical absorption curves of (a) an intrinsic semiconductor, (b) doping-induced </a:t>
            </a:r>
            <a:r>
              <a:rPr lang="en-US" altLang="ko-KR" sz="1600" dirty="0" err="1">
                <a:solidFill>
                  <a:srgbClr val="111111"/>
                </a:solidFill>
                <a:latin typeface="Times New Roman" panose="02020603050405020304" pitchFamily="18" charset="0"/>
                <a:cs typeface="Times New Roman" panose="02020603050405020304" pitchFamily="18" charset="0"/>
              </a:rPr>
              <a:t>intraband</a:t>
            </a:r>
            <a:r>
              <a:rPr lang="en-US" altLang="ko-KR" sz="1600" dirty="0">
                <a:solidFill>
                  <a:srgbClr val="111111"/>
                </a:solidFill>
                <a:latin typeface="Times New Roman" panose="02020603050405020304" pitchFamily="18" charset="0"/>
                <a:cs typeface="Times New Roman" panose="02020603050405020304" pitchFamily="18" charset="0"/>
              </a:rPr>
              <a:t> energy states, (c) doping-induced band gap narrowing, and (d) degenerate doping-induced LSPR(l</a:t>
            </a:r>
            <a:r>
              <a:rPr lang="en-US" altLang="ko-KR" sz="1600" dirty="0">
                <a:latin typeface="Times New Roman" panose="02020603050405020304" pitchFamily="18" charset="0"/>
                <a:cs typeface="Times New Roman" panose="02020603050405020304" pitchFamily="18" charset="0"/>
              </a:rPr>
              <a:t>ocalized surface plasmon resonance)</a:t>
            </a:r>
            <a:endParaRPr lang="en-US" altLang="ko-KR" sz="1600" b="0" i="0" dirty="0">
              <a:solidFill>
                <a:srgbClr val="11111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8869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5" descr="method1a">
            <a:extLst>
              <a:ext uri="{FF2B5EF4-FFF2-40B4-BE49-F238E27FC236}">
                <a16:creationId xmlns:a16="http://schemas.microsoft.com/office/drawing/2014/main" id="{E0FC1408-3DDC-43EC-AB86-F6C153CB5C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8785" y="1749315"/>
            <a:ext cx="7061857" cy="20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제목 1">
            <a:extLst>
              <a:ext uri="{FF2B5EF4-FFF2-40B4-BE49-F238E27FC236}">
                <a16:creationId xmlns:a16="http://schemas.microsoft.com/office/drawing/2014/main" id="{1F1590A5-C09C-4749-B001-30A391ACB2D5}"/>
              </a:ext>
            </a:extLst>
          </p:cNvPr>
          <p:cNvSpPr>
            <a:spLocks noGrp="1"/>
          </p:cNvSpPr>
          <p:nvPr>
            <p:ph type="title"/>
          </p:nvPr>
        </p:nvSpPr>
        <p:spPr/>
        <p:txBody>
          <a:bodyPr/>
          <a:lstStyle/>
          <a:p>
            <a:pPr algn="ctr"/>
            <a:r>
              <a:rPr lang="en-US" altLang="ko-KR" dirty="0">
                <a:latin typeface="Times New Roman" panose="02020603050405020304" pitchFamily="18" charset="0"/>
                <a:cs typeface="Times New Roman" panose="02020603050405020304" pitchFamily="18" charset="0"/>
              </a:rPr>
              <a:t>Band Engineering</a:t>
            </a:r>
            <a:endParaRPr lang="ko-KR" altLang="en-US" dirty="0">
              <a:latin typeface="Times New Roman" panose="02020603050405020304" pitchFamily="18" charset="0"/>
              <a:cs typeface="Times New Roman" panose="02020603050405020304" pitchFamily="18" charset="0"/>
            </a:endParaRPr>
          </a:p>
        </p:txBody>
      </p:sp>
      <p:sp>
        <p:nvSpPr>
          <p:cNvPr id="3" name="내용 개체 틀 2">
            <a:extLst>
              <a:ext uri="{FF2B5EF4-FFF2-40B4-BE49-F238E27FC236}">
                <a16:creationId xmlns:a16="http://schemas.microsoft.com/office/drawing/2014/main" id="{F3CB05BE-7349-4674-8F58-0B6E971981CA}"/>
              </a:ext>
            </a:extLst>
          </p:cNvPr>
          <p:cNvSpPr>
            <a:spLocks noGrp="1"/>
          </p:cNvSpPr>
          <p:nvPr>
            <p:ph idx="1"/>
          </p:nvPr>
        </p:nvSpPr>
        <p:spPr/>
        <p:txBody>
          <a:bodyPr/>
          <a:lstStyle/>
          <a:p>
            <a:r>
              <a:rPr lang="en-US" altLang="ko-KR" sz="1600" b="1" dirty="0">
                <a:latin typeface="Times New Roman" panose="02020603050405020304" pitchFamily="18" charset="0"/>
                <a:cs typeface="Times New Roman" panose="02020603050405020304" pitchFamily="18" charset="0"/>
              </a:rPr>
              <a:t>Theory</a:t>
            </a:r>
            <a:endParaRPr lang="ko-KR" altLang="en-US" sz="1600" b="1" dirty="0">
              <a:latin typeface="Times New Roman" panose="02020603050405020304" pitchFamily="18" charset="0"/>
              <a:cs typeface="Times New Roman" panose="02020603050405020304" pitchFamily="18" charset="0"/>
            </a:endParaRPr>
          </a:p>
        </p:txBody>
      </p:sp>
      <p:sp>
        <p:nvSpPr>
          <p:cNvPr id="4" name="텍스트 개체 틀 3">
            <a:extLst>
              <a:ext uri="{FF2B5EF4-FFF2-40B4-BE49-F238E27FC236}">
                <a16:creationId xmlns:a16="http://schemas.microsoft.com/office/drawing/2014/main" id="{76286663-788D-4B0F-AED9-3889B149B8BF}"/>
              </a:ext>
            </a:extLst>
          </p:cNvPr>
          <p:cNvSpPr>
            <a:spLocks noGrp="1"/>
          </p:cNvSpPr>
          <p:nvPr>
            <p:ph type="body" sz="quarter" idx="10"/>
          </p:nvPr>
        </p:nvSpPr>
        <p:spPr/>
        <p:txBody>
          <a:bodyPr/>
          <a:lstStyle/>
          <a:p>
            <a:endParaRPr lang="ko-KR" altLang="en-US"/>
          </a:p>
        </p:txBody>
      </p:sp>
      <p:sp>
        <p:nvSpPr>
          <p:cNvPr id="5" name="텍스트 개체 틀 4">
            <a:extLst>
              <a:ext uri="{FF2B5EF4-FFF2-40B4-BE49-F238E27FC236}">
                <a16:creationId xmlns:a16="http://schemas.microsoft.com/office/drawing/2014/main" id="{107EB94F-1E40-4921-9E99-46FC4F1B90C8}"/>
              </a:ext>
            </a:extLst>
          </p:cNvPr>
          <p:cNvSpPr>
            <a:spLocks noGrp="1"/>
          </p:cNvSpPr>
          <p:nvPr>
            <p:ph type="body" sz="quarter" idx="11"/>
          </p:nvPr>
        </p:nvSpPr>
        <p:spPr/>
        <p:txBody>
          <a:bodyPr/>
          <a:lstStyle/>
          <a:p>
            <a:r>
              <a:rPr lang="en-US" altLang="ko-KR" sz="1800" b="0" dirty="0">
                <a:latin typeface="Times New Roman" panose="02020603050405020304" pitchFamily="18" charset="0"/>
                <a:cs typeface="Times New Roman" panose="02020603050405020304" pitchFamily="18" charset="0"/>
              </a:rPr>
              <a:t>2</a:t>
            </a:r>
            <a:endParaRPr lang="ko-KR" altLang="en-US" sz="1800" b="0" dirty="0">
              <a:latin typeface="Times New Roman" panose="02020603050405020304" pitchFamily="18" charset="0"/>
              <a:cs typeface="Times New Roman" panose="02020603050405020304" pitchFamily="18" charset="0"/>
            </a:endParaRPr>
          </a:p>
        </p:txBody>
      </p:sp>
      <p:cxnSp>
        <p:nvCxnSpPr>
          <p:cNvPr id="10" name="직선 화살표 연결선 9">
            <a:extLst>
              <a:ext uri="{FF2B5EF4-FFF2-40B4-BE49-F238E27FC236}">
                <a16:creationId xmlns:a16="http://schemas.microsoft.com/office/drawing/2014/main" id="{33DB3690-F854-40C2-A9D8-C06F1B7C1F9E}"/>
              </a:ext>
            </a:extLst>
          </p:cNvPr>
          <p:cNvCxnSpPr/>
          <p:nvPr/>
        </p:nvCxnSpPr>
        <p:spPr>
          <a:xfrm>
            <a:off x="7298466" y="3361974"/>
            <a:ext cx="0" cy="1878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직선 화살표 연결선 12">
            <a:extLst>
              <a:ext uri="{FF2B5EF4-FFF2-40B4-BE49-F238E27FC236}">
                <a16:creationId xmlns:a16="http://schemas.microsoft.com/office/drawing/2014/main" id="{92874415-3E9F-49E0-BBA9-28BEB92FE685}"/>
              </a:ext>
            </a:extLst>
          </p:cNvPr>
          <p:cNvCxnSpPr>
            <a:cxnSpLocks/>
          </p:cNvCxnSpPr>
          <p:nvPr/>
        </p:nvCxnSpPr>
        <p:spPr>
          <a:xfrm>
            <a:off x="7064188" y="2489681"/>
            <a:ext cx="0" cy="636494"/>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16" name="직선 화살표 연결선 15">
            <a:extLst>
              <a:ext uri="{FF2B5EF4-FFF2-40B4-BE49-F238E27FC236}">
                <a16:creationId xmlns:a16="http://schemas.microsoft.com/office/drawing/2014/main" id="{E0CF273B-827C-47E1-8065-09C9D3D99740}"/>
              </a:ext>
            </a:extLst>
          </p:cNvPr>
          <p:cNvCxnSpPr>
            <a:cxnSpLocks/>
          </p:cNvCxnSpPr>
          <p:nvPr/>
        </p:nvCxnSpPr>
        <p:spPr>
          <a:xfrm>
            <a:off x="7050646" y="3323769"/>
            <a:ext cx="0" cy="2104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0CCF4C7-7ED4-498F-A3B5-93CF9510640B}"/>
              </a:ext>
            </a:extLst>
          </p:cNvPr>
          <p:cNvSpPr txBox="1"/>
          <p:nvPr/>
        </p:nvSpPr>
        <p:spPr>
          <a:xfrm>
            <a:off x="6902010" y="3504396"/>
            <a:ext cx="488112" cy="307777"/>
          </a:xfrm>
          <a:prstGeom prst="rect">
            <a:avLst/>
          </a:prstGeom>
          <a:noFill/>
        </p:spPr>
        <p:txBody>
          <a:bodyPr wrap="square" rtlCol="0">
            <a:spAutoFit/>
          </a:bodyPr>
          <a:lstStyle/>
          <a:p>
            <a:r>
              <a:rPr lang="en-US" altLang="ko-KR" sz="1400" dirty="0">
                <a:latin typeface="Times New Roman" panose="02020603050405020304" pitchFamily="18" charset="0"/>
                <a:cs typeface="Times New Roman" panose="02020603050405020304" pitchFamily="18" charset="0"/>
              </a:rPr>
              <a:t>r0’</a:t>
            </a:r>
            <a:endParaRPr lang="ko-KR" altLang="en-US" sz="1400" dirty="0">
              <a:latin typeface="Times New Roman" panose="02020603050405020304" pitchFamily="18" charset="0"/>
              <a:cs typeface="Times New Roman" panose="02020603050405020304" pitchFamily="18" charset="0"/>
            </a:endParaRPr>
          </a:p>
        </p:txBody>
      </p:sp>
      <p:cxnSp>
        <p:nvCxnSpPr>
          <p:cNvPr id="24" name="직선 화살표 연결선 23">
            <a:extLst>
              <a:ext uri="{FF2B5EF4-FFF2-40B4-BE49-F238E27FC236}">
                <a16:creationId xmlns:a16="http://schemas.microsoft.com/office/drawing/2014/main" id="{DC4ED528-4DC3-42CE-9607-385D791B427A}"/>
              </a:ext>
            </a:extLst>
          </p:cNvPr>
          <p:cNvCxnSpPr/>
          <p:nvPr/>
        </p:nvCxnSpPr>
        <p:spPr>
          <a:xfrm flipH="1">
            <a:off x="6993666" y="3814365"/>
            <a:ext cx="304800" cy="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28" name="직선 화살표 연결선 27">
            <a:extLst>
              <a:ext uri="{FF2B5EF4-FFF2-40B4-BE49-F238E27FC236}">
                <a16:creationId xmlns:a16="http://schemas.microsoft.com/office/drawing/2014/main" id="{74D30066-52C4-4C3D-B276-E5F33FB8B538}"/>
              </a:ext>
            </a:extLst>
          </p:cNvPr>
          <p:cNvCxnSpPr>
            <a:cxnSpLocks/>
          </p:cNvCxnSpPr>
          <p:nvPr/>
        </p:nvCxnSpPr>
        <p:spPr>
          <a:xfrm>
            <a:off x="7298466" y="2725271"/>
            <a:ext cx="0" cy="481587"/>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sp>
        <p:nvSpPr>
          <p:cNvPr id="30" name="TextBox 29">
            <a:extLst>
              <a:ext uri="{FF2B5EF4-FFF2-40B4-BE49-F238E27FC236}">
                <a16:creationId xmlns:a16="http://schemas.microsoft.com/office/drawing/2014/main" id="{80D16190-6D52-489C-99B5-9216F45D7EC4}"/>
              </a:ext>
            </a:extLst>
          </p:cNvPr>
          <p:cNvSpPr txBox="1"/>
          <p:nvPr/>
        </p:nvSpPr>
        <p:spPr>
          <a:xfrm>
            <a:off x="1837765" y="4930588"/>
            <a:ext cx="5898776" cy="369332"/>
          </a:xfrm>
          <a:prstGeom prst="rect">
            <a:avLst/>
          </a:prstGeom>
          <a:noFill/>
        </p:spPr>
        <p:txBody>
          <a:bodyPr wrap="square" rtlCol="0">
            <a:spAutoFit/>
          </a:bodyPr>
          <a:lstStyle/>
          <a:p>
            <a:r>
              <a:rPr lang="en-US" altLang="ko-KR" dirty="0">
                <a:latin typeface="Times New Roman" panose="02020603050405020304" pitchFamily="18" charset="0"/>
                <a:cs typeface="Times New Roman" panose="02020603050405020304" pitchFamily="18" charset="0"/>
              </a:rPr>
              <a:t>The scale of energy band changes, when r0 moves to r0’</a:t>
            </a:r>
            <a:endParaRPr lang="ko-KR"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5350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C71623B-F58B-47AA-9FE4-F61B8006FFF4}"/>
              </a:ext>
            </a:extLst>
          </p:cNvPr>
          <p:cNvSpPr>
            <a:spLocks noGrp="1"/>
          </p:cNvSpPr>
          <p:nvPr>
            <p:ph type="title"/>
          </p:nvPr>
        </p:nvSpPr>
        <p:spPr/>
        <p:txBody>
          <a:bodyPr/>
          <a:lstStyle/>
          <a:p>
            <a:pPr algn="ctr"/>
            <a:r>
              <a:rPr lang="en-US" altLang="ko-KR" dirty="0">
                <a:latin typeface="Times New Roman" panose="02020603050405020304" pitchFamily="18" charset="0"/>
                <a:cs typeface="Times New Roman" panose="02020603050405020304" pitchFamily="18" charset="0"/>
              </a:rPr>
              <a:t>Band Engineering</a:t>
            </a:r>
            <a:endParaRPr lang="ko-KR" altLang="en-US" dirty="0">
              <a:latin typeface="Times New Roman" panose="02020603050405020304" pitchFamily="18" charset="0"/>
              <a:cs typeface="Times New Roman" panose="02020603050405020304" pitchFamily="18" charset="0"/>
            </a:endParaRPr>
          </a:p>
        </p:txBody>
      </p:sp>
      <p:sp>
        <p:nvSpPr>
          <p:cNvPr id="3" name="내용 개체 틀 2">
            <a:extLst>
              <a:ext uri="{FF2B5EF4-FFF2-40B4-BE49-F238E27FC236}">
                <a16:creationId xmlns:a16="http://schemas.microsoft.com/office/drawing/2014/main" id="{4B54104F-2915-4288-9C92-E6DCBF3F2DA0}"/>
              </a:ext>
            </a:extLst>
          </p:cNvPr>
          <p:cNvSpPr>
            <a:spLocks noGrp="1"/>
          </p:cNvSpPr>
          <p:nvPr>
            <p:ph idx="1"/>
          </p:nvPr>
        </p:nvSpPr>
        <p:spPr/>
        <p:txBody>
          <a:bodyPr/>
          <a:lstStyle/>
          <a:p>
            <a:r>
              <a:rPr lang="en-US" altLang="ko-KR" sz="1600" b="1" dirty="0">
                <a:latin typeface="Times New Roman" panose="02020603050405020304" pitchFamily="18" charset="0"/>
                <a:cs typeface="Times New Roman" panose="02020603050405020304" pitchFamily="18" charset="0"/>
              </a:rPr>
              <a:t>Theory</a:t>
            </a:r>
            <a:endParaRPr lang="ko-KR" altLang="en-US" sz="1600" b="1" dirty="0">
              <a:latin typeface="Times New Roman" panose="02020603050405020304" pitchFamily="18" charset="0"/>
              <a:cs typeface="Times New Roman" panose="02020603050405020304" pitchFamily="18" charset="0"/>
            </a:endParaRPr>
          </a:p>
        </p:txBody>
      </p:sp>
      <p:sp>
        <p:nvSpPr>
          <p:cNvPr id="4" name="텍스트 개체 틀 3">
            <a:extLst>
              <a:ext uri="{FF2B5EF4-FFF2-40B4-BE49-F238E27FC236}">
                <a16:creationId xmlns:a16="http://schemas.microsoft.com/office/drawing/2014/main" id="{C0BCF47F-09A7-436C-ABE4-56FBB59DA712}"/>
              </a:ext>
            </a:extLst>
          </p:cNvPr>
          <p:cNvSpPr>
            <a:spLocks noGrp="1"/>
          </p:cNvSpPr>
          <p:nvPr>
            <p:ph type="body" sz="quarter" idx="10"/>
          </p:nvPr>
        </p:nvSpPr>
        <p:spPr/>
        <p:txBody>
          <a:bodyPr/>
          <a:lstStyle/>
          <a:p>
            <a:endParaRPr lang="ko-KR" altLang="en-US"/>
          </a:p>
        </p:txBody>
      </p:sp>
      <p:sp>
        <p:nvSpPr>
          <p:cNvPr id="5" name="텍스트 개체 틀 4">
            <a:extLst>
              <a:ext uri="{FF2B5EF4-FFF2-40B4-BE49-F238E27FC236}">
                <a16:creationId xmlns:a16="http://schemas.microsoft.com/office/drawing/2014/main" id="{E891A9EE-BE6A-409F-B913-E820702532E0}"/>
              </a:ext>
            </a:extLst>
          </p:cNvPr>
          <p:cNvSpPr>
            <a:spLocks noGrp="1"/>
          </p:cNvSpPr>
          <p:nvPr>
            <p:ph type="body" sz="quarter" idx="11"/>
          </p:nvPr>
        </p:nvSpPr>
        <p:spPr/>
        <p:txBody>
          <a:bodyPr/>
          <a:lstStyle/>
          <a:p>
            <a:r>
              <a:rPr lang="en-US" altLang="ko-KR" sz="1800" b="0" dirty="0">
                <a:latin typeface="Times New Roman" panose="02020603050405020304" pitchFamily="18" charset="0"/>
                <a:cs typeface="Times New Roman" panose="02020603050405020304" pitchFamily="18" charset="0"/>
              </a:rPr>
              <a:t>3</a:t>
            </a:r>
            <a:endParaRPr lang="ko-KR" altLang="en-US" sz="1800" b="0" dirty="0">
              <a:latin typeface="Times New Roman" panose="02020603050405020304" pitchFamily="18" charset="0"/>
              <a:cs typeface="Times New Roman" panose="02020603050405020304" pitchFamily="18" charset="0"/>
            </a:endParaRPr>
          </a:p>
        </p:txBody>
      </p:sp>
      <p:pic>
        <p:nvPicPr>
          <p:cNvPr id="7" name="Picture 2">
            <a:extLst>
              <a:ext uri="{FF2B5EF4-FFF2-40B4-BE49-F238E27FC236}">
                <a16:creationId xmlns:a16="http://schemas.microsoft.com/office/drawing/2014/main" id="{35FBA5D1-5F59-4442-9486-5A4754892C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338" y="1845764"/>
            <a:ext cx="3931428" cy="329059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직사각형 7">
            <a:extLst>
              <a:ext uri="{FF2B5EF4-FFF2-40B4-BE49-F238E27FC236}">
                <a16:creationId xmlns:a16="http://schemas.microsoft.com/office/drawing/2014/main" id="{C81A8644-1692-49AB-A597-07930A0E10E1}"/>
              </a:ext>
            </a:extLst>
          </p:cNvPr>
          <p:cNvSpPr/>
          <p:nvPr/>
        </p:nvSpPr>
        <p:spPr>
          <a:xfrm>
            <a:off x="5319323" y="2068915"/>
            <a:ext cx="3430230" cy="1323439"/>
          </a:xfrm>
          <a:prstGeom prst="rect">
            <a:avLst/>
          </a:prstGeom>
        </p:spPr>
        <p:txBody>
          <a:bodyPr wrap="square">
            <a:spAutoFit/>
          </a:bodyPr>
          <a:lstStyle/>
          <a:p>
            <a:r>
              <a:rPr lang="en-US" altLang="ko-KR" sz="1600" dirty="0">
                <a:latin typeface="Times New Roman" panose="02020603050405020304" pitchFamily="18" charset="0"/>
                <a:cs typeface="Times New Roman" panose="02020603050405020304" pitchFamily="18" charset="0"/>
              </a:rPr>
              <a:t>When a particle is smaller than </a:t>
            </a:r>
            <a:r>
              <a:rPr lang="en-US" altLang="ko-KR" sz="1600" dirty="0" err="1">
                <a:latin typeface="Times New Roman" panose="02020603050405020304" pitchFamily="18" charset="0"/>
                <a:cs typeface="Times New Roman" panose="02020603050405020304" pitchFamily="18" charset="0"/>
              </a:rPr>
              <a:t>bohr</a:t>
            </a:r>
            <a:r>
              <a:rPr lang="en-US" altLang="ko-KR" sz="1600" dirty="0">
                <a:latin typeface="Times New Roman" panose="02020603050405020304" pitchFamily="18" charset="0"/>
                <a:cs typeface="Times New Roman" panose="02020603050405020304" pitchFamily="18" charset="0"/>
              </a:rPr>
              <a:t> radius, the smaller the radius, the larger the band gap. (Bohr radius - distance between the nucleus and the electron in a hydrogen atom in its ground state)</a:t>
            </a:r>
            <a:endParaRPr lang="ko-KR"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5824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9018C46-4E2D-4A6C-A8C5-4059D45A5336}"/>
              </a:ext>
            </a:extLst>
          </p:cNvPr>
          <p:cNvSpPr>
            <a:spLocks noGrp="1"/>
          </p:cNvSpPr>
          <p:nvPr>
            <p:ph type="title"/>
          </p:nvPr>
        </p:nvSpPr>
        <p:spPr/>
        <p:txBody>
          <a:bodyPr/>
          <a:lstStyle/>
          <a:p>
            <a:pPr algn="ctr"/>
            <a:r>
              <a:rPr lang="en-US" altLang="ko-KR" dirty="0">
                <a:latin typeface="Times New Roman" panose="02020603050405020304" pitchFamily="18" charset="0"/>
                <a:cs typeface="Times New Roman" panose="02020603050405020304" pitchFamily="18" charset="0"/>
              </a:rPr>
              <a:t>Band Engineering</a:t>
            </a:r>
            <a:endParaRPr lang="ko-KR" altLang="en-US" dirty="0">
              <a:latin typeface="Times New Roman" panose="02020603050405020304" pitchFamily="18" charset="0"/>
              <a:cs typeface="Times New Roman" panose="02020603050405020304" pitchFamily="18" charset="0"/>
            </a:endParaRPr>
          </a:p>
        </p:txBody>
      </p:sp>
      <p:sp>
        <p:nvSpPr>
          <p:cNvPr id="3" name="내용 개체 틀 2">
            <a:extLst>
              <a:ext uri="{FF2B5EF4-FFF2-40B4-BE49-F238E27FC236}">
                <a16:creationId xmlns:a16="http://schemas.microsoft.com/office/drawing/2014/main" id="{3151B269-4969-4908-A202-6DF2D791F598}"/>
              </a:ext>
            </a:extLst>
          </p:cNvPr>
          <p:cNvSpPr>
            <a:spLocks noGrp="1"/>
          </p:cNvSpPr>
          <p:nvPr>
            <p:ph idx="1"/>
          </p:nvPr>
        </p:nvSpPr>
        <p:spPr/>
        <p:txBody>
          <a:bodyPr/>
          <a:lstStyle/>
          <a:p>
            <a:r>
              <a:rPr lang="en-US" altLang="ko-KR" sz="1600" b="1" dirty="0">
                <a:latin typeface="Times New Roman" panose="02020603050405020304" pitchFamily="18" charset="0"/>
                <a:cs typeface="Times New Roman" panose="02020603050405020304" pitchFamily="18" charset="0"/>
              </a:rPr>
              <a:t>Theory</a:t>
            </a:r>
            <a:endParaRPr lang="ko-KR" altLang="en-US" sz="1600" b="1" dirty="0">
              <a:latin typeface="Times New Roman" panose="02020603050405020304" pitchFamily="18" charset="0"/>
              <a:cs typeface="Times New Roman" panose="02020603050405020304" pitchFamily="18" charset="0"/>
            </a:endParaRPr>
          </a:p>
        </p:txBody>
      </p:sp>
      <p:sp>
        <p:nvSpPr>
          <p:cNvPr id="4" name="텍스트 개체 틀 3">
            <a:extLst>
              <a:ext uri="{FF2B5EF4-FFF2-40B4-BE49-F238E27FC236}">
                <a16:creationId xmlns:a16="http://schemas.microsoft.com/office/drawing/2014/main" id="{97594E0F-458D-4137-87B1-1DBA3E947BD2}"/>
              </a:ext>
            </a:extLst>
          </p:cNvPr>
          <p:cNvSpPr>
            <a:spLocks noGrp="1"/>
          </p:cNvSpPr>
          <p:nvPr>
            <p:ph type="body" sz="quarter" idx="10"/>
          </p:nvPr>
        </p:nvSpPr>
        <p:spPr/>
        <p:txBody>
          <a:bodyPr/>
          <a:lstStyle/>
          <a:p>
            <a:endParaRPr lang="ko-KR" altLang="en-US"/>
          </a:p>
        </p:txBody>
      </p:sp>
      <p:sp>
        <p:nvSpPr>
          <p:cNvPr id="5" name="텍스트 개체 틀 4">
            <a:extLst>
              <a:ext uri="{FF2B5EF4-FFF2-40B4-BE49-F238E27FC236}">
                <a16:creationId xmlns:a16="http://schemas.microsoft.com/office/drawing/2014/main" id="{A3CD621D-A884-4495-B031-8A9A07191076}"/>
              </a:ext>
            </a:extLst>
          </p:cNvPr>
          <p:cNvSpPr>
            <a:spLocks noGrp="1"/>
          </p:cNvSpPr>
          <p:nvPr>
            <p:ph type="body" sz="quarter" idx="11"/>
          </p:nvPr>
        </p:nvSpPr>
        <p:spPr/>
        <p:txBody>
          <a:bodyPr/>
          <a:lstStyle/>
          <a:p>
            <a:r>
              <a:rPr lang="en-US" altLang="ko-KR" sz="1800" b="0" dirty="0">
                <a:latin typeface="Times New Roman" panose="02020603050405020304" pitchFamily="18" charset="0"/>
                <a:cs typeface="Times New Roman" panose="02020603050405020304" pitchFamily="18" charset="0"/>
              </a:rPr>
              <a:t>4</a:t>
            </a:r>
            <a:endParaRPr lang="ko-KR" altLang="en-US" sz="1800" b="0" dirty="0">
              <a:latin typeface="Times New Roman" panose="02020603050405020304" pitchFamily="18" charset="0"/>
              <a:cs typeface="Times New Roman" panose="02020603050405020304" pitchFamily="18" charset="0"/>
            </a:endParaRPr>
          </a:p>
        </p:txBody>
      </p:sp>
      <p:pic>
        <p:nvPicPr>
          <p:cNvPr id="7" name="그림 6">
            <a:extLst>
              <a:ext uri="{FF2B5EF4-FFF2-40B4-BE49-F238E27FC236}">
                <a16:creationId xmlns:a16="http://schemas.microsoft.com/office/drawing/2014/main" id="{FD65E2A6-49EA-41A7-8AF4-CFDBA53871ED}"/>
              </a:ext>
            </a:extLst>
          </p:cNvPr>
          <p:cNvPicPr>
            <a:picLocks noChangeAspect="1"/>
          </p:cNvPicPr>
          <p:nvPr/>
        </p:nvPicPr>
        <p:blipFill>
          <a:blip r:embed="rId2"/>
          <a:stretch>
            <a:fillRect/>
          </a:stretch>
        </p:blipFill>
        <p:spPr>
          <a:xfrm>
            <a:off x="918120" y="1863287"/>
            <a:ext cx="3371850" cy="2133600"/>
          </a:xfrm>
          <a:prstGeom prst="rect">
            <a:avLst/>
          </a:prstGeom>
        </p:spPr>
      </p:pic>
      <p:pic>
        <p:nvPicPr>
          <p:cNvPr id="6146" name="Picture 2" descr="density of state 3D 2D에 대한 이미지 검색결과">
            <a:extLst>
              <a:ext uri="{FF2B5EF4-FFF2-40B4-BE49-F238E27FC236}">
                <a16:creationId xmlns:a16="http://schemas.microsoft.com/office/drawing/2014/main" id="{D4ED2E0C-603F-40F6-BD13-4BFFC90FAE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935411"/>
            <a:ext cx="4402766" cy="2582956"/>
          </a:xfrm>
          <a:prstGeom prst="rect">
            <a:avLst/>
          </a:prstGeom>
          <a:noFill/>
          <a:extLst>
            <a:ext uri="{909E8E84-426E-40DD-AFC4-6F175D3DCCD1}">
              <a14:hiddenFill xmlns:a14="http://schemas.microsoft.com/office/drawing/2010/main">
                <a:solidFill>
                  <a:srgbClr val="FFFFFF"/>
                </a:solidFill>
              </a14:hiddenFill>
            </a:ext>
          </a:extLst>
        </p:spPr>
      </p:pic>
      <p:sp>
        <p:nvSpPr>
          <p:cNvPr id="8" name="직사각형 7">
            <a:extLst>
              <a:ext uri="{FF2B5EF4-FFF2-40B4-BE49-F238E27FC236}">
                <a16:creationId xmlns:a16="http://schemas.microsoft.com/office/drawing/2014/main" id="{2F9642D1-430D-48D9-8549-663CA12FA5D1}"/>
              </a:ext>
            </a:extLst>
          </p:cNvPr>
          <p:cNvSpPr/>
          <p:nvPr/>
        </p:nvSpPr>
        <p:spPr>
          <a:xfrm>
            <a:off x="968547" y="4599049"/>
            <a:ext cx="6642847" cy="1323439"/>
          </a:xfrm>
          <a:prstGeom prst="rect">
            <a:avLst/>
          </a:prstGeom>
        </p:spPr>
        <p:txBody>
          <a:bodyPr wrap="square">
            <a:spAutoFit/>
          </a:bodyPr>
          <a:lstStyle/>
          <a:p>
            <a:endParaRPr lang="en-US" altLang="ko-KR" sz="1600" dirty="0">
              <a:latin typeface="Times New Roman" panose="02020603050405020304" pitchFamily="18" charset="0"/>
              <a:cs typeface="Times New Roman" panose="02020603050405020304" pitchFamily="18" charset="0"/>
            </a:endParaRPr>
          </a:p>
          <a:p>
            <a:endParaRPr lang="en-US" altLang="ko-KR" sz="1600" dirty="0">
              <a:latin typeface="Times New Roman" panose="02020603050405020304" pitchFamily="18" charset="0"/>
              <a:cs typeface="Times New Roman" panose="02020603050405020304" pitchFamily="18" charset="0"/>
            </a:endParaRPr>
          </a:p>
          <a:p>
            <a:r>
              <a:rPr lang="en-US" altLang="ko-KR" sz="1600" dirty="0">
                <a:latin typeface="Times New Roman" panose="02020603050405020304" pitchFamily="18" charset="0"/>
                <a:cs typeface="Times New Roman" panose="02020603050405020304" pitchFamily="18" charset="0"/>
              </a:rPr>
              <a:t>Quantum dots (QDs) are tiny semiconductor particles a few nanometres in size, having optical and electronic properties that differ from larger particles due to quantum mechanics.</a:t>
            </a:r>
            <a:endParaRPr lang="ko-KR" altLang="en-US" sz="1600" dirty="0">
              <a:latin typeface="Times New Roman" panose="02020603050405020304" pitchFamily="18" charset="0"/>
              <a:cs typeface="Times New Roman" panose="02020603050405020304" pitchFamily="18" charset="0"/>
            </a:endParaRPr>
          </a:p>
        </p:txBody>
      </p:sp>
      <p:sp>
        <p:nvSpPr>
          <p:cNvPr id="9" name="타원 8">
            <a:extLst>
              <a:ext uri="{FF2B5EF4-FFF2-40B4-BE49-F238E27FC236}">
                <a16:creationId xmlns:a16="http://schemas.microsoft.com/office/drawing/2014/main" id="{8F5C5404-B918-4F27-AF10-119EF37BC376}"/>
              </a:ext>
            </a:extLst>
          </p:cNvPr>
          <p:cNvSpPr/>
          <p:nvPr/>
        </p:nvSpPr>
        <p:spPr>
          <a:xfrm>
            <a:off x="3708227" y="2506476"/>
            <a:ext cx="563813" cy="1262918"/>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6460705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7DD0AB6-81D3-4ED5-93EA-2BE8D3E36E99}"/>
              </a:ext>
            </a:extLst>
          </p:cNvPr>
          <p:cNvSpPr>
            <a:spLocks noGrp="1"/>
          </p:cNvSpPr>
          <p:nvPr>
            <p:ph type="title"/>
          </p:nvPr>
        </p:nvSpPr>
        <p:spPr/>
        <p:txBody>
          <a:bodyPr/>
          <a:lstStyle/>
          <a:p>
            <a:pPr algn="ctr"/>
            <a:r>
              <a:rPr lang="en-US" altLang="ko-KR" dirty="0">
                <a:latin typeface="Times New Roman" panose="02020603050405020304" pitchFamily="18" charset="0"/>
                <a:cs typeface="Times New Roman" panose="02020603050405020304" pitchFamily="18" charset="0"/>
              </a:rPr>
              <a:t>Band Engineering</a:t>
            </a:r>
            <a:endParaRPr lang="ko-KR" altLang="en-US" dirty="0">
              <a:latin typeface="Times New Roman" panose="02020603050405020304" pitchFamily="18" charset="0"/>
              <a:cs typeface="Times New Roman" panose="02020603050405020304" pitchFamily="18" charset="0"/>
            </a:endParaRPr>
          </a:p>
        </p:txBody>
      </p:sp>
      <p:sp>
        <p:nvSpPr>
          <p:cNvPr id="3" name="내용 개체 틀 2">
            <a:extLst>
              <a:ext uri="{FF2B5EF4-FFF2-40B4-BE49-F238E27FC236}">
                <a16:creationId xmlns:a16="http://schemas.microsoft.com/office/drawing/2014/main" id="{B8B875E5-BEA3-4A4C-B3C7-F19B98B16DD5}"/>
              </a:ext>
            </a:extLst>
          </p:cNvPr>
          <p:cNvSpPr>
            <a:spLocks noGrp="1"/>
          </p:cNvSpPr>
          <p:nvPr>
            <p:ph idx="1"/>
          </p:nvPr>
        </p:nvSpPr>
        <p:spPr/>
        <p:txBody>
          <a:bodyPr/>
          <a:lstStyle/>
          <a:p>
            <a:r>
              <a:rPr lang="en-US" altLang="ko-KR" sz="1600" b="1" dirty="0">
                <a:latin typeface="Times New Roman" panose="02020603050405020304" pitchFamily="18" charset="0"/>
                <a:cs typeface="Times New Roman" panose="02020603050405020304" pitchFamily="18" charset="0"/>
              </a:rPr>
              <a:t>Theory</a:t>
            </a:r>
            <a:endParaRPr lang="ko-KR" altLang="en-US" sz="1600" b="1" dirty="0">
              <a:latin typeface="Times New Roman" panose="02020603050405020304" pitchFamily="18" charset="0"/>
              <a:cs typeface="Times New Roman" panose="02020603050405020304" pitchFamily="18" charset="0"/>
            </a:endParaRPr>
          </a:p>
        </p:txBody>
      </p:sp>
      <p:sp>
        <p:nvSpPr>
          <p:cNvPr id="4" name="텍스트 개체 틀 3">
            <a:extLst>
              <a:ext uri="{FF2B5EF4-FFF2-40B4-BE49-F238E27FC236}">
                <a16:creationId xmlns:a16="http://schemas.microsoft.com/office/drawing/2014/main" id="{8269D9EF-B3D9-4D82-AC95-1A12FD997A9F}"/>
              </a:ext>
            </a:extLst>
          </p:cNvPr>
          <p:cNvSpPr>
            <a:spLocks noGrp="1"/>
          </p:cNvSpPr>
          <p:nvPr>
            <p:ph type="body" sz="quarter" idx="10"/>
          </p:nvPr>
        </p:nvSpPr>
        <p:spPr/>
        <p:txBody>
          <a:bodyPr/>
          <a:lstStyle/>
          <a:p>
            <a:endParaRPr lang="ko-KR" altLang="en-US"/>
          </a:p>
        </p:txBody>
      </p:sp>
      <p:sp>
        <p:nvSpPr>
          <p:cNvPr id="5" name="텍스트 개체 틀 4">
            <a:extLst>
              <a:ext uri="{FF2B5EF4-FFF2-40B4-BE49-F238E27FC236}">
                <a16:creationId xmlns:a16="http://schemas.microsoft.com/office/drawing/2014/main" id="{BF1FA665-268E-4414-81BC-8164B4E4BAC2}"/>
              </a:ext>
            </a:extLst>
          </p:cNvPr>
          <p:cNvSpPr>
            <a:spLocks noGrp="1"/>
          </p:cNvSpPr>
          <p:nvPr>
            <p:ph type="body" sz="quarter" idx="11"/>
          </p:nvPr>
        </p:nvSpPr>
        <p:spPr/>
        <p:txBody>
          <a:bodyPr/>
          <a:lstStyle/>
          <a:p>
            <a:r>
              <a:rPr lang="en-US" altLang="ko-KR" sz="1800" b="0" dirty="0">
                <a:latin typeface="Times New Roman" panose="02020603050405020304" pitchFamily="18" charset="0"/>
                <a:cs typeface="Times New Roman" panose="02020603050405020304" pitchFamily="18" charset="0"/>
              </a:rPr>
              <a:t>5</a:t>
            </a:r>
            <a:endParaRPr lang="ko-KR" altLang="en-US" sz="1800" b="0" dirty="0">
              <a:latin typeface="Times New Roman" panose="02020603050405020304" pitchFamily="18" charset="0"/>
              <a:cs typeface="Times New Roman" panose="02020603050405020304" pitchFamily="18" charset="0"/>
            </a:endParaRPr>
          </a:p>
        </p:txBody>
      </p:sp>
      <p:pic>
        <p:nvPicPr>
          <p:cNvPr id="4098" name="Picture 2">
            <a:extLst>
              <a:ext uri="{FF2B5EF4-FFF2-40B4-BE49-F238E27FC236}">
                <a16:creationId xmlns:a16="http://schemas.microsoft.com/office/drawing/2014/main" id="{D9574B13-958E-4A1B-AB0E-9860374DE6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0981" y="1840111"/>
            <a:ext cx="3934385" cy="3934385"/>
          </a:xfrm>
          <a:prstGeom prst="rect">
            <a:avLst/>
          </a:prstGeom>
          <a:noFill/>
          <a:extLst>
            <a:ext uri="{909E8E84-426E-40DD-AFC4-6F175D3DCCD1}">
              <a14:hiddenFill xmlns:a14="http://schemas.microsoft.com/office/drawing/2010/main">
                <a:solidFill>
                  <a:srgbClr val="FFFFFF"/>
                </a:solidFill>
              </a14:hiddenFill>
            </a:ext>
          </a:extLst>
        </p:spPr>
      </p:pic>
      <p:sp>
        <p:nvSpPr>
          <p:cNvPr id="7" name="직사각형 6">
            <a:extLst>
              <a:ext uri="{FF2B5EF4-FFF2-40B4-BE49-F238E27FC236}">
                <a16:creationId xmlns:a16="http://schemas.microsoft.com/office/drawing/2014/main" id="{B70FDD66-3356-4CEE-9404-D85BC80CE127}"/>
              </a:ext>
            </a:extLst>
          </p:cNvPr>
          <p:cNvSpPr/>
          <p:nvPr/>
        </p:nvSpPr>
        <p:spPr>
          <a:xfrm>
            <a:off x="4945366" y="2294029"/>
            <a:ext cx="3857975" cy="3293209"/>
          </a:xfrm>
          <a:prstGeom prst="rect">
            <a:avLst/>
          </a:prstGeom>
        </p:spPr>
        <p:txBody>
          <a:bodyPr wrap="square">
            <a:spAutoFit/>
          </a:bodyPr>
          <a:lstStyle/>
          <a:p>
            <a:pPr marL="285750" indent="-285750">
              <a:buFontTx/>
              <a:buChar char="-"/>
            </a:pPr>
            <a:r>
              <a:rPr lang="en-US" altLang="ko-KR" sz="1600" dirty="0">
                <a:latin typeface="Times New Roman" panose="02020603050405020304" pitchFamily="18" charset="0"/>
                <a:cs typeface="Times New Roman" panose="02020603050405020304" pitchFamily="18" charset="0"/>
              </a:rPr>
              <a:t>Quantum dots have properties intermediate between bulk semiconductors and discrete atoms or molecules.</a:t>
            </a:r>
          </a:p>
          <a:p>
            <a:pPr marL="285750" indent="-285750">
              <a:buFontTx/>
              <a:buChar char="-"/>
            </a:pPr>
            <a:r>
              <a:rPr lang="en-US" altLang="ko-KR" sz="1600" dirty="0">
                <a:latin typeface="Times New Roman" panose="02020603050405020304" pitchFamily="18" charset="0"/>
                <a:cs typeface="Times New Roman" panose="02020603050405020304" pitchFamily="18" charset="0"/>
              </a:rPr>
              <a:t>Their optoelectronic properties change as a function of both size and shape. </a:t>
            </a:r>
          </a:p>
          <a:p>
            <a:pPr marL="285750" indent="-285750">
              <a:buFontTx/>
              <a:buChar char="-"/>
            </a:pPr>
            <a:r>
              <a:rPr lang="en-US" altLang="ko-KR" sz="1600" dirty="0">
                <a:latin typeface="Times New Roman" panose="02020603050405020304" pitchFamily="18" charset="0"/>
                <a:cs typeface="Times New Roman" panose="02020603050405020304" pitchFamily="18" charset="0"/>
              </a:rPr>
              <a:t>Larger QDs of 5–6 nm diameter emit longer wavelengths, with colors such as orange or red. Smaller QDs (2–3 nm) emit shorter wavelengths, yielding colors like blue and green. </a:t>
            </a:r>
          </a:p>
          <a:p>
            <a:pPr marL="285750" indent="-285750">
              <a:buFontTx/>
              <a:buChar char="-"/>
            </a:pPr>
            <a:r>
              <a:rPr lang="en-US" altLang="ko-KR" sz="1600" dirty="0">
                <a:latin typeface="Times New Roman" panose="02020603050405020304" pitchFamily="18" charset="0"/>
                <a:cs typeface="Times New Roman" panose="02020603050405020304" pitchFamily="18" charset="0"/>
              </a:rPr>
              <a:t>The specific colors vary depending on the exact composition of the QD.</a:t>
            </a:r>
            <a:endParaRPr lang="ko-KR"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0270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내용 개체 틀 8"/>
          <p:cNvSpPr txBox="1">
            <a:spLocks/>
          </p:cNvSpPr>
          <p:nvPr/>
        </p:nvSpPr>
        <p:spPr>
          <a:xfrm>
            <a:off x="917349" y="131416"/>
            <a:ext cx="8099878" cy="6576118"/>
          </a:xfrm>
          <a:prstGeom prst="rect">
            <a:avLst/>
          </a:prstGeom>
          <a:solidFill>
            <a:srgbClr val="373B46"/>
          </a:solidFill>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endParaRPr lang="en-US" altLang="ko-KR"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2" name="제목 1"/>
          <p:cNvSpPr>
            <a:spLocks noGrp="1"/>
          </p:cNvSpPr>
          <p:nvPr>
            <p:ph type="title"/>
          </p:nvPr>
        </p:nvSpPr>
        <p:spPr>
          <a:xfrm>
            <a:off x="2345794" y="2360278"/>
            <a:ext cx="5281826" cy="488202"/>
          </a:xfrm>
        </p:spPr>
        <p:txBody>
          <a:bodyPr/>
          <a:lstStyle/>
          <a:p>
            <a:pPr algn="ctr"/>
            <a:r>
              <a:rPr lang="en-US" altLang="ko-KR"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8" name="텍스트 개체 틀 7"/>
          <p:cNvSpPr>
            <a:spLocks noGrp="1"/>
          </p:cNvSpPr>
          <p:nvPr>
            <p:ph type="body" sz="quarter" idx="11"/>
          </p:nvPr>
        </p:nvSpPr>
        <p:spPr/>
        <p:txBody>
          <a:bodyPr/>
          <a:lstStyle/>
          <a:p>
            <a:r>
              <a:rPr lang="en-US" altLang="ko-KR" sz="1800" dirty="0">
                <a:latin typeface="Times New Roman" panose="02020603050405020304" pitchFamily="18" charset="0"/>
                <a:ea typeface="HancomEQN" panose="02000000000000000000" pitchFamily="2" charset="-127"/>
                <a:cs typeface="Times New Roman" panose="02020603050405020304" pitchFamily="18" charset="0"/>
              </a:rPr>
              <a:t>3</a:t>
            </a: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3" name="그룹 12"/>
          <p:cNvGrpSpPr/>
          <p:nvPr/>
        </p:nvGrpSpPr>
        <p:grpSpPr>
          <a:xfrm>
            <a:off x="2345794" y="3010692"/>
            <a:ext cx="5281826" cy="1131464"/>
            <a:chOff x="2185774" y="1670954"/>
            <a:chExt cx="5601866" cy="1163995"/>
          </a:xfrm>
        </p:grpSpPr>
        <p:cxnSp>
          <p:nvCxnSpPr>
            <p:cNvPr id="12" name="직선 연결선 11"/>
            <p:cNvCxnSpPr/>
            <p:nvPr/>
          </p:nvCxnSpPr>
          <p:spPr>
            <a:xfrm>
              <a:off x="2185774" y="2834949"/>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2185774" y="1670954"/>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4893311" y="5814450"/>
            <a:ext cx="147954" cy="99353"/>
          </a:xfrm>
          <a:prstGeom prst="line">
            <a:avLst/>
          </a:prstGeom>
          <a:ln w="6350" cap="rnd" cmpd="sng">
            <a:solidFill>
              <a:srgbClr val="E8BF89"/>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내용 개체 틀 3"/>
          <p:cNvSpPr txBox="1">
            <a:spLocks/>
          </p:cNvSpPr>
          <p:nvPr/>
        </p:nvSpPr>
        <p:spPr>
          <a:xfrm>
            <a:off x="835634" y="2774544"/>
            <a:ext cx="8219465" cy="182668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ko-KR" sz="2400"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EXPERIMENTS</a:t>
            </a:r>
          </a:p>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5" name="직사각형 14"/>
          <p:cNvSpPr/>
          <p:nvPr/>
        </p:nvSpPr>
        <p:spPr>
          <a:xfrm>
            <a:off x="0" y="6505575"/>
            <a:ext cx="781050" cy="323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1" name="내용 개체 틀 3"/>
          <p:cNvSpPr txBox="1">
            <a:spLocks/>
          </p:cNvSpPr>
          <p:nvPr/>
        </p:nvSpPr>
        <p:spPr>
          <a:xfrm>
            <a:off x="5686425" y="4344173"/>
            <a:ext cx="2530473" cy="51411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ko-KR" altLang="en-US" sz="1800" b="1" dirty="0">
                <a:solidFill>
                  <a:schemeClr val="bg1"/>
                </a:solidFill>
                <a:latin typeface="바탕체" panose="02030609000101010101" pitchFamily="17" charset="-127"/>
                <a:ea typeface="바탕체" panose="02030609000101010101" pitchFamily="17" charset="-127"/>
                <a:cs typeface="Times New Roman" panose="02020603050405020304" pitchFamily="18" charset="0"/>
              </a:rPr>
              <a:t>윤성지</a:t>
            </a:r>
            <a:endParaRPr lang="en-US" altLang="ko-KR" sz="1400" b="1" dirty="0">
              <a:solidFill>
                <a:schemeClr val="bg1"/>
              </a:solidFill>
              <a:latin typeface="바탕체" panose="02030609000101010101" pitchFamily="17" charset="-127"/>
              <a:ea typeface="바탕체" panose="02030609000101010101" pitchFamily="17" charset="-127"/>
              <a:cs typeface="Times New Roman" panose="02020603050405020304" pitchFamily="18" charset="0"/>
            </a:endParaRPr>
          </a:p>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Tree>
    <p:extLst>
      <p:ext uri="{BB962C8B-B14F-4D97-AF65-F5344CB8AC3E}">
        <p14:creationId xmlns:p14="http://schemas.microsoft.com/office/powerpoint/2010/main" val="4180309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Experiments</a:t>
            </a:r>
            <a:endParaRPr lang="en-US" altLang="ko-KR" sz="14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3" name="직사각형 12">
                <a:extLst>
                  <a:ext uri="{FF2B5EF4-FFF2-40B4-BE49-F238E27FC236}">
                    <a16:creationId xmlns:a16="http://schemas.microsoft.com/office/drawing/2014/main" id="{182C9DE4-2FB4-43CB-8849-78802C710B4C}"/>
                  </a:ext>
                </a:extLst>
              </p:cNvPr>
              <p:cNvSpPr/>
              <p:nvPr/>
            </p:nvSpPr>
            <p:spPr>
              <a:xfrm>
                <a:off x="829412" y="1768715"/>
                <a:ext cx="7741382" cy="1515608"/>
              </a:xfrm>
              <a:prstGeom prst="rect">
                <a:avLst/>
              </a:prstGeom>
            </p:spPr>
            <p:txBody>
              <a:bodyPr wrap="squar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 Band engineering in quantum dots</a:t>
                </a:r>
              </a:p>
              <a:p>
                <a:endParaRPr lang="en-US" altLang="ko-KR" sz="1400"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  Changing the Stoichiometric Percentage</a:t>
                </a:r>
              </a:p>
              <a:p>
                <a:pPr>
                  <a:lnSpc>
                    <a:spcPct val="150000"/>
                  </a:lnSpc>
                </a:pPr>
                <a:r>
                  <a:rPr lang="en-US" altLang="ko-KR" sz="1400" dirty="0">
                    <a:latin typeface="Times New Roman" panose="02020603050405020304" pitchFamily="18" charset="0"/>
                    <a:cs typeface="Times New Roman" panose="02020603050405020304" pitchFamily="18" charset="0"/>
                  </a:rPr>
                  <a:t>  : </a:t>
                </a:r>
                <a14:m>
                  <m:oMath xmlns:m="http://schemas.openxmlformats.org/officeDocument/2006/math">
                    <m:sSub>
                      <m:sSubPr>
                        <m:ctrlPr>
                          <a:rPr lang="en-US" altLang="ko-KR" sz="1400" i="1" smtClean="0">
                            <a:latin typeface="Cambria Math" panose="02040503050406030204" pitchFamily="18" charset="0"/>
                            <a:cs typeface="Times New Roman" panose="02020603050405020304" pitchFamily="18" charset="0"/>
                          </a:rPr>
                        </m:ctrlPr>
                      </m:sSubPr>
                      <m:e>
                        <m:r>
                          <a:rPr lang="en-US" altLang="ko-KR" sz="1400" b="0" i="1" smtClean="0">
                            <a:latin typeface="Cambria Math" panose="02040503050406030204" pitchFamily="18" charset="0"/>
                            <a:cs typeface="Times New Roman" panose="02020603050405020304" pitchFamily="18" charset="0"/>
                          </a:rPr>
                          <m:t>𝐼𝑛</m:t>
                        </m:r>
                      </m:e>
                      <m:sub>
                        <m:r>
                          <a:rPr lang="en-US" altLang="ko-KR" sz="1400" b="0" i="1" smtClean="0">
                            <a:latin typeface="Cambria Math" panose="02040503050406030204" pitchFamily="18" charset="0"/>
                            <a:cs typeface="Times New Roman" panose="02020603050405020304" pitchFamily="18" charset="0"/>
                          </a:rPr>
                          <m:t>𝑥</m:t>
                        </m:r>
                      </m:sub>
                    </m:sSub>
                    <m:sSub>
                      <m:sSubPr>
                        <m:ctrlPr>
                          <a:rPr lang="en-US" altLang="ko-KR" sz="1400" i="1" smtClean="0">
                            <a:latin typeface="Cambria Math" panose="02040503050406030204" pitchFamily="18" charset="0"/>
                            <a:cs typeface="Times New Roman" panose="02020603050405020304" pitchFamily="18" charset="0"/>
                          </a:rPr>
                        </m:ctrlPr>
                      </m:sSubPr>
                      <m:e>
                        <m:r>
                          <a:rPr lang="en-US" altLang="ko-KR" sz="1400" b="0" i="1" smtClean="0">
                            <a:latin typeface="Cambria Math" panose="02040503050406030204" pitchFamily="18" charset="0"/>
                            <a:cs typeface="Times New Roman" panose="02020603050405020304" pitchFamily="18" charset="0"/>
                          </a:rPr>
                          <m:t>𝐺𝑎</m:t>
                        </m:r>
                      </m:e>
                      <m:sub>
                        <m:r>
                          <a:rPr lang="en-US" altLang="ko-KR" sz="1400" b="0" i="1" smtClean="0">
                            <a:latin typeface="Cambria Math" panose="02040503050406030204" pitchFamily="18" charset="0"/>
                            <a:cs typeface="Times New Roman" panose="02020603050405020304" pitchFamily="18" charset="0"/>
                          </a:rPr>
                          <m:t>1−</m:t>
                        </m:r>
                        <m:r>
                          <a:rPr lang="en-US" altLang="ko-KR" sz="1400" b="0" i="1" smtClean="0">
                            <a:latin typeface="Cambria Math" panose="02040503050406030204" pitchFamily="18" charset="0"/>
                            <a:cs typeface="Times New Roman" panose="02020603050405020304" pitchFamily="18" charset="0"/>
                          </a:rPr>
                          <m:t>𝑥</m:t>
                        </m:r>
                      </m:sub>
                    </m:sSub>
                    <m:r>
                      <a:rPr lang="en-US" altLang="ko-KR" sz="1400" b="0" i="1" smtClean="0">
                        <a:latin typeface="Cambria Math" panose="02040503050406030204" pitchFamily="18" charset="0"/>
                        <a:cs typeface="Times New Roman" panose="02020603050405020304" pitchFamily="18" charset="0"/>
                      </a:rPr>
                      <m:t>𝐴𝑠</m:t>
                    </m:r>
                  </m:oMath>
                </a14:m>
                <a:r>
                  <a:rPr lang="en-US" altLang="ko-KR" sz="1400" dirty="0">
                    <a:latin typeface="Times New Roman" panose="02020603050405020304" pitchFamily="18" charset="0"/>
                    <a:cs typeface="Times New Roman" panose="02020603050405020304" pitchFamily="18" charset="0"/>
                  </a:rPr>
                  <a:t>/GaAs quantum dots</a:t>
                </a:r>
              </a:p>
              <a:p>
                <a:pPr>
                  <a:lnSpc>
                    <a:spcPct val="150000"/>
                  </a:lnSpc>
                </a:pPr>
                <a:r>
                  <a:rPr lang="en-US" altLang="ko-KR" sz="1400" dirty="0">
                    <a:latin typeface="Times New Roman" panose="02020603050405020304" pitchFamily="18" charset="0"/>
                    <a:cs typeface="Times New Roman" panose="02020603050405020304" pitchFamily="18" charset="0"/>
                  </a:rPr>
                  <a:t>   - increase of x → lower </a:t>
                </a:r>
                <a:r>
                  <a:rPr lang="el-GR" altLang="ko-KR" sz="1400" dirty="0">
                    <a:latin typeface="Times New Roman" panose="02020603050405020304" pitchFamily="18" charset="0"/>
                    <a:cs typeface="Times New Roman" panose="02020603050405020304" pitchFamily="18" charset="0"/>
                  </a:rPr>
                  <a:t>Γ</a:t>
                </a:r>
                <a:r>
                  <a:rPr lang="en-US" altLang="ko-KR" sz="1400" dirty="0">
                    <a:latin typeface="Times New Roman" panose="02020603050405020304" pitchFamily="18" charset="0"/>
                    <a:cs typeface="Times New Roman" panose="02020603050405020304" pitchFamily="18" charset="0"/>
                  </a:rPr>
                  <a:t> edge of the conduction band &amp; higher edge of the valence band</a:t>
                </a:r>
              </a:p>
            </p:txBody>
          </p:sp>
        </mc:Choice>
        <mc:Fallback xmlns="">
          <p:sp>
            <p:nvSpPr>
              <p:cNvPr id="13" name="직사각형 12">
                <a:extLst>
                  <a:ext uri="{FF2B5EF4-FFF2-40B4-BE49-F238E27FC236}">
                    <a16:creationId xmlns:a16="http://schemas.microsoft.com/office/drawing/2014/main" id="{182C9DE4-2FB4-43CB-8849-78802C710B4C}"/>
                  </a:ext>
                </a:extLst>
              </p:cNvPr>
              <p:cNvSpPr>
                <a:spLocks noRot="1" noChangeAspect="1" noMove="1" noResize="1" noEditPoints="1" noAdjustHandles="1" noChangeArrowheads="1" noChangeShapeType="1" noTextEdit="1"/>
              </p:cNvSpPr>
              <p:nvPr/>
            </p:nvSpPr>
            <p:spPr>
              <a:xfrm>
                <a:off x="829412" y="1768715"/>
                <a:ext cx="7741382" cy="1515608"/>
              </a:xfrm>
              <a:prstGeom prst="rect">
                <a:avLst/>
              </a:prstGeom>
              <a:blipFill>
                <a:blip r:embed="rId3"/>
                <a:stretch>
                  <a:fillRect l="-630" t="-2008" b="-3213"/>
                </a:stretch>
              </a:blipFill>
            </p:spPr>
            <p:txBody>
              <a:bodyPr/>
              <a:lstStyle/>
              <a:p>
                <a:r>
                  <a:rPr lang="ko-KR" altLang="en-US">
                    <a:noFill/>
                  </a:rPr>
                  <a:t> </a:t>
                </a:r>
              </a:p>
            </p:txBody>
          </p:sp>
        </mc:Fallback>
      </mc:AlternateContent>
      <p:sp>
        <p:nvSpPr>
          <p:cNvPr id="21" name="직사각형 20"/>
          <p:cNvSpPr/>
          <p:nvPr/>
        </p:nvSpPr>
        <p:spPr>
          <a:xfrm>
            <a:off x="246376" y="1163916"/>
            <a:ext cx="300082" cy="369332"/>
          </a:xfrm>
          <a:prstGeom prst="rect">
            <a:avLst/>
          </a:prstGeom>
        </p:spPr>
        <p:txBody>
          <a:bodyPr wrap="none">
            <a:spAutoFit/>
          </a:bodyPr>
          <a:lstStyle/>
          <a:p>
            <a:r>
              <a:rPr lang="en-US" altLang="ko-KR" dirty="0">
                <a:latin typeface="Times New Roman" panose="02020603050405020304" pitchFamily="18" charset="0"/>
                <a:ea typeface="HancomEQN" panose="02000000000000000000" pitchFamily="2" charset="-127"/>
                <a:cs typeface="Times New Roman" panose="02020603050405020304" pitchFamily="18" charset="0"/>
              </a:rPr>
              <a:t>1</a:t>
            </a:r>
            <a:endParaRPr lang="ko-KR" altLang="en-US" dirty="0"/>
          </a:p>
        </p:txBody>
      </p:sp>
      <p:grpSp>
        <p:nvGrpSpPr>
          <p:cNvPr id="15" name="그룹 14"/>
          <p:cNvGrpSpPr/>
          <p:nvPr/>
        </p:nvGrpSpPr>
        <p:grpSpPr>
          <a:xfrm>
            <a:off x="1014412" y="3494141"/>
            <a:ext cx="2081214" cy="2923702"/>
            <a:chOff x="1281112" y="3517978"/>
            <a:chExt cx="2125132" cy="2444016"/>
          </a:xfrm>
        </p:grpSpPr>
        <p:pic>
          <p:nvPicPr>
            <p:cNvPr id="7" name="그림 6"/>
            <p:cNvPicPr>
              <a:picLocks noChangeAspect="1"/>
            </p:cNvPicPr>
            <p:nvPr/>
          </p:nvPicPr>
          <p:blipFill rotWithShape="1">
            <a:blip r:embed="rId4"/>
            <a:srcRect t="1472"/>
            <a:stretch/>
          </p:blipFill>
          <p:spPr>
            <a:xfrm>
              <a:off x="1281112" y="3517978"/>
              <a:ext cx="2109788" cy="1194819"/>
            </a:xfrm>
            <a:prstGeom prst="rect">
              <a:avLst/>
            </a:prstGeom>
          </p:spPr>
        </p:pic>
        <p:pic>
          <p:nvPicPr>
            <p:cNvPr id="14" name="그림 13"/>
            <p:cNvPicPr>
              <a:picLocks noChangeAspect="1"/>
            </p:cNvPicPr>
            <p:nvPr/>
          </p:nvPicPr>
          <p:blipFill>
            <a:blip r:embed="rId5"/>
            <a:stretch>
              <a:fillRect/>
            </a:stretch>
          </p:blipFill>
          <p:spPr>
            <a:xfrm>
              <a:off x="1331380" y="4752162"/>
              <a:ext cx="2074864" cy="1209832"/>
            </a:xfrm>
            <a:prstGeom prst="rect">
              <a:avLst/>
            </a:prstGeom>
          </p:spPr>
        </p:pic>
      </p:grpSp>
      <p:cxnSp>
        <p:nvCxnSpPr>
          <p:cNvPr id="22" name="직선 연결선 21"/>
          <p:cNvCxnSpPr/>
          <p:nvPr/>
        </p:nvCxnSpPr>
        <p:spPr>
          <a:xfrm>
            <a:off x="3207084" y="3379841"/>
            <a:ext cx="0" cy="3228502"/>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9" name="그룹 8">
            <a:extLst>
              <a:ext uri="{FF2B5EF4-FFF2-40B4-BE49-F238E27FC236}">
                <a16:creationId xmlns:a16="http://schemas.microsoft.com/office/drawing/2014/main" id="{E57C6D22-6812-4409-BA49-C48BB021B2A5}"/>
              </a:ext>
            </a:extLst>
          </p:cNvPr>
          <p:cNvGrpSpPr/>
          <p:nvPr/>
        </p:nvGrpSpPr>
        <p:grpSpPr>
          <a:xfrm>
            <a:off x="3364436" y="3794975"/>
            <a:ext cx="5446189" cy="2047364"/>
            <a:chOff x="3364436" y="3758882"/>
            <a:chExt cx="5446189" cy="2047364"/>
          </a:xfrm>
        </p:grpSpPr>
        <p:pic>
          <p:nvPicPr>
            <p:cNvPr id="6" name="그림 5"/>
            <p:cNvPicPr>
              <a:picLocks noChangeAspect="1"/>
            </p:cNvPicPr>
            <p:nvPr/>
          </p:nvPicPr>
          <p:blipFill rotWithShape="1">
            <a:blip r:embed="rId6"/>
            <a:srcRect t="530" b="3829"/>
            <a:stretch/>
          </p:blipFill>
          <p:spPr>
            <a:xfrm>
              <a:off x="3364436" y="3758882"/>
              <a:ext cx="5446189" cy="2047364"/>
            </a:xfrm>
            <a:prstGeom prst="rect">
              <a:avLst/>
            </a:prstGeom>
          </p:spPr>
        </p:pic>
        <p:sp>
          <p:nvSpPr>
            <p:cNvPr id="4" name="화살표: 아래쪽 3">
              <a:extLst>
                <a:ext uri="{FF2B5EF4-FFF2-40B4-BE49-F238E27FC236}">
                  <a16:creationId xmlns:a16="http://schemas.microsoft.com/office/drawing/2014/main" id="{AB527A00-88CD-4BD2-8F57-193617189950}"/>
                </a:ext>
              </a:extLst>
            </p:cNvPr>
            <p:cNvSpPr/>
            <p:nvPr/>
          </p:nvSpPr>
          <p:spPr>
            <a:xfrm>
              <a:off x="5318760" y="4700594"/>
              <a:ext cx="205740" cy="623767"/>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화살표: 아래쪽 18">
              <a:extLst>
                <a:ext uri="{FF2B5EF4-FFF2-40B4-BE49-F238E27FC236}">
                  <a16:creationId xmlns:a16="http://schemas.microsoft.com/office/drawing/2014/main" id="{B42E29E6-E2C9-4EE2-B669-2714EA775F44}"/>
                </a:ext>
              </a:extLst>
            </p:cNvPr>
            <p:cNvSpPr/>
            <p:nvPr/>
          </p:nvSpPr>
          <p:spPr>
            <a:xfrm rot="10800000">
              <a:off x="8081010" y="4041083"/>
              <a:ext cx="205740" cy="623767"/>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2226175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Experiments</a:t>
            </a:r>
            <a:endParaRPr lang="en-US" altLang="ko-KR" sz="14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3" name="직사각형 12">
                <a:extLst>
                  <a:ext uri="{FF2B5EF4-FFF2-40B4-BE49-F238E27FC236}">
                    <a16:creationId xmlns:a16="http://schemas.microsoft.com/office/drawing/2014/main" id="{182C9DE4-2FB4-43CB-8849-78802C710B4C}"/>
                  </a:ext>
                </a:extLst>
              </p:cNvPr>
              <p:cNvSpPr/>
              <p:nvPr/>
            </p:nvSpPr>
            <p:spPr>
              <a:xfrm>
                <a:off x="829412" y="1768715"/>
                <a:ext cx="7741382" cy="1838773"/>
              </a:xfrm>
              <a:prstGeom prst="rect">
                <a:avLst/>
              </a:prstGeom>
            </p:spPr>
            <p:txBody>
              <a:bodyPr wrap="squar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 Band engineering in quantum dots</a:t>
                </a:r>
              </a:p>
              <a:p>
                <a:endParaRPr lang="en-US" altLang="ko-KR" sz="1400"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  Changing the Stoichiometric Percentage</a:t>
                </a:r>
              </a:p>
              <a:p>
                <a:pPr>
                  <a:lnSpc>
                    <a:spcPct val="150000"/>
                  </a:lnSpc>
                </a:pPr>
                <a:r>
                  <a:rPr lang="en-US" altLang="ko-KR" sz="1400" dirty="0">
                    <a:latin typeface="Times New Roman" panose="02020603050405020304" pitchFamily="18" charset="0"/>
                    <a:cs typeface="Times New Roman" panose="02020603050405020304" pitchFamily="18" charset="0"/>
                  </a:rPr>
                  <a:t>  : </a:t>
                </a:r>
                <a14:m>
                  <m:oMath xmlns:m="http://schemas.openxmlformats.org/officeDocument/2006/math">
                    <m:sSub>
                      <m:sSubPr>
                        <m:ctrlPr>
                          <a:rPr lang="en-US" altLang="ko-KR" sz="1400" i="1" smtClean="0">
                            <a:latin typeface="Cambria Math" panose="02040503050406030204" pitchFamily="18" charset="0"/>
                            <a:cs typeface="Times New Roman" panose="02020603050405020304" pitchFamily="18" charset="0"/>
                          </a:rPr>
                        </m:ctrlPr>
                      </m:sSubPr>
                      <m:e>
                        <m:r>
                          <a:rPr lang="en-US" altLang="ko-KR" sz="1400" b="0" i="1" smtClean="0">
                            <a:latin typeface="Cambria Math" panose="02040503050406030204" pitchFamily="18" charset="0"/>
                            <a:cs typeface="Times New Roman" panose="02020603050405020304" pitchFamily="18" charset="0"/>
                          </a:rPr>
                          <m:t>𝐼𝑛</m:t>
                        </m:r>
                      </m:e>
                      <m:sub>
                        <m:r>
                          <a:rPr lang="en-US" altLang="ko-KR" sz="1400" b="0" i="1" smtClean="0">
                            <a:latin typeface="Cambria Math" panose="02040503050406030204" pitchFamily="18" charset="0"/>
                            <a:cs typeface="Times New Roman" panose="02020603050405020304" pitchFamily="18" charset="0"/>
                          </a:rPr>
                          <m:t>𝑥</m:t>
                        </m:r>
                      </m:sub>
                    </m:sSub>
                    <m:sSub>
                      <m:sSubPr>
                        <m:ctrlPr>
                          <a:rPr lang="en-US" altLang="ko-KR" sz="1400" i="1" smtClean="0">
                            <a:latin typeface="Cambria Math" panose="02040503050406030204" pitchFamily="18" charset="0"/>
                            <a:cs typeface="Times New Roman" panose="02020603050405020304" pitchFamily="18" charset="0"/>
                          </a:rPr>
                        </m:ctrlPr>
                      </m:sSubPr>
                      <m:e>
                        <m:r>
                          <a:rPr lang="en-US" altLang="ko-KR" sz="1400" b="0" i="1" smtClean="0">
                            <a:latin typeface="Cambria Math" panose="02040503050406030204" pitchFamily="18" charset="0"/>
                            <a:cs typeface="Times New Roman" panose="02020603050405020304" pitchFamily="18" charset="0"/>
                          </a:rPr>
                          <m:t>𝐺𝑎</m:t>
                        </m:r>
                      </m:e>
                      <m:sub>
                        <m:r>
                          <a:rPr lang="en-US" altLang="ko-KR" sz="1400" b="0" i="1" smtClean="0">
                            <a:latin typeface="Cambria Math" panose="02040503050406030204" pitchFamily="18" charset="0"/>
                            <a:cs typeface="Times New Roman" panose="02020603050405020304" pitchFamily="18" charset="0"/>
                          </a:rPr>
                          <m:t>1−</m:t>
                        </m:r>
                        <m:r>
                          <a:rPr lang="en-US" altLang="ko-KR" sz="1400" b="0" i="1" smtClean="0">
                            <a:latin typeface="Cambria Math" panose="02040503050406030204" pitchFamily="18" charset="0"/>
                            <a:cs typeface="Times New Roman" panose="02020603050405020304" pitchFamily="18" charset="0"/>
                          </a:rPr>
                          <m:t>𝑥</m:t>
                        </m:r>
                      </m:sub>
                    </m:sSub>
                    <m:r>
                      <a:rPr lang="en-US" altLang="ko-KR" sz="1400" b="0" i="1" smtClean="0">
                        <a:latin typeface="Cambria Math" panose="02040503050406030204" pitchFamily="18" charset="0"/>
                        <a:cs typeface="Times New Roman" panose="02020603050405020304" pitchFamily="18" charset="0"/>
                      </a:rPr>
                      <m:t>𝐴𝑠</m:t>
                    </m:r>
                  </m:oMath>
                </a14:m>
                <a:r>
                  <a:rPr lang="en-US" altLang="ko-KR" sz="1400" dirty="0">
                    <a:latin typeface="Times New Roman" panose="02020603050405020304" pitchFamily="18" charset="0"/>
                    <a:cs typeface="Times New Roman" panose="02020603050405020304" pitchFamily="18" charset="0"/>
                  </a:rPr>
                  <a:t>/GaAs quantum dots</a:t>
                </a:r>
              </a:p>
              <a:p>
                <a:pPr>
                  <a:lnSpc>
                    <a:spcPct val="150000"/>
                  </a:lnSpc>
                </a:pPr>
                <a:r>
                  <a:rPr lang="en-US" altLang="ko-KR" sz="1400" dirty="0">
                    <a:latin typeface="Times New Roman" panose="02020603050405020304" pitchFamily="18" charset="0"/>
                    <a:cs typeface="Times New Roman" panose="02020603050405020304" pitchFamily="18" charset="0"/>
                  </a:rPr>
                  <a:t>   - enhancement of indium composition → decrease band gap &amp; electron-hole recombination energy</a:t>
                </a:r>
              </a:p>
              <a:p>
                <a:pPr>
                  <a:lnSpc>
                    <a:spcPct val="150000"/>
                  </a:lnSpc>
                </a:pPr>
                <a:r>
                  <a:rPr lang="en-US" altLang="ko-KR" sz="1400" dirty="0">
                    <a:latin typeface="Times New Roman" panose="02020603050405020304" pitchFamily="18" charset="0"/>
                    <a:cs typeface="Times New Roman" panose="02020603050405020304" pitchFamily="18" charset="0"/>
                  </a:rPr>
                  <a:t>   - The decline is nonlinear and with different slope of band gap and recombination energy.</a:t>
                </a:r>
              </a:p>
            </p:txBody>
          </p:sp>
        </mc:Choice>
        <mc:Fallback xmlns="">
          <p:sp>
            <p:nvSpPr>
              <p:cNvPr id="13" name="직사각형 12">
                <a:extLst>
                  <a:ext uri="{FF2B5EF4-FFF2-40B4-BE49-F238E27FC236}">
                    <a16:creationId xmlns:a16="http://schemas.microsoft.com/office/drawing/2014/main" id="{182C9DE4-2FB4-43CB-8849-78802C710B4C}"/>
                  </a:ext>
                </a:extLst>
              </p:cNvPr>
              <p:cNvSpPr>
                <a:spLocks noRot="1" noChangeAspect="1" noMove="1" noResize="1" noEditPoints="1" noAdjustHandles="1" noChangeArrowheads="1" noChangeShapeType="1" noTextEdit="1"/>
              </p:cNvSpPr>
              <p:nvPr/>
            </p:nvSpPr>
            <p:spPr>
              <a:xfrm>
                <a:off x="829412" y="1768715"/>
                <a:ext cx="7741382" cy="1838773"/>
              </a:xfrm>
              <a:prstGeom prst="rect">
                <a:avLst/>
              </a:prstGeom>
              <a:blipFill>
                <a:blip r:embed="rId3"/>
                <a:stretch>
                  <a:fillRect l="-630" t="-1656" b="-2649"/>
                </a:stretch>
              </a:blipFill>
            </p:spPr>
            <p:txBody>
              <a:bodyPr/>
              <a:lstStyle/>
              <a:p>
                <a:r>
                  <a:rPr lang="ko-KR" altLang="en-US">
                    <a:noFill/>
                  </a:rPr>
                  <a:t> </a:t>
                </a:r>
              </a:p>
            </p:txBody>
          </p:sp>
        </mc:Fallback>
      </mc:AlternateContent>
      <p:sp>
        <p:nvSpPr>
          <p:cNvPr id="21" name="직사각형 20"/>
          <p:cNvSpPr/>
          <p:nvPr/>
        </p:nvSpPr>
        <p:spPr>
          <a:xfrm>
            <a:off x="246376" y="1163916"/>
            <a:ext cx="300082" cy="369332"/>
          </a:xfrm>
          <a:prstGeom prst="rect">
            <a:avLst/>
          </a:prstGeom>
        </p:spPr>
        <p:txBody>
          <a:bodyPr wrap="none">
            <a:spAutoFit/>
          </a:bodyPr>
          <a:lstStyle/>
          <a:p>
            <a:r>
              <a:rPr lang="en-US" altLang="ko-KR" dirty="0">
                <a:latin typeface="Times New Roman" panose="02020603050405020304" pitchFamily="18" charset="0"/>
                <a:ea typeface="HancomEQN" panose="02000000000000000000" pitchFamily="2" charset="-127"/>
                <a:cs typeface="Times New Roman" panose="02020603050405020304" pitchFamily="18" charset="0"/>
              </a:rPr>
              <a:t>2</a:t>
            </a:r>
            <a:endParaRPr lang="ko-KR" altLang="en-US" dirty="0"/>
          </a:p>
        </p:txBody>
      </p:sp>
      <p:grpSp>
        <p:nvGrpSpPr>
          <p:cNvPr id="18" name="그룹 17">
            <a:extLst>
              <a:ext uri="{FF2B5EF4-FFF2-40B4-BE49-F238E27FC236}">
                <a16:creationId xmlns:a16="http://schemas.microsoft.com/office/drawing/2014/main" id="{02F6EA3C-518B-4504-9221-B32C050FB126}"/>
              </a:ext>
            </a:extLst>
          </p:cNvPr>
          <p:cNvGrpSpPr/>
          <p:nvPr/>
        </p:nvGrpSpPr>
        <p:grpSpPr>
          <a:xfrm>
            <a:off x="988641" y="3832681"/>
            <a:ext cx="5335300" cy="2641596"/>
            <a:chOff x="3650204" y="3793070"/>
            <a:chExt cx="5162403" cy="2273573"/>
          </a:xfrm>
        </p:grpSpPr>
        <p:pic>
          <p:nvPicPr>
            <p:cNvPr id="4" name="그림 3">
              <a:extLst>
                <a:ext uri="{FF2B5EF4-FFF2-40B4-BE49-F238E27FC236}">
                  <a16:creationId xmlns:a16="http://schemas.microsoft.com/office/drawing/2014/main" id="{D7617C88-B936-4B24-802D-209C83D7C56E}"/>
                </a:ext>
              </a:extLst>
            </p:cNvPr>
            <p:cNvPicPr>
              <a:picLocks noChangeAspect="1"/>
            </p:cNvPicPr>
            <p:nvPr/>
          </p:nvPicPr>
          <p:blipFill rotWithShape="1">
            <a:blip r:embed="rId4"/>
            <a:srcRect t="2130" r="5337"/>
            <a:stretch/>
          </p:blipFill>
          <p:spPr>
            <a:xfrm>
              <a:off x="3650204" y="3793070"/>
              <a:ext cx="5162403" cy="2273573"/>
            </a:xfrm>
            <a:prstGeom prst="rect">
              <a:avLst/>
            </a:prstGeom>
          </p:spPr>
        </p:pic>
        <p:sp>
          <p:nvSpPr>
            <p:cNvPr id="14" name="화살표: 아래쪽 13">
              <a:extLst>
                <a:ext uri="{FF2B5EF4-FFF2-40B4-BE49-F238E27FC236}">
                  <a16:creationId xmlns:a16="http://schemas.microsoft.com/office/drawing/2014/main" id="{A7122BDB-11FF-4B3C-A012-FB31A593FEE6}"/>
                </a:ext>
              </a:extLst>
            </p:cNvPr>
            <p:cNvSpPr/>
            <p:nvPr/>
          </p:nvSpPr>
          <p:spPr>
            <a:xfrm rot="18542644">
              <a:off x="7920340" y="4425488"/>
              <a:ext cx="164658" cy="554407"/>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 name="화살표: 아래쪽 14">
              <a:extLst>
                <a:ext uri="{FF2B5EF4-FFF2-40B4-BE49-F238E27FC236}">
                  <a16:creationId xmlns:a16="http://schemas.microsoft.com/office/drawing/2014/main" id="{A837FF5B-93EB-4CB9-9631-BBA8C2173655}"/>
                </a:ext>
              </a:extLst>
            </p:cNvPr>
            <p:cNvSpPr/>
            <p:nvPr/>
          </p:nvSpPr>
          <p:spPr>
            <a:xfrm rot="18542644">
              <a:off x="7552041" y="5022053"/>
              <a:ext cx="164658" cy="554407"/>
            </a:xfrm>
            <a:prstGeom prst="down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pic>
        <p:nvPicPr>
          <p:cNvPr id="20" name="그림 19">
            <a:extLst>
              <a:ext uri="{FF2B5EF4-FFF2-40B4-BE49-F238E27FC236}">
                <a16:creationId xmlns:a16="http://schemas.microsoft.com/office/drawing/2014/main" id="{0765FC24-42E2-4FD1-B3A9-03D80D04516E}"/>
              </a:ext>
            </a:extLst>
          </p:cNvPr>
          <p:cNvPicPr>
            <a:picLocks noChangeAspect="1"/>
          </p:cNvPicPr>
          <p:nvPr/>
        </p:nvPicPr>
        <p:blipFill>
          <a:blip r:embed="rId5"/>
          <a:stretch>
            <a:fillRect/>
          </a:stretch>
        </p:blipFill>
        <p:spPr>
          <a:xfrm>
            <a:off x="6578524" y="4430980"/>
            <a:ext cx="2056399" cy="234347"/>
          </a:xfrm>
          <a:prstGeom prst="rect">
            <a:avLst/>
          </a:prstGeom>
        </p:spPr>
      </p:pic>
      <p:pic>
        <p:nvPicPr>
          <p:cNvPr id="22" name="그림 21">
            <a:extLst>
              <a:ext uri="{FF2B5EF4-FFF2-40B4-BE49-F238E27FC236}">
                <a16:creationId xmlns:a16="http://schemas.microsoft.com/office/drawing/2014/main" id="{232B4B37-8550-44FA-8EE0-3EEE1859DC33}"/>
              </a:ext>
            </a:extLst>
          </p:cNvPr>
          <p:cNvPicPr>
            <a:picLocks noChangeAspect="1"/>
          </p:cNvPicPr>
          <p:nvPr/>
        </p:nvPicPr>
        <p:blipFill>
          <a:blip r:embed="rId6"/>
          <a:stretch>
            <a:fillRect/>
          </a:stretch>
        </p:blipFill>
        <p:spPr>
          <a:xfrm>
            <a:off x="6323943" y="4634786"/>
            <a:ext cx="2565563" cy="1319302"/>
          </a:xfrm>
          <a:prstGeom prst="rect">
            <a:avLst/>
          </a:prstGeom>
        </p:spPr>
      </p:pic>
    </p:spTree>
    <p:extLst>
      <p:ext uri="{BB962C8B-B14F-4D97-AF65-F5344CB8AC3E}">
        <p14:creationId xmlns:p14="http://schemas.microsoft.com/office/powerpoint/2010/main" val="2245026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Experiments</a:t>
            </a:r>
          </a:p>
        </p:txBody>
      </p:sp>
      <p:sp>
        <p:nvSpPr>
          <p:cNvPr id="6" name="직사각형 5"/>
          <p:cNvSpPr/>
          <p:nvPr/>
        </p:nvSpPr>
        <p:spPr>
          <a:xfrm>
            <a:off x="246376" y="1163916"/>
            <a:ext cx="300082" cy="369332"/>
          </a:xfrm>
          <a:prstGeom prst="rect">
            <a:avLst/>
          </a:prstGeom>
        </p:spPr>
        <p:txBody>
          <a:bodyPr wrap="none">
            <a:spAutoFit/>
          </a:bodyPr>
          <a:lstStyle/>
          <a:p>
            <a:r>
              <a:rPr lang="en-US" altLang="ko-KR" dirty="0">
                <a:latin typeface="Times New Roman" panose="02020603050405020304" pitchFamily="18" charset="0"/>
                <a:ea typeface="HancomEQN" panose="02000000000000000000" pitchFamily="2" charset="-127"/>
                <a:cs typeface="Times New Roman" panose="02020603050405020304" pitchFamily="18" charset="0"/>
              </a:rPr>
              <a:t>3</a:t>
            </a:r>
            <a:endParaRPr lang="ko-KR" altLang="en-US" dirty="0"/>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829412" y="1768715"/>
            <a:ext cx="8060094" cy="1515608"/>
          </a:xfrm>
          <a:prstGeom prst="rect">
            <a:avLst/>
          </a:prstGeom>
        </p:spPr>
        <p:txBody>
          <a:bodyPr wrap="squar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 Band engineering for high-performance thermoelectric materials</a:t>
            </a:r>
          </a:p>
          <a:p>
            <a:endParaRPr lang="en-US" altLang="ko-KR" sz="1400"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1)   Manipulating the structure – property relation</a:t>
            </a:r>
          </a:p>
          <a:p>
            <a:pPr>
              <a:lnSpc>
                <a:spcPct val="150000"/>
              </a:lnSpc>
            </a:pPr>
            <a:r>
              <a:rPr lang="en-US" altLang="ko-KR" sz="1400" dirty="0">
                <a:latin typeface="Times New Roman" panose="02020603050405020304" pitchFamily="18" charset="0"/>
                <a:cs typeface="Times New Roman" panose="02020603050405020304" pitchFamily="18" charset="0"/>
              </a:rPr>
              <a:t>  - Tuning crystal structures to design </a:t>
            </a:r>
            <a:r>
              <a:rPr lang="en-US" altLang="ko-KR" sz="1400" dirty="0" err="1">
                <a:latin typeface="Times New Roman" panose="02020603050405020304" pitchFamily="18" charset="0"/>
                <a:cs typeface="Times New Roman" panose="02020603050405020304" pitchFamily="18" charset="0"/>
              </a:rPr>
              <a:t>pseudocubic</a:t>
            </a:r>
            <a:r>
              <a:rPr lang="en-US" altLang="ko-KR" sz="1400" dirty="0">
                <a:latin typeface="Times New Roman" panose="02020603050405020304" pitchFamily="18" charset="0"/>
                <a:cs typeface="Times New Roman" panose="02020603050405020304" pitchFamily="18" charset="0"/>
              </a:rPr>
              <a:t> structural blocks in non-cubic diamond-like materials</a:t>
            </a:r>
          </a:p>
          <a:p>
            <a:pPr>
              <a:lnSpc>
                <a:spcPct val="150000"/>
              </a:lnSpc>
            </a:pPr>
            <a:r>
              <a:rPr lang="en-US" altLang="ko-KR" sz="1400" dirty="0">
                <a:latin typeface="Times New Roman" panose="02020603050405020304" pitchFamily="18" charset="0"/>
                <a:cs typeface="Times New Roman" panose="02020603050405020304" pitchFamily="18" charset="0"/>
              </a:rPr>
              <a:t>		cause cubic-like degenerate valence band → a </a:t>
            </a:r>
            <a:r>
              <a:rPr lang="en-US" altLang="ko-KR" sz="1400" u="sng" dirty="0">
                <a:latin typeface="Times New Roman" panose="02020603050405020304" pitchFamily="18" charset="0"/>
                <a:cs typeface="Times New Roman" panose="02020603050405020304" pitchFamily="18" charset="0"/>
              </a:rPr>
              <a:t>high thermoelectric</a:t>
            </a:r>
            <a:r>
              <a:rPr lang="en-US" altLang="ko-KR" sz="1400" dirty="0">
                <a:latin typeface="Times New Roman" panose="02020603050405020304" pitchFamily="18" charset="0"/>
                <a:cs typeface="Times New Roman" panose="02020603050405020304" pitchFamily="18" charset="0"/>
              </a:rPr>
              <a:t> figure of merit </a:t>
            </a:r>
            <a:r>
              <a:rPr lang="en-US" altLang="ko-KR" sz="1400" dirty="0" err="1">
                <a:latin typeface="Times New Roman" panose="02020603050405020304" pitchFamily="18" charset="0"/>
                <a:cs typeface="Times New Roman" panose="02020603050405020304" pitchFamily="18" charset="0"/>
              </a:rPr>
              <a:t>zT</a:t>
            </a:r>
            <a:endParaRPr lang="en-US" altLang="ko-KR" sz="1400" dirty="0">
              <a:latin typeface="Times New Roman" panose="02020603050405020304" pitchFamily="18" charset="0"/>
              <a:cs typeface="Times New Roman" panose="02020603050405020304" pitchFamily="18" charset="0"/>
            </a:endParaRPr>
          </a:p>
        </p:txBody>
      </p:sp>
      <p:sp>
        <p:nvSpPr>
          <p:cNvPr id="14" name="오른쪽 화살표 13"/>
          <p:cNvSpPr/>
          <p:nvPr/>
        </p:nvSpPr>
        <p:spPr>
          <a:xfrm>
            <a:off x="1326530" y="3003335"/>
            <a:ext cx="439640" cy="258122"/>
          </a:xfrm>
          <a:prstGeom prst="rightArrow">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7" name="그룹 16"/>
          <p:cNvGrpSpPr/>
          <p:nvPr/>
        </p:nvGrpSpPr>
        <p:grpSpPr>
          <a:xfrm>
            <a:off x="5353939" y="3797963"/>
            <a:ext cx="2766332" cy="2523012"/>
            <a:chOff x="5214522" y="4115388"/>
            <a:chExt cx="2766332" cy="2523012"/>
          </a:xfrm>
        </p:grpSpPr>
        <p:pic>
          <p:nvPicPr>
            <p:cNvPr id="15" name="그림 14"/>
            <p:cNvPicPr>
              <a:picLocks noChangeAspect="1"/>
            </p:cNvPicPr>
            <p:nvPr/>
          </p:nvPicPr>
          <p:blipFill>
            <a:blip r:embed="rId3"/>
            <a:stretch>
              <a:fillRect/>
            </a:stretch>
          </p:blipFill>
          <p:spPr>
            <a:xfrm>
              <a:off x="5214522" y="4115388"/>
              <a:ext cx="2766332" cy="2327363"/>
            </a:xfrm>
            <a:prstGeom prst="rect">
              <a:avLst/>
            </a:prstGeom>
          </p:spPr>
        </p:pic>
        <p:pic>
          <p:nvPicPr>
            <p:cNvPr id="16" name="그림 15"/>
            <p:cNvPicPr>
              <a:picLocks noChangeAspect="1"/>
            </p:cNvPicPr>
            <p:nvPr/>
          </p:nvPicPr>
          <p:blipFill>
            <a:blip r:embed="rId4"/>
            <a:stretch>
              <a:fillRect/>
            </a:stretch>
          </p:blipFill>
          <p:spPr>
            <a:xfrm>
              <a:off x="6008442" y="6457425"/>
              <a:ext cx="1457325" cy="180975"/>
            </a:xfrm>
            <a:prstGeom prst="rect">
              <a:avLst/>
            </a:prstGeom>
          </p:spPr>
        </p:pic>
      </p:grpSp>
      <p:sp>
        <p:nvSpPr>
          <p:cNvPr id="19" name="타원 18"/>
          <p:cNvSpPr/>
          <p:nvPr/>
        </p:nvSpPr>
        <p:spPr>
          <a:xfrm>
            <a:off x="6686550" y="4169213"/>
            <a:ext cx="438150" cy="1069537"/>
          </a:xfrm>
          <a:prstGeom prst="ellipse">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8" name="그룹 27"/>
          <p:cNvGrpSpPr/>
          <p:nvPr/>
        </p:nvGrpSpPr>
        <p:grpSpPr>
          <a:xfrm>
            <a:off x="6496710" y="3500528"/>
            <a:ext cx="1041371" cy="644862"/>
            <a:chOff x="5906160" y="3310650"/>
            <a:chExt cx="1041371" cy="644862"/>
          </a:xfrm>
        </p:grpSpPr>
        <p:sp>
          <p:nvSpPr>
            <p:cNvPr id="23" name="직사각형 22">
              <a:extLst>
                <a:ext uri="{FF2B5EF4-FFF2-40B4-BE49-F238E27FC236}">
                  <a16:creationId xmlns:a16="http://schemas.microsoft.com/office/drawing/2014/main" id="{D3B4DEAE-9647-4CA3-A7B6-3178EAFBAB59}"/>
                </a:ext>
              </a:extLst>
            </p:cNvPr>
            <p:cNvSpPr/>
            <p:nvPr/>
          </p:nvSpPr>
          <p:spPr>
            <a:xfrm>
              <a:off x="5976658" y="3678513"/>
              <a:ext cx="819149" cy="276999"/>
            </a:xfrm>
            <a:prstGeom prst="rect">
              <a:avLst/>
            </a:prstGeom>
          </p:spPr>
          <p:txBody>
            <a:bodyPr wrap="square">
              <a:spAutoFit/>
            </a:bodyPr>
            <a:lstStyle/>
            <a:p>
              <a:r>
                <a:rPr lang="en-US" altLang="ko-KR" sz="1200" b="1" dirty="0">
                  <a:solidFill>
                    <a:schemeClr val="accent1">
                      <a:lumMod val="75000"/>
                    </a:schemeClr>
                  </a:solidFill>
                  <a:latin typeface="Arial" panose="020B0604020202020204" pitchFamily="34" charset="0"/>
                  <a:cs typeface="Arial" panose="020B0604020202020204" pitchFamily="34" charset="0"/>
                </a:rPr>
                <a:t>Max ZT</a:t>
              </a:r>
            </a:p>
          </p:txBody>
        </p:sp>
        <p:grpSp>
          <p:nvGrpSpPr>
            <p:cNvPr id="27" name="그룹 26"/>
            <p:cNvGrpSpPr/>
            <p:nvPr/>
          </p:nvGrpSpPr>
          <p:grpSpPr>
            <a:xfrm>
              <a:off x="5906160" y="3310650"/>
              <a:ext cx="1041371" cy="458739"/>
              <a:chOff x="5906160" y="3310650"/>
              <a:chExt cx="1041371" cy="458739"/>
            </a:xfrm>
          </p:grpSpPr>
          <p:grpSp>
            <p:nvGrpSpPr>
              <p:cNvPr id="25" name="그룹 24"/>
              <p:cNvGrpSpPr/>
              <p:nvPr/>
            </p:nvGrpSpPr>
            <p:grpSpPr>
              <a:xfrm>
                <a:off x="5991324" y="3310650"/>
                <a:ext cx="956207" cy="276999"/>
                <a:chOff x="6416144" y="3405607"/>
                <a:chExt cx="956207" cy="276999"/>
              </a:xfrm>
            </p:grpSpPr>
            <p:sp>
              <p:nvSpPr>
                <p:cNvPr id="21" name="직사각형 20">
                  <a:extLst>
                    <a:ext uri="{FF2B5EF4-FFF2-40B4-BE49-F238E27FC236}">
                      <a16:creationId xmlns:a16="http://schemas.microsoft.com/office/drawing/2014/main" id="{D3B4DEAE-9647-4CA3-A7B6-3178EAFBAB59}"/>
                    </a:ext>
                  </a:extLst>
                </p:cNvPr>
                <p:cNvSpPr/>
                <p:nvPr/>
              </p:nvSpPr>
              <p:spPr>
                <a:xfrm>
                  <a:off x="6686551" y="3405607"/>
                  <a:ext cx="685800" cy="276999"/>
                </a:xfrm>
                <a:prstGeom prst="rect">
                  <a:avLst/>
                </a:prstGeom>
              </p:spPr>
              <p:txBody>
                <a:bodyPr wrap="square">
                  <a:spAutoFit/>
                </a:bodyPr>
                <a:lstStyle/>
                <a:p>
                  <a:r>
                    <a:rPr lang="en-US" altLang="ko-KR" sz="1200" dirty="0">
                      <a:latin typeface="Arial" panose="020B0604020202020204" pitchFamily="34" charset="0"/>
                      <a:cs typeface="Arial" panose="020B0604020202020204" pitchFamily="34" charset="0"/>
                    </a:rPr>
                    <a:t>= 0</a:t>
                  </a:r>
                </a:p>
              </p:txBody>
            </p:sp>
            <p:pic>
              <p:nvPicPr>
                <p:cNvPr id="20" name="그림 19"/>
                <p:cNvPicPr>
                  <a:picLocks noChangeAspect="1"/>
                </p:cNvPicPr>
                <p:nvPr/>
              </p:nvPicPr>
              <p:blipFill>
                <a:blip r:embed="rId5"/>
                <a:stretch>
                  <a:fillRect/>
                </a:stretch>
              </p:blipFill>
              <p:spPr>
                <a:xfrm>
                  <a:off x="6416144" y="3444650"/>
                  <a:ext cx="337081" cy="205994"/>
                </a:xfrm>
                <a:prstGeom prst="rect">
                  <a:avLst/>
                </a:prstGeom>
              </p:spPr>
            </p:pic>
          </p:grpSp>
          <p:grpSp>
            <p:nvGrpSpPr>
              <p:cNvPr id="26" name="그룹 25"/>
              <p:cNvGrpSpPr/>
              <p:nvPr/>
            </p:nvGrpSpPr>
            <p:grpSpPr>
              <a:xfrm>
                <a:off x="5906160" y="3479120"/>
                <a:ext cx="982850" cy="290269"/>
                <a:chOff x="5906160" y="3479120"/>
                <a:chExt cx="982850" cy="290269"/>
              </a:xfrm>
            </p:grpSpPr>
            <p:pic>
              <p:nvPicPr>
                <p:cNvPr id="22" name="그림 21"/>
                <p:cNvPicPr>
                  <a:picLocks noChangeAspect="1"/>
                </p:cNvPicPr>
                <p:nvPr/>
              </p:nvPicPr>
              <p:blipFill>
                <a:blip r:embed="rId6"/>
                <a:stretch>
                  <a:fillRect/>
                </a:stretch>
              </p:blipFill>
              <p:spPr>
                <a:xfrm>
                  <a:off x="5906160" y="3542283"/>
                  <a:ext cx="170329" cy="227106"/>
                </a:xfrm>
                <a:prstGeom prst="rect">
                  <a:avLst/>
                </a:prstGeom>
              </p:spPr>
            </p:pic>
            <p:sp>
              <p:nvSpPr>
                <p:cNvPr id="24" name="직사각형 23"/>
                <p:cNvSpPr/>
                <p:nvPr/>
              </p:nvSpPr>
              <p:spPr>
                <a:xfrm>
                  <a:off x="6019861" y="3479120"/>
                  <a:ext cx="869149" cy="276999"/>
                </a:xfrm>
                <a:prstGeom prst="rect">
                  <a:avLst/>
                </a:prstGeom>
              </p:spPr>
              <p:txBody>
                <a:bodyPr wrap="none">
                  <a:spAutoFit/>
                </a:bodyPr>
                <a:lstStyle/>
                <a:p>
                  <a:r>
                    <a:rPr lang="en-US" altLang="ko-KR" sz="1200" dirty="0">
                      <a:latin typeface="Arial" panose="020B0604020202020204" pitchFamily="34" charset="0"/>
                      <a:cs typeface="Arial" panose="020B0604020202020204" pitchFamily="34" charset="0"/>
                    </a:rPr>
                    <a:t>= c/2a = 1</a:t>
                  </a:r>
                </a:p>
              </p:txBody>
            </p:sp>
          </p:grpSp>
        </p:grpSp>
      </p:grpSp>
      <p:grpSp>
        <p:nvGrpSpPr>
          <p:cNvPr id="7" name="그룹 6">
            <a:extLst>
              <a:ext uri="{FF2B5EF4-FFF2-40B4-BE49-F238E27FC236}">
                <a16:creationId xmlns:a16="http://schemas.microsoft.com/office/drawing/2014/main" id="{BDB939ED-1E9D-4E0B-996A-914E53ABC188}"/>
              </a:ext>
            </a:extLst>
          </p:cNvPr>
          <p:cNvGrpSpPr/>
          <p:nvPr/>
        </p:nvGrpSpPr>
        <p:grpSpPr>
          <a:xfrm>
            <a:off x="1372708" y="3265837"/>
            <a:ext cx="3888028" cy="3429263"/>
            <a:chOff x="1372708" y="3265837"/>
            <a:chExt cx="3888028" cy="3429263"/>
          </a:xfrm>
        </p:grpSpPr>
        <p:pic>
          <p:nvPicPr>
            <p:cNvPr id="8" name="그림 7"/>
            <p:cNvPicPr>
              <a:picLocks noChangeAspect="1"/>
            </p:cNvPicPr>
            <p:nvPr/>
          </p:nvPicPr>
          <p:blipFill>
            <a:blip r:embed="rId7"/>
            <a:stretch>
              <a:fillRect/>
            </a:stretch>
          </p:blipFill>
          <p:spPr>
            <a:xfrm>
              <a:off x="1372708" y="3265837"/>
              <a:ext cx="3888028" cy="3429263"/>
            </a:xfrm>
            <a:prstGeom prst="rect">
              <a:avLst/>
            </a:prstGeom>
          </p:spPr>
        </p:pic>
        <p:sp>
          <p:nvSpPr>
            <p:cNvPr id="4" name="직사각형 3">
              <a:extLst>
                <a:ext uri="{FF2B5EF4-FFF2-40B4-BE49-F238E27FC236}">
                  <a16:creationId xmlns:a16="http://schemas.microsoft.com/office/drawing/2014/main" id="{2461B2C9-3E17-4559-968A-29179E1D9AE8}"/>
                </a:ext>
              </a:extLst>
            </p:cNvPr>
            <p:cNvSpPr/>
            <p:nvPr/>
          </p:nvSpPr>
          <p:spPr>
            <a:xfrm>
              <a:off x="2895153" y="5642543"/>
              <a:ext cx="2257872" cy="987262"/>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6399595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Experiments</a:t>
            </a:r>
          </a:p>
        </p:txBody>
      </p:sp>
      <p:sp>
        <p:nvSpPr>
          <p:cNvPr id="6" name="직사각형 5"/>
          <p:cNvSpPr/>
          <p:nvPr/>
        </p:nvSpPr>
        <p:spPr>
          <a:xfrm>
            <a:off x="246376" y="1163916"/>
            <a:ext cx="300082" cy="369332"/>
          </a:xfrm>
          <a:prstGeom prst="rect">
            <a:avLst/>
          </a:prstGeom>
        </p:spPr>
        <p:txBody>
          <a:bodyPr wrap="none">
            <a:spAutoFit/>
          </a:bodyPr>
          <a:lstStyle/>
          <a:p>
            <a:r>
              <a:rPr lang="en-US" altLang="ko-KR" dirty="0">
                <a:latin typeface="Times New Roman" panose="02020603050405020304" pitchFamily="18" charset="0"/>
                <a:ea typeface="HancomEQN" panose="02000000000000000000" pitchFamily="2" charset="-127"/>
                <a:cs typeface="Times New Roman" panose="02020603050405020304" pitchFamily="18" charset="0"/>
              </a:rPr>
              <a:t>4</a:t>
            </a:r>
            <a:endParaRPr lang="ko-KR" altLang="en-US" dirty="0"/>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829412" y="1768715"/>
            <a:ext cx="8060094" cy="1515608"/>
          </a:xfrm>
          <a:prstGeom prst="rect">
            <a:avLst/>
          </a:prstGeom>
        </p:spPr>
        <p:txBody>
          <a:bodyPr wrap="squar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 Band engineering for high-performance thermoelectric materials</a:t>
            </a:r>
          </a:p>
          <a:p>
            <a:endParaRPr lang="en-US" altLang="ko-KR" sz="1400"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1)   Manipulating the structure – property relation</a:t>
            </a:r>
          </a:p>
          <a:p>
            <a:pPr>
              <a:lnSpc>
                <a:spcPct val="150000"/>
              </a:lnSpc>
            </a:pPr>
            <a:r>
              <a:rPr lang="en-US" altLang="ko-KR" sz="1400" dirty="0">
                <a:latin typeface="Times New Roman" panose="02020603050405020304" pitchFamily="18" charset="0"/>
                <a:cs typeface="Times New Roman" panose="02020603050405020304" pitchFamily="18" charset="0"/>
              </a:rPr>
              <a:t>  - Tuning crystal structures to design </a:t>
            </a:r>
            <a:r>
              <a:rPr lang="en-US" altLang="ko-KR" sz="1400" dirty="0" err="1">
                <a:latin typeface="Times New Roman" panose="02020603050405020304" pitchFamily="18" charset="0"/>
                <a:cs typeface="Times New Roman" panose="02020603050405020304" pitchFamily="18" charset="0"/>
              </a:rPr>
              <a:t>pseudocubic</a:t>
            </a:r>
            <a:r>
              <a:rPr lang="en-US" altLang="ko-KR" sz="1400" dirty="0">
                <a:latin typeface="Times New Roman" panose="02020603050405020304" pitchFamily="18" charset="0"/>
                <a:cs typeface="Times New Roman" panose="02020603050405020304" pitchFamily="18" charset="0"/>
              </a:rPr>
              <a:t> structural blocks in non-cubic diamond-like materials</a:t>
            </a:r>
          </a:p>
          <a:p>
            <a:pPr>
              <a:lnSpc>
                <a:spcPct val="150000"/>
              </a:lnSpc>
            </a:pPr>
            <a:r>
              <a:rPr lang="en-US" altLang="ko-KR" sz="1400" dirty="0">
                <a:latin typeface="Times New Roman" panose="02020603050405020304" pitchFamily="18" charset="0"/>
                <a:cs typeface="Times New Roman" panose="02020603050405020304" pitchFamily="18" charset="0"/>
              </a:rPr>
              <a:t>		cause cubic-like degenerate valence band → a </a:t>
            </a:r>
            <a:r>
              <a:rPr lang="en-US" altLang="ko-KR" sz="1400" u="sng" dirty="0">
                <a:latin typeface="Times New Roman" panose="02020603050405020304" pitchFamily="18" charset="0"/>
                <a:cs typeface="Times New Roman" panose="02020603050405020304" pitchFamily="18" charset="0"/>
              </a:rPr>
              <a:t>high thermoelectric</a:t>
            </a:r>
            <a:r>
              <a:rPr lang="en-US" altLang="ko-KR" sz="1400" dirty="0">
                <a:latin typeface="Times New Roman" panose="02020603050405020304" pitchFamily="18" charset="0"/>
                <a:cs typeface="Times New Roman" panose="02020603050405020304" pitchFamily="18" charset="0"/>
              </a:rPr>
              <a:t> figure of merit </a:t>
            </a:r>
            <a:r>
              <a:rPr lang="en-US" altLang="ko-KR" sz="1400" dirty="0" err="1">
                <a:latin typeface="Times New Roman" panose="02020603050405020304" pitchFamily="18" charset="0"/>
                <a:cs typeface="Times New Roman" panose="02020603050405020304" pitchFamily="18" charset="0"/>
              </a:rPr>
              <a:t>zT</a:t>
            </a:r>
            <a:endParaRPr lang="en-US" altLang="ko-KR" sz="1400" dirty="0">
              <a:latin typeface="Times New Roman" panose="02020603050405020304" pitchFamily="18" charset="0"/>
              <a:cs typeface="Times New Roman" panose="02020603050405020304" pitchFamily="18" charset="0"/>
            </a:endParaRPr>
          </a:p>
        </p:txBody>
      </p:sp>
      <p:sp>
        <p:nvSpPr>
          <p:cNvPr id="14" name="오른쪽 화살표 13"/>
          <p:cNvSpPr/>
          <p:nvPr/>
        </p:nvSpPr>
        <p:spPr>
          <a:xfrm>
            <a:off x="1326530" y="3003335"/>
            <a:ext cx="439640" cy="258122"/>
          </a:xfrm>
          <a:prstGeom prst="rightArrow">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9" name="그룹 28">
            <a:extLst>
              <a:ext uri="{FF2B5EF4-FFF2-40B4-BE49-F238E27FC236}">
                <a16:creationId xmlns:a16="http://schemas.microsoft.com/office/drawing/2014/main" id="{71919322-FE82-4F8F-B5FE-724D0996403B}"/>
              </a:ext>
            </a:extLst>
          </p:cNvPr>
          <p:cNvGrpSpPr/>
          <p:nvPr/>
        </p:nvGrpSpPr>
        <p:grpSpPr>
          <a:xfrm>
            <a:off x="1077970" y="3311742"/>
            <a:ext cx="7155009" cy="3299803"/>
            <a:chOff x="1235065" y="3340146"/>
            <a:chExt cx="7155009" cy="3299803"/>
          </a:xfrm>
        </p:grpSpPr>
        <p:sp>
          <p:nvSpPr>
            <p:cNvPr id="32" name="직사각형 31">
              <a:extLst>
                <a:ext uri="{FF2B5EF4-FFF2-40B4-BE49-F238E27FC236}">
                  <a16:creationId xmlns:a16="http://schemas.microsoft.com/office/drawing/2014/main" id="{4621A50B-4145-43FA-A56D-E1BC26E1A69F}"/>
                </a:ext>
              </a:extLst>
            </p:cNvPr>
            <p:cNvSpPr/>
            <p:nvPr/>
          </p:nvSpPr>
          <p:spPr>
            <a:xfrm>
              <a:off x="1235065" y="3340146"/>
              <a:ext cx="7103485" cy="32998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4" name="그림 33">
              <a:extLst>
                <a:ext uri="{FF2B5EF4-FFF2-40B4-BE49-F238E27FC236}">
                  <a16:creationId xmlns:a16="http://schemas.microsoft.com/office/drawing/2014/main" id="{52CCD55B-B523-497E-96BB-AF8854C449DC}"/>
                </a:ext>
              </a:extLst>
            </p:cNvPr>
            <p:cNvPicPr>
              <a:picLocks noChangeAspect="1"/>
            </p:cNvPicPr>
            <p:nvPr/>
          </p:nvPicPr>
          <p:blipFill>
            <a:blip r:embed="rId3"/>
            <a:stretch>
              <a:fillRect/>
            </a:stretch>
          </p:blipFill>
          <p:spPr>
            <a:xfrm>
              <a:off x="1347792" y="3497697"/>
              <a:ext cx="7042282" cy="2955570"/>
            </a:xfrm>
            <a:prstGeom prst="rect">
              <a:avLst/>
            </a:prstGeom>
          </p:spPr>
        </p:pic>
        <p:sp>
          <p:nvSpPr>
            <p:cNvPr id="36" name="타원 35">
              <a:extLst>
                <a:ext uri="{FF2B5EF4-FFF2-40B4-BE49-F238E27FC236}">
                  <a16:creationId xmlns:a16="http://schemas.microsoft.com/office/drawing/2014/main" id="{17D25E57-D6E6-477A-8465-B771BE07843C}"/>
                </a:ext>
              </a:extLst>
            </p:cNvPr>
            <p:cNvSpPr/>
            <p:nvPr/>
          </p:nvSpPr>
          <p:spPr>
            <a:xfrm>
              <a:off x="1913023" y="4353581"/>
              <a:ext cx="348915" cy="266544"/>
            </a:xfrm>
            <a:prstGeom prst="ellipse">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Tree>
    <p:extLst>
      <p:ext uri="{BB962C8B-B14F-4D97-AF65-F5344CB8AC3E}">
        <p14:creationId xmlns:p14="http://schemas.microsoft.com/office/powerpoint/2010/main" val="3288806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그림 3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19800000">
            <a:off x="4077648" y="763170"/>
            <a:ext cx="988705" cy="619575"/>
          </a:xfrm>
          <a:prstGeom prst="rect">
            <a:avLst/>
          </a:prstGeom>
        </p:spPr>
      </p:pic>
      <p:sp>
        <p:nvSpPr>
          <p:cNvPr id="2" name="제목 1"/>
          <p:cNvSpPr>
            <a:spLocks noGrp="1"/>
          </p:cNvSpPr>
          <p:nvPr>
            <p:ph type="ctrTitle"/>
          </p:nvPr>
        </p:nvSpPr>
        <p:spPr/>
        <p:txBody>
          <a:bodyPr/>
          <a:lstStyle/>
          <a:p>
            <a:endParaRPr lang="ko-KR" altLang="en-US" dirty="0">
              <a:latin typeface="Times New Roman" panose="02020603050405020304" pitchFamily="18" charset="0"/>
              <a:cs typeface="Times New Roman" panose="02020603050405020304" pitchFamily="18" charset="0"/>
            </a:endParaRPr>
          </a:p>
        </p:txBody>
      </p:sp>
      <p:sp>
        <p:nvSpPr>
          <p:cNvPr id="3" name="부제목 2"/>
          <p:cNvSpPr>
            <a:spLocks noGrp="1"/>
          </p:cNvSpPr>
          <p:nvPr>
            <p:ph type="subTitle" idx="1"/>
          </p:nvPr>
        </p:nvSpPr>
        <p:spPr/>
        <p:txBody>
          <a:bodyPr/>
          <a:lstStyle/>
          <a:p>
            <a:endParaRPr lang="ko-KR" altLang="en-US">
              <a:latin typeface="Times New Roman" panose="02020603050405020304" pitchFamily="18" charset="0"/>
              <a:cs typeface="Times New Roman" panose="02020603050405020304" pitchFamily="18" charset="0"/>
            </a:endParaRPr>
          </a:p>
        </p:txBody>
      </p:sp>
      <p:sp>
        <p:nvSpPr>
          <p:cNvPr id="13" name="모서리가 둥근 직사각형 12"/>
          <p:cNvSpPr/>
          <p:nvPr/>
        </p:nvSpPr>
        <p:spPr>
          <a:xfrm>
            <a:off x="531979" y="1974958"/>
            <a:ext cx="8191500" cy="3107078"/>
          </a:xfrm>
          <a:prstGeom prst="roundRect">
            <a:avLst>
              <a:gd name="adj" fmla="val 0"/>
            </a:avLst>
          </a:prstGeom>
          <a:solidFill>
            <a:schemeClr val="bg1"/>
          </a:solidFill>
          <a:ln>
            <a:noFill/>
          </a:ln>
          <a:effectLst>
            <a:outerShdw blurRad="177800" dist="889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ko-KR" altLang="en-US" sz="700" dirty="0">
              <a:solidFill>
                <a:prstClr val="black">
                  <a:lumMod val="65000"/>
                  <a:lumOff val="35000"/>
                </a:prstClr>
              </a:solidFill>
              <a:latin typeface="Times New Roman" panose="02020603050405020304" pitchFamily="18" charset="0"/>
              <a:cs typeface="Times New Roman" panose="02020603050405020304" pitchFamily="18" charset="0"/>
            </a:endParaRPr>
          </a:p>
        </p:txBody>
      </p:sp>
      <p:sp>
        <p:nvSpPr>
          <p:cNvPr id="14" name="모서리가 둥근 직사각형 13"/>
          <p:cNvSpPr/>
          <p:nvPr/>
        </p:nvSpPr>
        <p:spPr>
          <a:xfrm>
            <a:off x="547552" y="5101045"/>
            <a:ext cx="8191500" cy="36000"/>
          </a:xfrm>
          <a:prstGeom prst="roundRect">
            <a:avLst>
              <a:gd name="adj" fmla="val 0"/>
            </a:avLst>
          </a:prstGeom>
          <a:solidFill>
            <a:srgbClr val="545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dirty="0">
              <a:solidFill>
                <a:srgbClr val="888CA6"/>
              </a:solidFill>
              <a:latin typeface="Times New Roman" panose="02020603050405020304" pitchFamily="18" charset="0"/>
              <a:cs typeface="Times New Roman" panose="02020603050405020304" pitchFamily="18" charset="0"/>
            </a:endParaRPr>
          </a:p>
        </p:txBody>
      </p:sp>
      <p:sp>
        <p:nvSpPr>
          <p:cNvPr id="26" name="타원 25"/>
          <p:cNvSpPr/>
          <p:nvPr/>
        </p:nvSpPr>
        <p:spPr>
          <a:xfrm>
            <a:off x="4406714" y="1751029"/>
            <a:ext cx="463088" cy="463088"/>
          </a:xfrm>
          <a:prstGeom prst="ellipse">
            <a:avLst/>
          </a:prstGeom>
          <a:solidFill>
            <a:srgbClr val="545871"/>
          </a:solidFill>
          <a:ln>
            <a:noFill/>
          </a:ln>
          <a:effectLst>
            <a:outerShdw blurRad="177800" dist="88900" dir="2700000" sx="98000" sy="98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b="1" dirty="0">
              <a:solidFill>
                <a:prstClr val="white"/>
              </a:solidFill>
              <a:latin typeface="Times New Roman" panose="02020603050405020304" pitchFamily="18" charset="0"/>
              <a:cs typeface="Times New Roman" panose="02020603050405020304" pitchFamily="18" charset="0"/>
            </a:endParaRPr>
          </a:p>
        </p:txBody>
      </p:sp>
      <p:grpSp>
        <p:nvGrpSpPr>
          <p:cNvPr id="5" name="그룹 4">
            <a:extLst>
              <a:ext uri="{FF2B5EF4-FFF2-40B4-BE49-F238E27FC236}">
                <a16:creationId xmlns:a16="http://schemas.microsoft.com/office/drawing/2014/main" id="{68E62F32-6522-4B35-93C5-54A0F97D70A9}"/>
              </a:ext>
            </a:extLst>
          </p:cNvPr>
          <p:cNvGrpSpPr/>
          <p:nvPr/>
        </p:nvGrpSpPr>
        <p:grpSpPr>
          <a:xfrm>
            <a:off x="1024437" y="2532225"/>
            <a:ext cx="1912980" cy="1618474"/>
            <a:chOff x="1795962" y="2532225"/>
            <a:chExt cx="1912980" cy="1618474"/>
          </a:xfrm>
        </p:grpSpPr>
        <p:sp>
          <p:nvSpPr>
            <p:cNvPr id="16" name="TextBox 15"/>
            <p:cNvSpPr txBox="1"/>
            <p:nvPr/>
          </p:nvSpPr>
          <p:spPr>
            <a:xfrm>
              <a:off x="1795962" y="3693330"/>
              <a:ext cx="1912980" cy="457369"/>
            </a:xfrm>
            <a:prstGeom prst="rect">
              <a:avLst/>
            </a:prstGeom>
            <a:noFill/>
          </p:spPr>
          <p:txBody>
            <a:bodyPr wrap="square" rtlCol="0">
              <a:spAutoFit/>
            </a:bodyPr>
            <a:lstStyle/>
            <a:p>
              <a:pPr algn="ctr">
                <a:lnSpc>
                  <a:spcPct val="150000"/>
                </a:lnSpc>
              </a:pPr>
              <a:r>
                <a:rPr lang="ko-KR" altLang="en-US" b="1" dirty="0" err="1">
                  <a:solidFill>
                    <a:prstClr val="black">
                      <a:lumMod val="65000"/>
                      <a:lumOff val="35000"/>
                    </a:prstClr>
                  </a:solidFill>
                  <a:latin typeface="Times New Roman" panose="02020603050405020304" pitchFamily="18" charset="0"/>
                  <a:cs typeface="Times New Roman" panose="02020603050405020304" pitchFamily="18" charset="0"/>
                </a:rPr>
                <a:t>이성혁</a:t>
              </a:r>
              <a:endParaRPr lang="en-US" altLang="ko-KR" sz="1200" b="1" dirty="0">
                <a:solidFill>
                  <a:prstClr val="white">
                    <a:lumMod val="65000"/>
                  </a:prstClr>
                </a:solidFill>
                <a:latin typeface="Times New Roman" panose="02020603050405020304" pitchFamily="18" charset="0"/>
                <a:cs typeface="Times New Roman" panose="02020603050405020304" pitchFamily="18" charset="0"/>
              </a:endParaRPr>
            </a:p>
          </p:txBody>
        </p:sp>
        <p:sp>
          <p:nvSpPr>
            <p:cNvPr id="19" name="타원 18"/>
            <p:cNvSpPr/>
            <p:nvPr/>
          </p:nvSpPr>
          <p:spPr>
            <a:xfrm>
              <a:off x="2261794" y="2532225"/>
              <a:ext cx="983735" cy="983735"/>
            </a:xfrm>
            <a:prstGeom prst="ellipse">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prstClr val="white"/>
                </a:solidFill>
                <a:latin typeface="Times New Roman" panose="02020603050405020304" pitchFamily="18" charset="0"/>
                <a:cs typeface="Times New Roman" panose="02020603050405020304" pitchFamily="18" charset="0"/>
              </a:endParaRPr>
            </a:p>
          </p:txBody>
        </p:sp>
        <p:pic>
          <p:nvPicPr>
            <p:cNvPr id="4" name="그림 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427644" y="2711127"/>
              <a:ext cx="652643" cy="652643"/>
            </a:xfrm>
            <a:prstGeom prst="rect">
              <a:avLst/>
            </a:prstGeom>
          </p:spPr>
        </p:pic>
      </p:grpSp>
      <p:grpSp>
        <p:nvGrpSpPr>
          <p:cNvPr id="20" name="그룹 19">
            <a:extLst>
              <a:ext uri="{FF2B5EF4-FFF2-40B4-BE49-F238E27FC236}">
                <a16:creationId xmlns:a16="http://schemas.microsoft.com/office/drawing/2014/main" id="{A21CFBFA-9EC7-42C8-984C-C2F0AA02D90B}"/>
              </a:ext>
            </a:extLst>
          </p:cNvPr>
          <p:cNvGrpSpPr/>
          <p:nvPr/>
        </p:nvGrpSpPr>
        <p:grpSpPr>
          <a:xfrm>
            <a:off x="2799223" y="2532225"/>
            <a:ext cx="1912980" cy="1624502"/>
            <a:chOff x="1795962" y="2532225"/>
            <a:chExt cx="1912980" cy="1624502"/>
          </a:xfrm>
        </p:grpSpPr>
        <p:sp>
          <p:nvSpPr>
            <p:cNvPr id="21" name="TextBox 20">
              <a:extLst>
                <a:ext uri="{FF2B5EF4-FFF2-40B4-BE49-F238E27FC236}">
                  <a16:creationId xmlns:a16="http://schemas.microsoft.com/office/drawing/2014/main" id="{F4D8B8C9-8ABF-4ED9-B84F-F64CAA39608B}"/>
                </a:ext>
              </a:extLst>
            </p:cNvPr>
            <p:cNvSpPr txBox="1"/>
            <p:nvPr/>
          </p:nvSpPr>
          <p:spPr>
            <a:xfrm>
              <a:off x="1795962" y="3693330"/>
              <a:ext cx="1912980" cy="463397"/>
            </a:xfrm>
            <a:prstGeom prst="rect">
              <a:avLst/>
            </a:prstGeom>
            <a:noFill/>
          </p:spPr>
          <p:txBody>
            <a:bodyPr wrap="square" rtlCol="0">
              <a:spAutoFit/>
            </a:bodyPr>
            <a:lstStyle/>
            <a:p>
              <a:pPr algn="ctr">
                <a:lnSpc>
                  <a:spcPct val="150000"/>
                </a:lnSpc>
              </a:pPr>
              <a:r>
                <a:rPr lang="ko-KR" altLang="en-US" b="1" dirty="0">
                  <a:solidFill>
                    <a:prstClr val="black">
                      <a:lumMod val="65000"/>
                      <a:lumOff val="35000"/>
                    </a:prstClr>
                  </a:solidFill>
                  <a:latin typeface="Times New Roman" panose="02020603050405020304" pitchFamily="18" charset="0"/>
                  <a:cs typeface="Times New Roman" panose="02020603050405020304" pitchFamily="18" charset="0"/>
                </a:rPr>
                <a:t>전대영</a:t>
              </a:r>
              <a:endParaRPr lang="en-US" altLang="ko-KR" sz="1200" b="1" dirty="0">
                <a:solidFill>
                  <a:prstClr val="white">
                    <a:lumMod val="65000"/>
                  </a:prstClr>
                </a:solidFill>
                <a:latin typeface="Times New Roman" panose="02020603050405020304" pitchFamily="18" charset="0"/>
                <a:cs typeface="Times New Roman" panose="02020603050405020304" pitchFamily="18" charset="0"/>
              </a:endParaRPr>
            </a:p>
          </p:txBody>
        </p:sp>
        <p:sp>
          <p:nvSpPr>
            <p:cNvPr id="23" name="타원 22">
              <a:extLst>
                <a:ext uri="{FF2B5EF4-FFF2-40B4-BE49-F238E27FC236}">
                  <a16:creationId xmlns:a16="http://schemas.microsoft.com/office/drawing/2014/main" id="{63192458-6EB6-4BF6-9AFF-1EF0421588E2}"/>
                </a:ext>
              </a:extLst>
            </p:cNvPr>
            <p:cNvSpPr/>
            <p:nvPr/>
          </p:nvSpPr>
          <p:spPr>
            <a:xfrm>
              <a:off x="2261794" y="2532225"/>
              <a:ext cx="983735" cy="983735"/>
            </a:xfrm>
            <a:prstGeom prst="ellipse">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prstClr val="white"/>
                </a:solidFill>
                <a:latin typeface="Times New Roman" panose="02020603050405020304" pitchFamily="18" charset="0"/>
                <a:cs typeface="Times New Roman" panose="02020603050405020304" pitchFamily="18" charset="0"/>
              </a:endParaRPr>
            </a:p>
          </p:txBody>
        </p:sp>
        <p:pic>
          <p:nvPicPr>
            <p:cNvPr id="24" name="그림 23">
              <a:extLst>
                <a:ext uri="{FF2B5EF4-FFF2-40B4-BE49-F238E27FC236}">
                  <a16:creationId xmlns:a16="http://schemas.microsoft.com/office/drawing/2014/main" id="{63A8A1E0-A1B7-43B2-9E8F-3797EBD5AF2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427644" y="2711127"/>
              <a:ext cx="652643" cy="652643"/>
            </a:xfrm>
            <a:prstGeom prst="rect">
              <a:avLst/>
            </a:prstGeom>
          </p:spPr>
        </p:pic>
      </p:grpSp>
      <p:grpSp>
        <p:nvGrpSpPr>
          <p:cNvPr id="25" name="그룹 24">
            <a:extLst>
              <a:ext uri="{FF2B5EF4-FFF2-40B4-BE49-F238E27FC236}">
                <a16:creationId xmlns:a16="http://schemas.microsoft.com/office/drawing/2014/main" id="{0C08ADD6-D8EA-4672-8BFD-2B9C0FFC8764}"/>
              </a:ext>
            </a:extLst>
          </p:cNvPr>
          <p:cNvGrpSpPr/>
          <p:nvPr/>
        </p:nvGrpSpPr>
        <p:grpSpPr>
          <a:xfrm>
            <a:off x="4624887" y="2532225"/>
            <a:ext cx="1912980" cy="1624502"/>
            <a:chOff x="1795962" y="2532225"/>
            <a:chExt cx="1912980" cy="1624502"/>
          </a:xfrm>
        </p:grpSpPr>
        <p:sp>
          <p:nvSpPr>
            <p:cNvPr id="27" name="TextBox 26">
              <a:extLst>
                <a:ext uri="{FF2B5EF4-FFF2-40B4-BE49-F238E27FC236}">
                  <a16:creationId xmlns:a16="http://schemas.microsoft.com/office/drawing/2014/main" id="{0A9004D0-7BA3-4089-A7AF-58281F6AA1D8}"/>
                </a:ext>
              </a:extLst>
            </p:cNvPr>
            <p:cNvSpPr txBox="1"/>
            <p:nvPr/>
          </p:nvSpPr>
          <p:spPr>
            <a:xfrm>
              <a:off x="1795962" y="3693330"/>
              <a:ext cx="1912980" cy="463397"/>
            </a:xfrm>
            <a:prstGeom prst="rect">
              <a:avLst/>
            </a:prstGeom>
            <a:noFill/>
          </p:spPr>
          <p:txBody>
            <a:bodyPr wrap="square" rtlCol="0">
              <a:spAutoFit/>
            </a:bodyPr>
            <a:lstStyle/>
            <a:p>
              <a:pPr algn="ctr">
                <a:lnSpc>
                  <a:spcPct val="150000"/>
                </a:lnSpc>
              </a:pPr>
              <a:r>
                <a:rPr lang="ko-KR" altLang="en-US" b="1" dirty="0">
                  <a:solidFill>
                    <a:prstClr val="black">
                      <a:lumMod val="65000"/>
                      <a:lumOff val="35000"/>
                    </a:prstClr>
                  </a:solidFill>
                  <a:latin typeface="Times New Roman" panose="02020603050405020304" pitchFamily="18" charset="0"/>
                  <a:cs typeface="Times New Roman" panose="02020603050405020304" pitchFamily="18" charset="0"/>
                </a:rPr>
                <a:t>윤성지</a:t>
              </a:r>
              <a:endParaRPr lang="en-US" altLang="ko-KR" sz="1200" b="1" dirty="0">
                <a:solidFill>
                  <a:prstClr val="white">
                    <a:lumMod val="65000"/>
                  </a:prstClr>
                </a:solidFill>
                <a:latin typeface="Times New Roman" panose="02020603050405020304" pitchFamily="18" charset="0"/>
                <a:cs typeface="Times New Roman" panose="02020603050405020304" pitchFamily="18" charset="0"/>
              </a:endParaRPr>
            </a:p>
          </p:txBody>
        </p:sp>
        <p:sp>
          <p:nvSpPr>
            <p:cNvPr id="28" name="타원 27">
              <a:extLst>
                <a:ext uri="{FF2B5EF4-FFF2-40B4-BE49-F238E27FC236}">
                  <a16:creationId xmlns:a16="http://schemas.microsoft.com/office/drawing/2014/main" id="{A93CE155-EAF5-4838-A3CC-BA058E343797}"/>
                </a:ext>
              </a:extLst>
            </p:cNvPr>
            <p:cNvSpPr/>
            <p:nvPr/>
          </p:nvSpPr>
          <p:spPr>
            <a:xfrm>
              <a:off x="2261794" y="2532225"/>
              <a:ext cx="983735" cy="983735"/>
            </a:xfrm>
            <a:prstGeom prst="ellipse">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prstClr val="white"/>
                </a:solidFill>
                <a:latin typeface="Times New Roman" panose="02020603050405020304" pitchFamily="18" charset="0"/>
                <a:cs typeface="Times New Roman" panose="02020603050405020304" pitchFamily="18" charset="0"/>
              </a:endParaRPr>
            </a:p>
          </p:txBody>
        </p:sp>
        <p:pic>
          <p:nvPicPr>
            <p:cNvPr id="30" name="그림 29">
              <a:extLst>
                <a:ext uri="{FF2B5EF4-FFF2-40B4-BE49-F238E27FC236}">
                  <a16:creationId xmlns:a16="http://schemas.microsoft.com/office/drawing/2014/main" id="{F31E08AF-70F0-4931-BA62-5474AFBE8C4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427644" y="2711127"/>
              <a:ext cx="652643" cy="652643"/>
            </a:xfrm>
            <a:prstGeom prst="rect">
              <a:avLst/>
            </a:prstGeom>
          </p:spPr>
        </p:pic>
      </p:grpSp>
      <p:grpSp>
        <p:nvGrpSpPr>
          <p:cNvPr id="31" name="그룹 30">
            <a:extLst>
              <a:ext uri="{FF2B5EF4-FFF2-40B4-BE49-F238E27FC236}">
                <a16:creationId xmlns:a16="http://schemas.microsoft.com/office/drawing/2014/main" id="{4936EA74-09B3-4177-BFD5-F9B08C40F042}"/>
              </a:ext>
            </a:extLst>
          </p:cNvPr>
          <p:cNvGrpSpPr/>
          <p:nvPr/>
        </p:nvGrpSpPr>
        <p:grpSpPr>
          <a:xfrm>
            <a:off x="6363828" y="2532225"/>
            <a:ext cx="1912980" cy="1624502"/>
            <a:chOff x="1795962" y="2532225"/>
            <a:chExt cx="1912980" cy="1624502"/>
          </a:xfrm>
        </p:grpSpPr>
        <p:sp>
          <p:nvSpPr>
            <p:cNvPr id="32" name="TextBox 31">
              <a:extLst>
                <a:ext uri="{FF2B5EF4-FFF2-40B4-BE49-F238E27FC236}">
                  <a16:creationId xmlns:a16="http://schemas.microsoft.com/office/drawing/2014/main" id="{BEF4D8F7-CA86-48AD-9A9A-C0BB58FD67C8}"/>
                </a:ext>
              </a:extLst>
            </p:cNvPr>
            <p:cNvSpPr txBox="1"/>
            <p:nvPr/>
          </p:nvSpPr>
          <p:spPr>
            <a:xfrm>
              <a:off x="1795962" y="3693330"/>
              <a:ext cx="1912980" cy="463397"/>
            </a:xfrm>
            <a:prstGeom prst="rect">
              <a:avLst/>
            </a:prstGeom>
            <a:noFill/>
          </p:spPr>
          <p:txBody>
            <a:bodyPr wrap="square" rtlCol="0">
              <a:spAutoFit/>
            </a:bodyPr>
            <a:lstStyle/>
            <a:p>
              <a:pPr algn="ctr">
                <a:lnSpc>
                  <a:spcPct val="150000"/>
                </a:lnSpc>
              </a:pPr>
              <a:r>
                <a:rPr lang="ko-KR" altLang="en-US" b="1" dirty="0">
                  <a:solidFill>
                    <a:prstClr val="black">
                      <a:lumMod val="65000"/>
                      <a:lumOff val="35000"/>
                    </a:prstClr>
                  </a:solidFill>
                  <a:latin typeface="Times New Roman" panose="02020603050405020304" pitchFamily="18" charset="0"/>
                  <a:cs typeface="Times New Roman" panose="02020603050405020304" pitchFamily="18" charset="0"/>
                </a:rPr>
                <a:t>송승근</a:t>
              </a:r>
              <a:endParaRPr lang="en-US" altLang="ko-KR" sz="1200" b="1" dirty="0">
                <a:solidFill>
                  <a:prstClr val="white">
                    <a:lumMod val="65000"/>
                  </a:prstClr>
                </a:solidFill>
                <a:latin typeface="Times New Roman" panose="02020603050405020304" pitchFamily="18" charset="0"/>
                <a:cs typeface="Times New Roman" panose="02020603050405020304" pitchFamily="18" charset="0"/>
              </a:endParaRPr>
            </a:p>
          </p:txBody>
        </p:sp>
        <p:sp>
          <p:nvSpPr>
            <p:cNvPr id="33" name="타원 32">
              <a:extLst>
                <a:ext uri="{FF2B5EF4-FFF2-40B4-BE49-F238E27FC236}">
                  <a16:creationId xmlns:a16="http://schemas.microsoft.com/office/drawing/2014/main" id="{441539DD-94EA-42A9-9360-5762DECF5FA8}"/>
                </a:ext>
              </a:extLst>
            </p:cNvPr>
            <p:cNvSpPr/>
            <p:nvPr/>
          </p:nvSpPr>
          <p:spPr>
            <a:xfrm>
              <a:off x="2261794" y="2532225"/>
              <a:ext cx="983735" cy="983735"/>
            </a:xfrm>
            <a:prstGeom prst="ellipse">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prstClr val="white"/>
                </a:solidFill>
                <a:latin typeface="Times New Roman" panose="02020603050405020304" pitchFamily="18" charset="0"/>
                <a:cs typeface="Times New Roman" panose="02020603050405020304" pitchFamily="18" charset="0"/>
              </a:endParaRPr>
            </a:p>
          </p:txBody>
        </p:sp>
        <p:pic>
          <p:nvPicPr>
            <p:cNvPr id="34" name="그림 33">
              <a:extLst>
                <a:ext uri="{FF2B5EF4-FFF2-40B4-BE49-F238E27FC236}">
                  <a16:creationId xmlns:a16="http://schemas.microsoft.com/office/drawing/2014/main" id="{60B35C4B-862E-4A44-9D67-F89527FB1F2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427644" y="2711127"/>
              <a:ext cx="652643" cy="652643"/>
            </a:xfrm>
            <a:prstGeom prst="rect">
              <a:avLst/>
            </a:prstGeom>
          </p:spPr>
        </p:pic>
      </p:grpSp>
    </p:spTree>
    <p:extLst>
      <p:ext uri="{BB962C8B-B14F-4D97-AF65-F5344CB8AC3E}">
        <p14:creationId xmlns:p14="http://schemas.microsoft.com/office/powerpoint/2010/main" val="1532527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Experiments</a:t>
            </a:r>
            <a:endParaRPr lang="en-US" altLang="ko-KR" sz="14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6" name="직사각형 5"/>
          <p:cNvSpPr/>
          <p:nvPr/>
        </p:nvSpPr>
        <p:spPr>
          <a:xfrm>
            <a:off x="246376" y="1163916"/>
            <a:ext cx="301686" cy="369332"/>
          </a:xfrm>
          <a:prstGeom prst="rect">
            <a:avLst/>
          </a:prstGeom>
        </p:spPr>
        <p:txBody>
          <a:bodyPr wrap="none">
            <a:spAutoFit/>
          </a:bodyPr>
          <a:lstStyle/>
          <a:p>
            <a:r>
              <a:rPr lang="en-US" altLang="ko-KR" dirty="0"/>
              <a:t>5</a:t>
            </a:r>
            <a:endParaRPr lang="ko-KR" altLang="en-US" dirty="0"/>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829412" y="1768715"/>
            <a:ext cx="7600603" cy="1554272"/>
          </a:xfrm>
          <a:prstGeom prst="rect">
            <a:avLst/>
          </a:prstGeom>
        </p:spPr>
        <p:txBody>
          <a:bodyPr wrap="squar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 Band engineering for high-performance thermoelectric materials</a:t>
            </a:r>
            <a:endParaRPr lang="en-US" altLang="ko-KR" sz="1400" dirty="0">
              <a:latin typeface="Times New Roman" panose="02020603050405020304" pitchFamily="18" charset="0"/>
              <a:cs typeface="Times New Roman" panose="02020603050405020304" pitchFamily="18" charset="0"/>
            </a:endParaRPr>
          </a:p>
          <a:p>
            <a:endParaRPr lang="en-US" altLang="ko-KR" sz="1400"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2)   Using conductive networks in materials </a:t>
            </a:r>
          </a:p>
          <a:p>
            <a:pPr>
              <a:lnSpc>
                <a:spcPct val="150000"/>
              </a:lnSpc>
            </a:pPr>
            <a:r>
              <a:rPr lang="en-US" altLang="ko-KR" sz="1400" dirty="0">
                <a:latin typeface="Times New Roman" panose="02020603050405020304" pitchFamily="18" charset="0"/>
                <a:cs typeface="Times New Roman" panose="02020603050405020304" pitchFamily="18" charset="0"/>
              </a:rPr>
              <a:t>  - </a:t>
            </a:r>
            <a:r>
              <a:rPr lang="en-US" altLang="ko-KR" sz="1400" u="sng" dirty="0">
                <a:latin typeface="Times New Roman" panose="02020603050405020304" pitchFamily="18" charset="0"/>
                <a:cs typeface="Times New Roman" panose="02020603050405020304" pitchFamily="18" charset="0"/>
              </a:rPr>
              <a:t>Doping</a:t>
            </a:r>
            <a:r>
              <a:rPr lang="en-US" altLang="ko-KR" sz="1400" dirty="0">
                <a:latin typeface="Times New Roman" panose="02020603050405020304" pitchFamily="18" charset="0"/>
                <a:cs typeface="Times New Roman" panose="02020603050405020304" pitchFamily="18" charset="0"/>
              </a:rPr>
              <a:t> at voids in </a:t>
            </a:r>
            <a:r>
              <a:rPr lang="en-US" altLang="ko-KR" sz="1400" dirty="0" err="1">
                <a:latin typeface="Times New Roman" panose="02020603050405020304" pitchFamily="18" charset="0"/>
                <a:cs typeface="Times New Roman" panose="02020603050405020304" pitchFamily="18" charset="0"/>
              </a:rPr>
              <a:t>skutterudite</a:t>
            </a:r>
            <a:endParaRPr lang="en-US" altLang="ko-KR" sz="1400" b="1"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a:t>
            </a:r>
            <a:r>
              <a:rPr lang="en-US" altLang="ko-KR" sz="1400" dirty="0">
                <a:latin typeface="Times New Roman" panose="02020603050405020304" pitchFamily="18" charset="0"/>
                <a:cs typeface="Times New Roman" panose="02020603050405020304" pitchFamily="18" charset="0"/>
              </a:rPr>
              <a:t>PGEC (phonon-glass electron-crystal) → Optimize the electrical and thermal properties</a:t>
            </a:r>
            <a:endParaRPr lang="ko-KR" altLang="en-US" sz="1400" dirty="0">
              <a:latin typeface="Times New Roman" panose="02020603050405020304" pitchFamily="18" charset="0"/>
              <a:cs typeface="Times New Roman" panose="02020603050405020304" pitchFamily="18" charset="0"/>
            </a:endParaRPr>
          </a:p>
        </p:txBody>
      </p:sp>
      <p:grpSp>
        <p:nvGrpSpPr>
          <p:cNvPr id="44" name="그룹 43"/>
          <p:cNvGrpSpPr/>
          <p:nvPr/>
        </p:nvGrpSpPr>
        <p:grpSpPr>
          <a:xfrm>
            <a:off x="1691262" y="3458048"/>
            <a:ext cx="2403715" cy="2857423"/>
            <a:chOff x="1640606" y="3460077"/>
            <a:chExt cx="2403715" cy="2857423"/>
          </a:xfrm>
        </p:grpSpPr>
        <p:pic>
          <p:nvPicPr>
            <p:cNvPr id="9" name="그림 8"/>
            <p:cNvPicPr>
              <a:picLocks noChangeAspect="1"/>
            </p:cNvPicPr>
            <p:nvPr/>
          </p:nvPicPr>
          <p:blipFill>
            <a:blip r:embed="rId3"/>
            <a:stretch>
              <a:fillRect/>
            </a:stretch>
          </p:blipFill>
          <p:spPr>
            <a:xfrm>
              <a:off x="1655120" y="3523935"/>
              <a:ext cx="581025" cy="304800"/>
            </a:xfrm>
            <a:prstGeom prst="rect">
              <a:avLst/>
            </a:prstGeom>
          </p:spPr>
        </p:pic>
        <p:pic>
          <p:nvPicPr>
            <p:cNvPr id="4" name="그림 3"/>
            <p:cNvPicPr>
              <a:picLocks noChangeAspect="1"/>
            </p:cNvPicPr>
            <p:nvPr/>
          </p:nvPicPr>
          <p:blipFill>
            <a:blip r:embed="rId4"/>
            <a:stretch>
              <a:fillRect/>
            </a:stretch>
          </p:blipFill>
          <p:spPr>
            <a:xfrm>
              <a:off x="1640606" y="3767854"/>
              <a:ext cx="2403715" cy="2241869"/>
            </a:xfrm>
            <a:prstGeom prst="rect">
              <a:avLst/>
            </a:prstGeom>
          </p:spPr>
        </p:pic>
        <p:sp>
          <p:nvSpPr>
            <p:cNvPr id="7" name="직사각형 6"/>
            <p:cNvSpPr/>
            <p:nvPr/>
          </p:nvSpPr>
          <p:spPr>
            <a:xfrm>
              <a:off x="2105516" y="3460077"/>
              <a:ext cx="1779654" cy="307777"/>
            </a:xfrm>
            <a:prstGeom prst="rect">
              <a:avLst/>
            </a:prstGeom>
          </p:spPr>
          <p:txBody>
            <a:bodyPr wrap="none">
              <a:spAutoFit/>
            </a:bodyPr>
            <a:lstStyle/>
            <a:p>
              <a:r>
                <a:rPr lang="en-US" altLang="ko-KR" sz="1400" dirty="0">
                  <a:solidFill>
                    <a:srgbClr val="222222"/>
                  </a:solidFill>
                  <a:latin typeface="Times New Roman" panose="02020603050405020304" pitchFamily="18" charset="0"/>
                  <a:cs typeface="Times New Roman" panose="02020603050405020304" pitchFamily="18" charset="0"/>
                </a:rPr>
                <a:t>(</a:t>
              </a:r>
              <a:r>
                <a:rPr lang="en-US" altLang="ko-KR" sz="1400" dirty="0" err="1">
                  <a:solidFill>
                    <a:srgbClr val="222222"/>
                  </a:solidFill>
                  <a:latin typeface="Times New Roman" panose="02020603050405020304" pitchFamily="18" charset="0"/>
                  <a:cs typeface="Times New Roman" panose="02020603050405020304" pitchFamily="18" charset="0"/>
                </a:rPr>
                <a:t>skutterudite</a:t>
              </a:r>
              <a:r>
                <a:rPr lang="en-US" altLang="ko-KR" sz="1400" dirty="0">
                  <a:solidFill>
                    <a:srgbClr val="222222"/>
                  </a:solidFill>
                  <a:latin typeface="Times New Roman" panose="02020603050405020304" pitchFamily="18" charset="0"/>
                  <a:cs typeface="Times New Roman" panose="02020603050405020304" pitchFamily="18" charset="0"/>
                </a:rPr>
                <a:t>) unit cell</a:t>
              </a:r>
              <a:endParaRPr lang="ko-KR" altLang="en-US" sz="1400" dirty="0">
                <a:latin typeface="Times New Roman" panose="02020603050405020304" pitchFamily="18" charset="0"/>
                <a:cs typeface="Times New Roman" panose="02020603050405020304" pitchFamily="18" charset="0"/>
              </a:endParaRPr>
            </a:p>
          </p:txBody>
        </p:sp>
        <p:sp>
          <p:nvSpPr>
            <p:cNvPr id="37" name="직사각형 36"/>
            <p:cNvSpPr/>
            <p:nvPr/>
          </p:nvSpPr>
          <p:spPr>
            <a:xfrm>
              <a:off x="2105516" y="6009723"/>
              <a:ext cx="1258614" cy="307777"/>
            </a:xfrm>
            <a:prstGeom prst="rect">
              <a:avLst/>
            </a:prstGeom>
          </p:spPr>
          <p:txBody>
            <a:bodyPr wrap="none">
              <a:spAutoFit/>
            </a:bodyPr>
            <a:lstStyle/>
            <a:p>
              <a:r>
                <a:rPr lang="en-US" altLang="ko-KR" sz="1400" dirty="0">
                  <a:latin typeface="Times New Roman" panose="02020603050405020304" pitchFamily="18" charset="0"/>
                  <a:cs typeface="Times New Roman" panose="02020603050405020304" pitchFamily="18" charset="0"/>
                </a:rPr>
                <a:t>→ </a:t>
              </a:r>
              <a:r>
                <a:rPr lang="en-US" altLang="ko-KR" sz="1400" dirty="0">
                  <a:solidFill>
                    <a:srgbClr val="222222"/>
                  </a:solidFill>
                  <a:latin typeface="Times New Roman" panose="02020603050405020304" pitchFamily="18" charset="0"/>
                  <a:cs typeface="Times New Roman" panose="02020603050405020304" pitchFamily="18" charset="0"/>
                </a:rPr>
                <a:t>Large voids</a:t>
              </a:r>
              <a:endParaRPr lang="ko-KR" altLang="en-US" sz="1400" dirty="0">
                <a:latin typeface="Times New Roman" panose="02020603050405020304" pitchFamily="18" charset="0"/>
                <a:cs typeface="Times New Roman" panose="02020603050405020304" pitchFamily="18" charset="0"/>
              </a:endParaRPr>
            </a:p>
          </p:txBody>
        </p:sp>
      </p:grpSp>
      <p:sp>
        <p:nvSpPr>
          <p:cNvPr id="42" name="오른쪽 화살표 41"/>
          <p:cNvSpPr/>
          <p:nvPr/>
        </p:nvSpPr>
        <p:spPr>
          <a:xfrm>
            <a:off x="1326530" y="3003335"/>
            <a:ext cx="439640" cy="258122"/>
          </a:xfrm>
          <a:prstGeom prst="rightArrow">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43" name="그림 42"/>
          <p:cNvPicPr>
            <a:picLocks noChangeAspect="1"/>
          </p:cNvPicPr>
          <p:nvPr/>
        </p:nvPicPr>
        <p:blipFill>
          <a:blip r:embed="rId5"/>
          <a:stretch>
            <a:fillRect/>
          </a:stretch>
        </p:blipFill>
        <p:spPr>
          <a:xfrm>
            <a:off x="4109491" y="3366827"/>
            <a:ext cx="3924300" cy="3086100"/>
          </a:xfrm>
          <a:prstGeom prst="rect">
            <a:avLst/>
          </a:prstGeom>
        </p:spPr>
      </p:pic>
    </p:spTree>
    <p:extLst>
      <p:ext uri="{BB962C8B-B14F-4D97-AF65-F5344CB8AC3E}">
        <p14:creationId xmlns:p14="http://schemas.microsoft.com/office/powerpoint/2010/main" val="568089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Experiments</a:t>
            </a:r>
          </a:p>
        </p:txBody>
      </p:sp>
      <p:sp>
        <p:nvSpPr>
          <p:cNvPr id="6" name="직사각형 5"/>
          <p:cNvSpPr/>
          <p:nvPr/>
        </p:nvSpPr>
        <p:spPr>
          <a:xfrm>
            <a:off x="246376" y="1163916"/>
            <a:ext cx="301686" cy="369332"/>
          </a:xfrm>
          <a:prstGeom prst="rect">
            <a:avLst/>
          </a:prstGeom>
        </p:spPr>
        <p:txBody>
          <a:bodyPr wrap="none">
            <a:spAutoFit/>
          </a:bodyPr>
          <a:lstStyle/>
          <a:p>
            <a:r>
              <a:rPr lang="en-US" altLang="ko-KR" dirty="0"/>
              <a:t>6</a:t>
            </a:r>
            <a:endParaRPr lang="ko-KR" altLang="en-US" dirty="0"/>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829412" y="1768715"/>
            <a:ext cx="7600603" cy="1554272"/>
          </a:xfrm>
          <a:prstGeom prst="rect">
            <a:avLst/>
          </a:prstGeom>
        </p:spPr>
        <p:txBody>
          <a:bodyPr wrap="squar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 Band engineering for high-performance thermoelectric materials</a:t>
            </a:r>
            <a:endParaRPr lang="en-US" altLang="ko-KR" sz="1400" dirty="0">
              <a:latin typeface="Times New Roman" panose="02020603050405020304" pitchFamily="18" charset="0"/>
              <a:cs typeface="Times New Roman" panose="02020603050405020304" pitchFamily="18" charset="0"/>
            </a:endParaRPr>
          </a:p>
          <a:p>
            <a:endParaRPr lang="en-US" altLang="ko-KR" sz="1400"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2)   Using conductive networks in materials </a:t>
            </a:r>
          </a:p>
          <a:p>
            <a:pPr>
              <a:lnSpc>
                <a:spcPct val="150000"/>
              </a:lnSpc>
            </a:pPr>
            <a:r>
              <a:rPr lang="en-US" altLang="ko-KR" sz="1400" dirty="0">
                <a:latin typeface="Times New Roman" panose="02020603050405020304" pitchFamily="18" charset="0"/>
                <a:cs typeface="Times New Roman" panose="02020603050405020304" pitchFamily="18" charset="0"/>
              </a:rPr>
              <a:t>  - </a:t>
            </a:r>
            <a:r>
              <a:rPr lang="en-US" altLang="ko-KR" sz="1400" u="sng" dirty="0">
                <a:latin typeface="Times New Roman" panose="02020603050405020304" pitchFamily="18" charset="0"/>
                <a:cs typeface="Times New Roman" panose="02020603050405020304" pitchFamily="18" charset="0"/>
              </a:rPr>
              <a:t>Doping</a:t>
            </a:r>
            <a:r>
              <a:rPr lang="en-US" altLang="ko-KR" sz="1400" dirty="0">
                <a:latin typeface="Times New Roman" panose="02020603050405020304" pitchFamily="18" charset="0"/>
                <a:cs typeface="Times New Roman" panose="02020603050405020304" pitchFamily="18" charset="0"/>
              </a:rPr>
              <a:t> at voids in </a:t>
            </a:r>
            <a:r>
              <a:rPr lang="en-US" altLang="ko-KR" sz="1400" dirty="0" err="1">
                <a:latin typeface="Times New Roman" panose="02020603050405020304" pitchFamily="18" charset="0"/>
                <a:cs typeface="Times New Roman" panose="02020603050405020304" pitchFamily="18" charset="0"/>
              </a:rPr>
              <a:t>skutterudite</a:t>
            </a:r>
            <a:endParaRPr lang="en-US" altLang="ko-KR" sz="1400" b="1"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a:t>
            </a:r>
            <a:r>
              <a:rPr lang="en-US" altLang="ko-KR" sz="1400" dirty="0">
                <a:latin typeface="Times New Roman" panose="02020603050405020304" pitchFamily="18" charset="0"/>
                <a:cs typeface="Times New Roman" panose="02020603050405020304" pitchFamily="18" charset="0"/>
              </a:rPr>
              <a:t>PGEC (phonon-glass electron-crystal) → Optimize the electrical and thermal properties</a:t>
            </a:r>
            <a:endParaRPr lang="ko-KR" altLang="en-US" sz="1400" dirty="0">
              <a:latin typeface="Times New Roman" panose="02020603050405020304" pitchFamily="18" charset="0"/>
              <a:cs typeface="Times New Roman" panose="02020603050405020304" pitchFamily="18" charset="0"/>
            </a:endParaRPr>
          </a:p>
        </p:txBody>
      </p:sp>
      <p:sp>
        <p:nvSpPr>
          <p:cNvPr id="42" name="오른쪽 화살표 41"/>
          <p:cNvSpPr/>
          <p:nvPr/>
        </p:nvSpPr>
        <p:spPr>
          <a:xfrm>
            <a:off x="1326530" y="3003335"/>
            <a:ext cx="439640" cy="258122"/>
          </a:xfrm>
          <a:prstGeom prst="rightArrow">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5" name="그룹 14"/>
          <p:cNvGrpSpPr/>
          <p:nvPr/>
        </p:nvGrpSpPr>
        <p:grpSpPr>
          <a:xfrm>
            <a:off x="1134727" y="3346236"/>
            <a:ext cx="4090415" cy="3025535"/>
            <a:chOff x="1207298" y="3346236"/>
            <a:chExt cx="3742074" cy="2754275"/>
          </a:xfrm>
        </p:grpSpPr>
        <p:pic>
          <p:nvPicPr>
            <p:cNvPr id="17" name="그림 16"/>
            <p:cNvPicPr>
              <a:picLocks noChangeAspect="1"/>
            </p:cNvPicPr>
            <p:nvPr/>
          </p:nvPicPr>
          <p:blipFill rotWithShape="1">
            <a:blip r:embed="rId3"/>
            <a:srcRect l="-745" t="6063" r="745"/>
            <a:stretch/>
          </p:blipFill>
          <p:spPr>
            <a:xfrm>
              <a:off x="1207298" y="3346236"/>
              <a:ext cx="3742074" cy="2754275"/>
            </a:xfrm>
            <a:prstGeom prst="rect">
              <a:avLst/>
            </a:prstGeom>
          </p:spPr>
        </p:pic>
        <p:sp>
          <p:nvSpPr>
            <p:cNvPr id="14" name="직사각형 13"/>
            <p:cNvSpPr/>
            <p:nvPr/>
          </p:nvSpPr>
          <p:spPr>
            <a:xfrm>
              <a:off x="2462530" y="4725670"/>
              <a:ext cx="243840" cy="236220"/>
            </a:xfrm>
            <a:prstGeom prst="rect">
              <a:avLst/>
            </a:prstGeom>
            <a:no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0" name="직사각형 19">
            <a:extLst>
              <a:ext uri="{FF2B5EF4-FFF2-40B4-BE49-F238E27FC236}">
                <a16:creationId xmlns:a16="http://schemas.microsoft.com/office/drawing/2014/main" id="{47FD0C32-8CDA-4C9A-AE30-B55978999F54}"/>
              </a:ext>
            </a:extLst>
          </p:cNvPr>
          <p:cNvSpPr/>
          <p:nvPr/>
        </p:nvSpPr>
        <p:spPr>
          <a:xfrm>
            <a:off x="1847161" y="5160162"/>
            <a:ext cx="2665545" cy="307777"/>
          </a:xfrm>
          <a:prstGeom prst="rect">
            <a:avLst/>
          </a:prstGeom>
        </p:spPr>
        <p:txBody>
          <a:bodyPr wrap="square">
            <a:spAutoFit/>
          </a:bodyPr>
          <a:lstStyle/>
          <a:p>
            <a:r>
              <a:rPr lang="en-US" altLang="ko-KR" sz="1400" b="1" dirty="0">
                <a:solidFill>
                  <a:schemeClr val="accent6">
                    <a:lumMod val="50000"/>
                  </a:schemeClr>
                </a:solidFill>
                <a:latin typeface="Arial" panose="020B0604020202020204" pitchFamily="34" charset="0"/>
                <a:cs typeface="Arial" panose="020B0604020202020204" pitchFamily="34" charset="0"/>
              </a:rPr>
              <a:t>Filled with impurity atoms</a:t>
            </a:r>
            <a:endParaRPr lang="ko-KR" altLang="en-US" sz="1400" b="1" dirty="0">
              <a:solidFill>
                <a:schemeClr val="accent6">
                  <a:lumMod val="50000"/>
                </a:schemeClr>
              </a:solidFill>
              <a:latin typeface="Arial" panose="020B0604020202020204" pitchFamily="34" charset="0"/>
              <a:cs typeface="Arial" panose="020B0604020202020204" pitchFamily="34" charset="0"/>
            </a:endParaRPr>
          </a:p>
        </p:txBody>
      </p:sp>
      <p:pic>
        <p:nvPicPr>
          <p:cNvPr id="16" name="그림 15"/>
          <p:cNvPicPr>
            <a:picLocks noChangeAspect="1"/>
          </p:cNvPicPr>
          <p:nvPr/>
        </p:nvPicPr>
        <p:blipFill>
          <a:blip r:embed="rId4"/>
          <a:stretch>
            <a:fillRect/>
          </a:stretch>
        </p:blipFill>
        <p:spPr>
          <a:xfrm>
            <a:off x="5082300" y="3980613"/>
            <a:ext cx="3807206" cy="2021310"/>
          </a:xfrm>
          <a:prstGeom prst="rect">
            <a:avLst/>
          </a:prstGeom>
        </p:spPr>
      </p:pic>
      <p:sp>
        <p:nvSpPr>
          <p:cNvPr id="23" name="직사각형 22">
            <a:extLst>
              <a:ext uri="{FF2B5EF4-FFF2-40B4-BE49-F238E27FC236}">
                <a16:creationId xmlns:a16="http://schemas.microsoft.com/office/drawing/2014/main" id="{47FD0C32-8CDA-4C9A-AE30-B55978999F54}"/>
              </a:ext>
            </a:extLst>
          </p:cNvPr>
          <p:cNvSpPr/>
          <p:nvPr/>
        </p:nvSpPr>
        <p:spPr>
          <a:xfrm>
            <a:off x="5339441" y="3734087"/>
            <a:ext cx="2946517" cy="307777"/>
          </a:xfrm>
          <a:prstGeom prst="rect">
            <a:avLst/>
          </a:prstGeom>
        </p:spPr>
        <p:txBody>
          <a:bodyPr wrap="square">
            <a:spAutoFit/>
          </a:bodyPr>
          <a:lstStyle/>
          <a:p>
            <a:r>
              <a:rPr lang="en-US" altLang="ko-KR" sz="1400" dirty="0">
                <a:solidFill>
                  <a:srgbClr val="222222"/>
                </a:solidFill>
                <a:latin typeface="Times New Roman" panose="02020603050405020304" pitchFamily="18" charset="0"/>
                <a:cs typeface="Times New Roman" panose="02020603050405020304" pitchFamily="18" charset="0"/>
              </a:rPr>
              <a:t>For various n-type filled </a:t>
            </a:r>
            <a:r>
              <a:rPr lang="en-US" altLang="ko-KR" sz="1400" dirty="0" err="1">
                <a:solidFill>
                  <a:srgbClr val="222222"/>
                </a:solidFill>
                <a:latin typeface="Times New Roman" panose="02020603050405020304" pitchFamily="18" charset="0"/>
                <a:cs typeface="Times New Roman" panose="02020603050405020304" pitchFamily="18" charset="0"/>
              </a:rPr>
              <a:t>skutterudites</a:t>
            </a:r>
            <a:r>
              <a:rPr lang="en-US" altLang="ko-KR" sz="1400" dirty="0">
                <a:solidFill>
                  <a:srgbClr val="222222"/>
                </a:solidFill>
                <a:latin typeface="Times New Roman" panose="02020603050405020304" pitchFamily="18" charset="0"/>
                <a:cs typeface="Times New Roman" panose="02020603050405020304" pitchFamily="18" charset="0"/>
              </a:rPr>
              <a:t>,</a:t>
            </a:r>
            <a:endParaRPr lang="ko-KR" alt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53972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Experiments</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3" name="직사각형 12">
                <a:extLst>
                  <a:ext uri="{FF2B5EF4-FFF2-40B4-BE49-F238E27FC236}">
                    <a16:creationId xmlns:a16="http://schemas.microsoft.com/office/drawing/2014/main" id="{182C9DE4-2FB4-43CB-8849-78802C710B4C}"/>
                  </a:ext>
                </a:extLst>
              </p:cNvPr>
              <p:cNvSpPr/>
              <p:nvPr/>
            </p:nvSpPr>
            <p:spPr>
              <a:xfrm>
                <a:off x="829412" y="1768715"/>
                <a:ext cx="7741382" cy="2200602"/>
              </a:xfrm>
              <a:prstGeom prst="rect">
                <a:avLst/>
              </a:prstGeom>
            </p:spPr>
            <p:txBody>
              <a:bodyPr wrap="squar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 Band engineering for high-performance thermoelectric materials</a:t>
                </a:r>
                <a:endParaRPr lang="en-US" altLang="ko-KR" sz="1400" dirty="0">
                  <a:latin typeface="Times New Roman" panose="02020603050405020304" pitchFamily="18" charset="0"/>
                  <a:cs typeface="Times New Roman" panose="02020603050405020304" pitchFamily="18" charset="0"/>
                </a:endParaRPr>
              </a:p>
              <a:p>
                <a:endParaRPr lang="en-US" altLang="ko-KR" sz="1400"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3)   Transport from spit-orbit-coupling and </a:t>
                </a:r>
                <a:r>
                  <a:rPr lang="en-US" altLang="ko-KR" sz="1400" b="1" dirty="0" err="1">
                    <a:latin typeface="Times New Roman" panose="02020603050405020304" pitchFamily="18" charset="0"/>
                    <a:cs typeface="Times New Roman" panose="02020603050405020304" pitchFamily="18" charset="0"/>
                  </a:rPr>
                  <a:t>Rashba</a:t>
                </a:r>
                <a:r>
                  <a:rPr lang="en-US" altLang="ko-KR" sz="1400" b="1" dirty="0">
                    <a:latin typeface="Times New Roman" panose="02020603050405020304" pitchFamily="18" charset="0"/>
                    <a:cs typeface="Times New Roman" panose="02020603050405020304" pitchFamily="18" charset="0"/>
                  </a:rPr>
                  <a:t> effect</a:t>
                </a:r>
              </a:p>
              <a:p>
                <a:pPr>
                  <a:lnSpc>
                    <a:spcPct val="150000"/>
                  </a:lnSpc>
                </a:pPr>
                <a:r>
                  <a:rPr lang="en-US" altLang="ko-KR" sz="1400" dirty="0">
                    <a:latin typeface="Times New Roman" panose="02020603050405020304" pitchFamily="18" charset="0"/>
                    <a:cs typeface="Times New Roman" panose="02020603050405020304" pitchFamily="18" charset="0"/>
                  </a:rPr>
                  <a:t>  - The </a:t>
                </a:r>
                <a:r>
                  <a:rPr lang="en-US" altLang="ko-KR" sz="1400" dirty="0" err="1">
                    <a:latin typeface="Times New Roman" panose="02020603050405020304" pitchFamily="18" charset="0"/>
                    <a:cs typeface="Times New Roman" panose="02020603050405020304" pitchFamily="18" charset="0"/>
                  </a:rPr>
                  <a:t>Rashba</a:t>
                </a:r>
                <a:r>
                  <a:rPr lang="en-US" altLang="ko-KR" sz="1400" dirty="0">
                    <a:latin typeface="Times New Roman" panose="02020603050405020304" pitchFamily="18" charset="0"/>
                    <a:cs typeface="Times New Roman" panose="02020603050405020304" pitchFamily="18" charset="0"/>
                  </a:rPr>
                  <a:t> effect in materials with strong spin-orbit coupling and inversion asymmetry</a:t>
                </a:r>
              </a:p>
              <a:p>
                <a:pPr>
                  <a:lnSpc>
                    <a:spcPct val="150000"/>
                  </a:lnSpc>
                </a:pPr>
                <a:r>
                  <a:rPr lang="en-US" altLang="ko-KR" sz="1400" dirty="0">
                    <a:latin typeface="Times New Roman" panose="02020603050405020304" pitchFamily="18" charset="0"/>
                    <a:cs typeface="Times New Roman" panose="02020603050405020304" pitchFamily="18" charset="0"/>
                  </a:rPr>
                  <a:t>	→ The degeneracy of spin-up and spin-down bands is lifted.</a:t>
                </a:r>
              </a:p>
              <a:p>
                <a:pPr>
                  <a:lnSpc>
                    <a:spcPct val="150000"/>
                  </a:lnSpc>
                </a:pPr>
                <a:r>
                  <a:rPr lang="en-US" altLang="ko-KR" sz="1400" dirty="0">
                    <a:latin typeface="Times New Roman" panose="02020603050405020304" pitchFamily="18" charset="0"/>
                    <a:cs typeface="Times New Roman" panose="02020603050405020304" pitchFamily="18" charset="0"/>
                  </a:rPr>
                  <a:t>  - DOS is altered across </a:t>
                </a:r>
                <a:r>
                  <a:rPr lang="en-US" altLang="ko-KR" sz="1400" dirty="0" err="1">
                    <a:latin typeface="Times New Roman" panose="02020603050405020304" pitchFamily="18" charset="0"/>
                    <a:cs typeface="Times New Roman" panose="02020603050405020304" pitchFamily="18" charset="0"/>
                  </a:rPr>
                  <a:t>Rashba</a:t>
                </a:r>
                <a:r>
                  <a:rPr lang="en-US" altLang="ko-KR" sz="1400" dirty="0">
                    <a:latin typeface="Times New Roman" panose="02020603050405020304" pitchFamily="18" charset="0"/>
                    <a:cs typeface="Times New Roman" panose="02020603050405020304" pitchFamily="18" charset="0"/>
                  </a:rPr>
                  <a:t> energy </a:t>
                </a:r>
                <a14:m>
                  <m:oMath xmlns:m="http://schemas.openxmlformats.org/officeDocument/2006/math">
                    <m:sSub>
                      <m:sSubPr>
                        <m:ctrlPr>
                          <a:rPr lang="en-US" altLang="ko-KR" sz="1400" i="1" smtClean="0">
                            <a:latin typeface="Cambria Math" panose="02040503050406030204" pitchFamily="18" charset="0"/>
                            <a:cs typeface="Times New Roman" panose="02020603050405020304" pitchFamily="18" charset="0"/>
                          </a:rPr>
                        </m:ctrlPr>
                      </m:sSubPr>
                      <m:e>
                        <m:r>
                          <a:rPr lang="en-US" altLang="ko-KR" sz="1400" b="0" i="1" smtClean="0">
                            <a:latin typeface="Cambria Math" panose="02040503050406030204" pitchFamily="18" charset="0"/>
                            <a:cs typeface="Times New Roman" panose="02020603050405020304" pitchFamily="18" charset="0"/>
                          </a:rPr>
                          <m:t>𝐸</m:t>
                        </m:r>
                      </m:e>
                      <m:sub>
                        <m:r>
                          <a:rPr lang="en-US" altLang="ko-KR" sz="1400" b="0" i="1" smtClean="0">
                            <a:latin typeface="Cambria Math" panose="02040503050406030204" pitchFamily="18" charset="0"/>
                            <a:cs typeface="Times New Roman" panose="02020603050405020304" pitchFamily="18" charset="0"/>
                          </a:rPr>
                          <m:t>0</m:t>
                        </m:r>
                      </m:sub>
                    </m:sSub>
                  </m:oMath>
                </a14:m>
                <a:r>
                  <a:rPr lang="en-US" altLang="ko-KR" sz="1400" dirty="0">
                    <a:latin typeface="Times New Roman" panose="02020603050405020304" pitchFamily="18" charset="0"/>
                    <a:cs typeface="Times New Roman" panose="02020603050405020304" pitchFamily="18" charset="0"/>
                  </a:rPr>
                  <a:t>.</a:t>
                </a:r>
              </a:p>
              <a:p>
                <a:pPr>
                  <a:lnSpc>
                    <a:spcPct val="150000"/>
                  </a:lnSpc>
                </a:pPr>
                <a:r>
                  <a:rPr lang="en-US" altLang="ko-KR" sz="1400" dirty="0">
                    <a:latin typeface="Times New Roman" panose="02020603050405020304" pitchFamily="18" charset="0"/>
                    <a:cs typeface="Times New Roman" panose="02020603050405020304" pitchFamily="18" charset="0"/>
                  </a:rPr>
                  <a:t>  - unique DOS → high TE performance</a:t>
                </a:r>
              </a:p>
            </p:txBody>
          </p:sp>
        </mc:Choice>
        <mc:Fallback xmlns="">
          <p:sp>
            <p:nvSpPr>
              <p:cNvPr id="13" name="직사각형 12">
                <a:extLst>
                  <a:ext uri="{FF2B5EF4-FFF2-40B4-BE49-F238E27FC236}">
                    <a16:creationId xmlns:a16="http://schemas.microsoft.com/office/drawing/2014/main" id="{182C9DE4-2FB4-43CB-8849-78802C710B4C}"/>
                  </a:ext>
                </a:extLst>
              </p:cNvPr>
              <p:cNvSpPr>
                <a:spLocks noRot="1" noChangeAspect="1" noMove="1" noResize="1" noEditPoints="1" noAdjustHandles="1" noChangeArrowheads="1" noChangeShapeType="1" noTextEdit="1"/>
              </p:cNvSpPr>
              <p:nvPr/>
            </p:nvSpPr>
            <p:spPr>
              <a:xfrm>
                <a:off x="829412" y="1768715"/>
                <a:ext cx="7741382" cy="2200602"/>
              </a:xfrm>
              <a:prstGeom prst="rect">
                <a:avLst/>
              </a:prstGeom>
              <a:blipFill>
                <a:blip r:embed="rId3"/>
                <a:stretch>
                  <a:fillRect l="-630" t="-1385" b="-277"/>
                </a:stretch>
              </a:blipFill>
            </p:spPr>
            <p:txBody>
              <a:bodyPr/>
              <a:lstStyle/>
              <a:p>
                <a:r>
                  <a:rPr lang="ko-KR" altLang="en-US">
                    <a:noFill/>
                  </a:rPr>
                  <a:t> </a:t>
                </a:r>
              </a:p>
            </p:txBody>
          </p:sp>
        </mc:Fallback>
      </mc:AlternateContent>
      <p:pic>
        <p:nvPicPr>
          <p:cNvPr id="8" name="그림 7"/>
          <p:cNvPicPr>
            <a:picLocks noChangeAspect="1"/>
          </p:cNvPicPr>
          <p:nvPr/>
        </p:nvPicPr>
        <p:blipFill>
          <a:blip r:embed="rId4"/>
          <a:stretch>
            <a:fillRect/>
          </a:stretch>
        </p:blipFill>
        <p:spPr>
          <a:xfrm>
            <a:off x="486753" y="4366641"/>
            <a:ext cx="3792730" cy="2103044"/>
          </a:xfrm>
          <a:prstGeom prst="rect">
            <a:avLst/>
          </a:prstGeom>
        </p:spPr>
      </p:pic>
      <p:pic>
        <p:nvPicPr>
          <p:cNvPr id="9" name="그림 8"/>
          <p:cNvPicPr>
            <a:picLocks noChangeAspect="1"/>
          </p:cNvPicPr>
          <p:nvPr/>
        </p:nvPicPr>
        <p:blipFill>
          <a:blip r:embed="rId5"/>
          <a:stretch>
            <a:fillRect/>
          </a:stretch>
        </p:blipFill>
        <p:spPr>
          <a:xfrm>
            <a:off x="5015561" y="4280195"/>
            <a:ext cx="3816661" cy="2413583"/>
          </a:xfrm>
          <a:prstGeom prst="rect">
            <a:avLst/>
          </a:prstGeom>
        </p:spPr>
      </p:pic>
      <p:cxnSp>
        <p:nvCxnSpPr>
          <p:cNvPr id="16" name="직선 연결선 15"/>
          <p:cNvCxnSpPr/>
          <p:nvPr/>
        </p:nvCxnSpPr>
        <p:spPr>
          <a:xfrm>
            <a:off x="4628714" y="3848669"/>
            <a:ext cx="0" cy="271901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9" name="직사각형 18">
            <a:extLst>
              <a:ext uri="{FF2B5EF4-FFF2-40B4-BE49-F238E27FC236}">
                <a16:creationId xmlns:a16="http://schemas.microsoft.com/office/drawing/2014/main" id="{47FD0C32-8CDA-4C9A-AE30-B55978999F54}"/>
              </a:ext>
            </a:extLst>
          </p:cNvPr>
          <p:cNvSpPr/>
          <p:nvPr/>
        </p:nvSpPr>
        <p:spPr>
          <a:xfrm>
            <a:off x="1689163" y="3959231"/>
            <a:ext cx="1830752" cy="307777"/>
          </a:xfrm>
          <a:prstGeom prst="rect">
            <a:avLst/>
          </a:prstGeom>
        </p:spPr>
        <p:txBody>
          <a:bodyPr wrap="square">
            <a:spAutoFit/>
          </a:bodyPr>
          <a:lstStyle/>
          <a:p>
            <a:r>
              <a:rPr lang="en-US" altLang="ko-KR" sz="1400" b="1" i="1" dirty="0">
                <a:solidFill>
                  <a:schemeClr val="accent1"/>
                </a:solidFill>
                <a:latin typeface="Arial" panose="020B0604020202020204" pitchFamily="34" charset="0"/>
                <a:cs typeface="Arial" panose="020B0604020202020204" pitchFamily="34" charset="0"/>
              </a:rPr>
              <a:t>For quantum wells,</a:t>
            </a:r>
            <a:endParaRPr lang="ko-KR" altLang="en-US" sz="1400" b="1" i="1" dirty="0">
              <a:solidFill>
                <a:schemeClr val="accent1"/>
              </a:solidFill>
              <a:latin typeface="Arial" panose="020B0604020202020204" pitchFamily="34" charset="0"/>
              <a:cs typeface="Arial" panose="020B0604020202020204" pitchFamily="34" charset="0"/>
            </a:endParaRPr>
          </a:p>
        </p:txBody>
      </p:sp>
      <p:sp>
        <p:nvSpPr>
          <p:cNvPr id="20" name="직사각형 19">
            <a:extLst>
              <a:ext uri="{FF2B5EF4-FFF2-40B4-BE49-F238E27FC236}">
                <a16:creationId xmlns:a16="http://schemas.microsoft.com/office/drawing/2014/main" id="{47FD0C32-8CDA-4C9A-AE30-B55978999F54}"/>
              </a:ext>
            </a:extLst>
          </p:cNvPr>
          <p:cNvSpPr/>
          <p:nvPr/>
        </p:nvSpPr>
        <p:spPr>
          <a:xfrm>
            <a:off x="6206238" y="3934548"/>
            <a:ext cx="1752528" cy="307777"/>
          </a:xfrm>
          <a:prstGeom prst="rect">
            <a:avLst/>
          </a:prstGeom>
        </p:spPr>
        <p:txBody>
          <a:bodyPr wrap="square">
            <a:spAutoFit/>
          </a:bodyPr>
          <a:lstStyle/>
          <a:p>
            <a:r>
              <a:rPr lang="en-US" altLang="ko-KR" sz="1400" b="1" i="1" dirty="0">
                <a:solidFill>
                  <a:schemeClr val="accent1"/>
                </a:solidFill>
                <a:latin typeface="Arial" panose="020B0604020202020204" pitchFamily="34" charset="0"/>
                <a:cs typeface="Arial" panose="020B0604020202020204" pitchFamily="34" charset="0"/>
              </a:rPr>
              <a:t>For bulk materials,</a:t>
            </a:r>
            <a:endParaRPr lang="ko-KR" altLang="en-US" sz="1400" b="1" i="1" dirty="0">
              <a:solidFill>
                <a:schemeClr val="accent1"/>
              </a:solidFill>
              <a:latin typeface="Arial" panose="020B0604020202020204" pitchFamily="34" charset="0"/>
              <a:cs typeface="Arial" panose="020B0604020202020204" pitchFamily="34" charset="0"/>
            </a:endParaRPr>
          </a:p>
        </p:txBody>
      </p:sp>
      <p:sp>
        <p:nvSpPr>
          <p:cNvPr id="21" name="직사각형 20"/>
          <p:cNvSpPr/>
          <p:nvPr/>
        </p:nvSpPr>
        <p:spPr>
          <a:xfrm>
            <a:off x="246376" y="1163916"/>
            <a:ext cx="300082" cy="369332"/>
          </a:xfrm>
          <a:prstGeom prst="rect">
            <a:avLst/>
          </a:prstGeom>
        </p:spPr>
        <p:txBody>
          <a:bodyPr wrap="none">
            <a:spAutoFit/>
          </a:bodyPr>
          <a:lstStyle/>
          <a:p>
            <a:r>
              <a:rPr lang="en-US" altLang="ko-KR" dirty="0">
                <a:latin typeface="Times New Roman" panose="02020603050405020304" pitchFamily="18" charset="0"/>
                <a:ea typeface="HancomEQN" panose="02000000000000000000" pitchFamily="2" charset="-127"/>
                <a:cs typeface="Times New Roman" panose="02020603050405020304" pitchFamily="18" charset="0"/>
              </a:rPr>
              <a:t>7</a:t>
            </a:r>
            <a:endParaRPr lang="ko-KR" altLang="en-US" dirty="0"/>
          </a:p>
        </p:txBody>
      </p:sp>
    </p:spTree>
    <p:extLst>
      <p:ext uri="{BB962C8B-B14F-4D97-AF65-F5344CB8AC3E}">
        <p14:creationId xmlns:p14="http://schemas.microsoft.com/office/powerpoint/2010/main" val="40036918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내용 개체 틀 8"/>
          <p:cNvSpPr txBox="1">
            <a:spLocks/>
          </p:cNvSpPr>
          <p:nvPr/>
        </p:nvSpPr>
        <p:spPr>
          <a:xfrm>
            <a:off x="917349" y="131416"/>
            <a:ext cx="8099878" cy="6576118"/>
          </a:xfrm>
          <a:prstGeom prst="rect">
            <a:avLst/>
          </a:prstGeom>
          <a:solidFill>
            <a:srgbClr val="373B46"/>
          </a:solidFill>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endParaRPr lang="en-US" altLang="ko-KR"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2" name="제목 1"/>
          <p:cNvSpPr>
            <a:spLocks noGrp="1"/>
          </p:cNvSpPr>
          <p:nvPr>
            <p:ph type="title"/>
          </p:nvPr>
        </p:nvSpPr>
        <p:spPr>
          <a:xfrm>
            <a:off x="2345794" y="2360278"/>
            <a:ext cx="5281826" cy="488202"/>
          </a:xfrm>
        </p:spPr>
        <p:txBody>
          <a:bodyPr/>
          <a:lstStyle/>
          <a:p>
            <a:pPr algn="ctr"/>
            <a:r>
              <a:rPr lang="en-US" altLang="ko-KR"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8" name="텍스트 개체 틀 7"/>
          <p:cNvSpPr>
            <a:spLocks noGrp="1"/>
          </p:cNvSpPr>
          <p:nvPr>
            <p:ph type="body" sz="quarter" idx="11"/>
          </p:nvPr>
        </p:nvSpPr>
        <p:spPr/>
        <p:txBody>
          <a:bodyPr/>
          <a:lstStyle/>
          <a:p>
            <a:r>
              <a:rPr lang="en-US" altLang="ko-KR" sz="1800">
                <a:latin typeface="Times New Roman" panose="02020603050405020304" pitchFamily="18" charset="0"/>
                <a:ea typeface="HancomEQN" panose="02000000000000000000" pitchFamily="2" charset="-127"/>
                <a:cs typeface="Times New Roman" panose="02020603050405020304" pitchFamily="18" charset="0"/>
              </a:rPr>
              <a:t>4</a:t>
            </a: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3" name="그룹 12"/>
          <p:cNvGrpSpPr/>
          <p:nvPr/>
        </p:nvGrpSpPr>
        <p:grpSpPr>
          <a:xfrm>
            <a:off x="2345794" y="3010692"/>
            <a:ext cx="5281826" cy="1131464"/>
            <a:chOff x="2185774" y="1670954"/>
            <a:chExt cx="5601866" cy="1163995"/>
          </a:xfrm>
        </p:grpSpPr>
        <p:cxnSp>
          <p:nvCxnSpPr>
            <p:cNvPr id="12" name="직선 연결선 11"/>
            <p:cNvCxnSpPr/>
            <p:nvPr/>
          </p:nvCxnSpPr>
          <p:spPr>
            <a:xfrm>
              <a:off x="2185774" y="2834949"/>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2185774" y="1670954"/>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4893311" y="5814450"/>
            <a:ext cx="147954" cy="99353"/>
          </a:xfrm>
          <a:prstGeom prst="line">
            <a:avLst/>
          </a:prstGeom>
          <a:ln w="6350" cap="rnd" cmpd="sng">
            <a:solidFill>
              <a:srgbClr val="E8BF89"/>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내용 개체 틀 3"/>
          <p:cNvSpPr txBox="1">
            <a:spLocks/>
          </p:cNvSpPr>
          <p:nvPr/>
        </p:nvSpPr>
        <p:spPr>
          <a:xfrm>
            <a:off x="835634" y="2774544"/>
            <a:ext cx="8219465" cy="182668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ko-KR" sz="2400"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APPLICATION</a:t>
            </a:r>
          </a:p>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5" name="직사각형 14"/>
          <p:cNvSpPr/>
          <p:nvPr/>
        </p:nvSpPr>
        <p:spPr>
          <a:xfrm>
            <a:off x="0" y="6505575"/>
            <a:ext cx="781050" cy="323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1" name="내용 개체 틀 3"/>
          <p:cNvSpPr txBox="1">
            <a:spLocks/>
          </p:cNvSpPr>
          <p:nvPr/>
        </p:nvSpPr>
        <p:spPr>
          <a:xfrm>
            <a:off x="5686425" y="4344173"/>
            <a:ext cx="2530473" cy="51411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ko-KR" altLang="en-US" sz="1800" b="1" dirty="0">
                <a:solidFill>
                  <a:schemeClr val="bg1"/>
                </a:solidFill>
                <a:latin typeface="바탕체" panose="02030609000101010101" pitchFamily="17" charset="-127"/>
                <a:ea typeface="바탕체" panose="02030609000101010101" pitchFamily="17" charset="-127"/>
                <a:cs typeface="Times New Roman" panose="02020603050405020304" pitchFamily="18" charset="0"/>
              </a:rPr>
              <a:t>송승근</a:t>
            </a:r>
            <a:endParaRPr lang="en-US" altLang="ko-KR" sz="1400" b="1" dirty="0">
              <a:solidFill>
                <a:schemeClr val="bg1"/>
              </a:solidFill>
              <a:latin typeface="바탕체" panose="02030609000101010101" pitchFamily="17" charset="-127"/>
              <a:ea typeface="바탕체" panose="02030609000101010101" pitchFamily="17" charset="-127"/>
              <a:cs typeface="Times New Roman" panose="02020603050405020304" pitchFamily="18" charset="0"/>
            </a:endParaRPr>
          </a:p>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Tree>
    <p:extLst>
      <p:ext uri="{BB962C8B-B14F-4D97-AF65-F5344CB8AC3E}">
        <p14:creationId xmlns:p14="http://schemas.microsoft.com/office/powerpoint/2010/main" val="3819728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Application</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21" name="직사각형 20"/>
          <p:cNvSpPr/>
          <p:nvPr/>
        </p:nvSpPr>
        <p:spPr>
          <a:xfrm>
            <a:off x="246376" y="1163916"/>
            <a:ext cx="301686" cy="369332"/>
          </a:xfrm>
          <a:prstGeom prst="rect">
            <a:avLst/>
          </a:prstGeom>
        </p:spPr>
        <p:txBody>
          <a:bodyPr wrap="none">
            <a:spAutoFit/>
          </a:bodyPr>
          <a:lstStyle/>
          <a:p>
            <a:r>
              <a:rPr lang="en-US" altLang="ko-KR" dirty="0"/>
              <a:t>1</a:t>
            </a:r>
            <a:endParaRPr lang="ko-KR" altLang="en-US" dirty="0"/>
          </a:p>
        </p:txBody>
      </p:sp>
      <p:sp>
        <p:nvSpPr>
          <p:cNvPr id="4" name="직사각형 3">
            <a:extLst>
              <a:ext uri="{FF2B5EF4-FFF2-40B4-BE49-F238E27FC236}">
                <a16:creationId xmlns:a16="http://schemas.microsoft.com/office/drawing/2014/main" id="{B1DA70E7-D078-434E-9E52-A46BE7D8B3E8}"/>
              </a:ext>
            </a:extLst>
          </p:cNvPr>
          <p:cNvSpPr/>
          <p:nvPr/>
        </p:nvSpPr>
        <p:spPr>
          <a:xfrm>
            <a:off x="3581985" y="1834021"/>
            <a:ext cx="1980029" cy="369332"/>
          </a:xfrm>
          <a:prstGeom prst="rect">
            <a:avLst/>
          </a:prstGeom>
        </p:spPr>
        <p:txBody>
          <a:bodyPr wrap="non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Band engineering </a:t>
            </a:r>
            <a:endParaRPr lang="ko-KR" altLang="en-US" dirty="0"/>
          </a:p>
        </p:txBody>
      </p:sp>
      <p:sp>
        <p:nvSpPr>
          <p:cNvPr id="6" name="직사각형 5">
            <a:extLst>
              <a:ext uri="{FF2B5EF4-FFF2-40B4-BE49-F238E27FC236}">
                <a16:creationId xmlns:a16="http://schemas.microsoft.com/office/drawing/2014/main" id="{A5CD8070-6D6A-41C8-9CD1-C65BD22661C7}"/>
              </a:ext>
            </a:extLst>
          </p:cNvPr>
          <p:cNvSpPr/>
          <p:nvPr/>
        </p:nvSpPr>
        <p:spPr>
          <a:xfrm>
            <a:off x="1656190" y="3280418"/>
            <a:ext cx="1627369" cy="369332"/>
          </a:xfrm>
          <a:prstGeom prst="rect">
            <a:avLst/>
          </a:prstGeom>
        </p:spPr>
        <p:txBody>
          <a:bodyPr wrap="none">
            <a:spAutoFit/>
          </a:bodyPr>
          <a:lstStyle/>
          <a:p>
            <a:r>
              <a:rPr lang="en-US" altLang="ko-KR" b="1" dirty="0">
                <a:latin typeface="Times New Roman" panose="02020603050405020304" pitchFamily="18" charset="0"/>
                <a:cs typeface="Times New Roman" panose="02020603050405020304" pitchFamily="18" charset="0"/>
              </a:rPr>
              <a:t>-Quantum Dot</a:t>
            </a:r>
            <a:endParaRPr lang="ko-KR" altLang="en-US" dirty="0"/>
          </a:p>
        </p:txBody>
      </p:sp>
      <p:sp>
        <p:nvSpPr>
          <p:cNvPr id="7" name="직사각형 6">
            <a:extLst>
              <a:ext uri="{FF2B5EF4-FFF2-40B4-BE49-F238E27FC236}">
                <a16:creationId xmlns:a16="http://schemas.microsoft.com/office/drawing/2014/main" id="{1DDBB28E-D8AA-400D-B402-C24AE1D418A9}"/>
              </a:ext>
            </a:extLst>
          </p:cNvPr>
          <p:cNvSpPr/>
          <p:nvPr/>
        </p:nvSpPr>
        <p:spPr>
          <a:xfrm>
            <a:off x="5073031" y="3384713"/>
            <a:ext cx="2691763" cy="369332"/>
          </a:xfrm>
          <a:prstGeom prst="rect">
            <a:avLst/>
          </a:prstGeom>
        </p:spPr>
        <p:txBody>
          <a:bodyPr wrap="none">
            <a:spAutoFit/>
          </a:bodyPr>
          <a:lstStyle/>
          <a:p>
            <a:r>
              <a:rPr lang="en-US" altLang="ko-KR" b="1" dirty="0">
                <a:latin typeface="Times New Roman" panose="02020603050405020304" pitchFamily="18" charset="0"/>
                <a:cs typeface="Times New Roman" panose="02020603050405020304" pitchFamily="18" charset="0"/>
              </a:rPr>
              <a:t>-Thermoelectric Material</a:t>
            </a:r>
            <a:endParaRPr lang="ko-KR" altLang="en-US" dirty="0"/>
          </a:p>
        </p:txBody>
      </p:sp>
      <p:sp>
        <p:nvSpPr>
          <p:cNvPr id="14" name="직사각형 13">
            <a:extLst>
              <a:ext uri="{FF2B5EF4-FFF2-40B4-BE49-F238E27FC236}">
                <a16:creationId xmlns:a16="http://schemas.microsoft.com/office/drawing/2014/main" id="{4E553D16-5AA2-41A8-B315-3DE11F2D7AB8}"/>
              </a:ext>
            </a:extLst>
          </p:cNvPr>
          <p:cNvSpPr/>
          <p:nvPr/>
        </p:nvSpPr>
        <p:spPr>
          <a:xfrm>
            <a:off x="5103710" y="4582426"/>
            <a:ext cx="2044149" cy="369332"/>
          </a:xfrm>
          <a:prstGeom prst="rect">
            <a:avLst/>
          </a:prstGeom>
        </p:spPr>
        <p:txBody>
          <a:bodyPr wrap="none">
            <a:spAutoFit/>
          </a:bodyPr>
          <a:lstStyle/>
          <a:p>
            <a:r>
              <a:rPr lang="en-US" altLang="ko-KR" b="1" dirty="0">
                <a:latin typeface="Times New Roman" panose="02020603050405020304" pitchFamily="18" charset="0"/>
                <a:cs typeface="Times New Roman" panose="02020603050405020304" pitchFamily="18" charset="0"/>
              </a:rPr>
              <a:t>-Strained-Material</a:t>
            </a:r>
            <a:endParaRPr lang="ko-KR" altLang="en-US" dirty="0"/>
          </a:p>
        </p:txBody>
      </p:sp>
      <p:sp>
        <p:nvSpPr>
          <p:cNvPr id="22" name="직사각형 21">
            <a:extLst>
              <a:ext uri="{FF2B5EF4-FFF2-40B4-BE49-F238E27FC236}">
                <a16:creationId xmlns:a16="http://schemas.microsoft.com/office/drawing/2014/main" id="{7F9436E1-880F-46E5-A51E-49EB0C397BB1}"/>
              </a:ext>
            </a:extLst>
          </p:cNvPr>
          <p:cNvSpPr/>
          <p:nvPr/>
        </p:nvSpPr>
        <p:spPr>
          <a:xfrm>
            <a:off x="1656190" y="2851577"/>
            <a:ext cx="2281394" cy="369332"/>
          </a:xfrm>
          <a:prstGeom prst="rect">
            <a:avLst/>
          </a:prstGeom>
        </p:spPr>
        <p:txBody>
          <a:bodyPr wrap="non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Changing  Band gap</a:t>
            </a:r>
            <a:endParaRPr lang="ko-KR" altLang="en-US" dirty="0"/>
          </a:p>
        </p:txBody>
      </p:sp>
      <p:sp>
        <p:nvSpPr>
          <p:cNvPr id="24" name="직사각형 23">
            <a:extLst>
              <a:ext uri="{FF2B5EF4-FFF2-40B4-BE49-F238E27FC236}">
                <a16:creationId xmlns:a16="http://schemas.microsoft.com/office/drawing/2014/main" id="{B86C7DB3-6CC1-4797-9EAC-31D04AF281BF}"/>
              </a:ext>
            </a:extLst>
          </p:cNvPr>
          <p:cNvSpPr/>
          <p:nvPr/>
        </p:nvSpPr>
        <p:spPr>
          <a:xfrm>
            <a:off x="4945366" y="2887964"/>
            <a:ext cx="2736647" cy="369332"/>
          </a:xfrm>
          <a:prstGeom prst="rect">
            <a:avLst/>
          </a:prstGeom>
        </p:spPr>
        <p:txBody>
          <a:bodyPr wrap="non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Changing  shape of Band</a:t>
            </a:r>
            <a:endParaRPr lang="ko-KR" altLang="en-US" dirty="0"/>
          </a:p>
        </p:txBody>
      </p:sp>
      <p:cxnSp>
        <p:nvCxnSpPr>
          <p:cNvPr id="17" name="직선 연결선 16">
            <a:extLst>
              <a:ext uri="{FF2B5EF4-FFF2-40B4-BE49-F238E27FC236}">
                <a16:creationId xmlns:a16="http://schemas.microsoft.com/office/drawing/2014/main" id="{32FBA023-C710-48EA-9619-9252367857C9}"/>
              </a:ext>
            </a:extLst>
          </p:cNvPr>
          <p:cNvCxnSpPr>
            <a:stCxn id="4" idx="2"/>
            <a:endCxn id="22" idx="0"/>
          </p:cNvCxnSpPr>
          <p:nvPr/>
        </p:nvCxnSpPr>
        <p:spPr>
          <a:xfrm flipH="1">
            <a:off x="2796887" y="2203353"/>
            <a:ext cx="1775113" cy="648224"/>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직선 연결선 24">
            <a:extLst>
              <a:ext uri="{FF2B5EF4-FFF2-40B4-BE49-F238E27FC236}">
                <a16:creationId xmlns:a16="http://schemas.microsoft.com/office/drawing/2014/main" id="{1EB64D54-6211-476E-8067-3DB72F9A4FE0}"/>
              </a:ext>
            </a:extLst>
          </p:cNvPr>
          <p:cNvCxnSpPr>
            <a:cxnSpLocks/>
            <a:stCxn id="4" idx="2"/>
            <a:endCxn id="24" idx="0"/>
          </p:cNvCxnSpPr>
          <p:nvPr/>
        </p:nvCxnSpPr>
        <p:spPr>
          <a:xfrm>
            <a:off x="4572000" y="2203353"/>
            <a:ext cx="1741690" cy="68461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2" name="직사각형 31">
            <a:extLst>
              <a:ext uri="{FF2B5EF4-FFF2-40B4-BE49-F238E27FC236}">
                <a16:creationId xmlns:a16="http://schemas.microsoft.com/office/drawing/2014/main" id="{29488A85-06D3-4259-9903-7952168A898B}"/>
              </a:ext>
            </a:extLst>
          </p:cNvPr>
          <p:cNvSpPr/>
          <p:nvPr/>
        </p:nvSpPr>
        <p:spPr>
          <a:xfrm>
            <a:off x="1456151" y="3687376"/>
            <a:ext cx="4572000" cy="1477328"/>
          </a:xfrm>
          <a:prstGeom prst="rect">
            <a:avLst/>
          </a:prstGeom>
        </p:spPr>
        <p:txBody>
          <a:bodyPr>
            <a:spAutoFit/>
          </a:bodyPr>
          <a:lstStyle/>
          <a:p>
            <a:r>
              <a:rPr lang="en-US" altLang="ko-KR" dirty="0"/>
              <a:t>   Light Emitting Diodes (LEDs)</a:t>
            </a:r>
            <a:br>
              <a:rPr lang="en-US" altLang="ko-KR" dirty="0"/>
            </a:br>
            <a:r>
              <a:rPr lang="en-US" altLang="ko-KR" dirty="0"/>
              <a:t>   Lighting</a:t>
            </a:r>
            <a:br>
              <a:rPr lang="en-US" altLang="ko-KR" dirty="0"/>
            </a:br>
            <a:r>
              <a:rPr lang="en-US" altLang="ko-KR" dirty="0"/>
              <a:t>   Solar Cells</a:t>
            </a:r>
            <a:br>
              <a:rPr lang="en-US" altLang="ko-KR" dirty="0"/>
            </a:br>
            <a:r>
              <a:rPr lang="en-US" altLang="ko-KR" dirty="0"/>
              <a:t>   </a:t>
            </a:r>
            <a:r>
              <a:rPr lang="en-US" altLang="ko-KR" dirty="0" err="1"/>
              <a:t>Photodectors</a:t>
            </a:r>
            <a:br>
              <a:rPr lang="en-US" altLang="ko-KR" dirty="0"/>
            </a:br>
            <a:r>
              <a:rPr lang="en-US" altLang="ko-KR" dirty="0"/>
              <a:t>   Biomedical Imaging</a:t>
            </a:r>
            <a:endParaRPr lang="ko-KR" altLang="en-US" dirty="0"/>
          </a:p>
        </p:txBody>
      </p:sp>
      <p:sp>
        <p:nvSpPr>
          <p:cNvPr id="33" name="직사각형 32">
            <a:extLst>
              <a:ext uri="{FF2B5EF4-FFF2-40B4-BE49-F238E27FC236}">
                <a16:creationId xmlns:a16="http://schemas.microsoft.com/office/drawing/2014/main" id="{11CE5C9D-92B4-4D53-83D6-929240788044}"/>
              </a:ext>
            </a:extLst>
          </p:cNvPr>
          <p:cNvSpPr/>
          <p:nvPr/>
        </p:nvSpPr>
        <p:spPr>
          <a:xfrm>
            <a:off x="5104019" y="3830538"/>
            <a:ext cx="1848263" cy="646331"/>
          </a:xfrm>
          <a:prstGeom prst="rect">
            <a:avLst/>
          </a:prstGeom>
        </p:spPr>
        <p:txBody>
          <a:bodyPr wrap="none">
            <a:spAutoFit/>
          </a:bodyPr>
          <a:lstStyle/>
          <a:p>
            <a:r>
              <a:rPr lang="en-US" altLang="ko-KR" dirty="0"/>
              <a:t>Power generation</a:t>
            </a:r>
          </a:p>
          <a:p>
            <a:r>
              <a:rPr lang="en-US" altLang="ko-KR" dirty="0"/>
              <a:t>Refrigeration</a:t>
            </a:r>
            <a:endParaRPr lang="ko-KR" altLang="en-US" dirty="0"/>
          </a:p>
        </p:txBody>
      </p:sp>
      <p:sp>
        <p:nvSpPr>
          <p:cNvPr id="35" name="직사각형 34">
            <a:extLst>
              <a:ext uri="{FF2B5EF4-FFF2-40B4-BE49-F238E27FC236}">
                <a16:creationId xmlns:a16="http://schemas.microsoft.com/office/drawing/2014/main" id="{43F34E38-40CF-43C2-B9A5-38E839E37A89}"/>
              </a:ext>
            </a:extLst>
          </p:cNvPr>
          <p:cNvSpPr/>
          <p:nvPr/>
        </p:nvSpPr>
        <p:spPr>
          <a:xfrm>
            <a:off x="5103710" y="4951758"/>
            <a:ext cx="1249060" cy="369332"/>
          </a:xfrm>
          <a:prstGeom prst="rect">
            <a:avLst/>
          </a:prstGeom>
        </p:spPr>
        <p:txBody>
          <a:bodyPr wrap="none">
            <a:spAutoFit/>
          </a:bodyPr>
          <a:lstStyle/>
          <a:p>
            <a:r>
              <a:rPr lang="en-US" altLang="ko-KR" b="1" dirty="0">
                <a:latin typeface="Times New Roman" panose="02020603050405020304" pitchFamily="18" charset="0"/>
                <a:cs typeface="Times New Roman" panose="02020603050405020304" pitchFamily="18" charset="0"/>
              </a:rPr>
              <a:t>-Graphene</a:t>
            </a:r>
            <a:endParaRPr lang="ko-KR" altLang="en-US" dirty="0"/>
          </a:p>
        </p:txBody>
      </p:sp>
    </p:spTree>
    <p:extLst>
      <p:ext uri="{BB962C8B-B14F-4D97-AF65-F5344CB8AC3E}">
        <p14:creationId xmlns:p14="http://schemas.microsoft.com/office/powerpoint/2010/main" val="28098518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Quantum Dot</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Application</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21" name="직사각형 20"/>
          <p:cNvSpPr/>
          <p:nvPr/>
        </p:nvSpPr>
        <p:spPr>
          <a:xfrm>
            <a:off x="246376" y="1163916"/>
            <a:ext cx="301686" cy="369332"/>
          </a:xfrm>
          <a:prstGeom prst="rect">
            <a:avLst/>
          </a:prstGeom>
        </p:spPr>
        <p:txBody>
          <a:bodyPr wrap="none">
            <a:spAutoFit/>
          </a:bodyPr>
          <a:lstStyle/>
          <a:p>
            <a:r>
              <a:rPr lang="en-US" altLang="ko-KR" dirty="0"/>
              <a:t>2</a:t>
            </a:r>
            <a:endParaRPr lang="ko-KR" altLang="en-US" dirty="0"/>
          </a:p>
        </p:txBody>
      </p:sp>
      <p:sp>
        <p:nvSpPr>
          <p:cNvPr id="6" name="TextBox 5">
            <a:extLst>
              <a:ext uri="{FF2B5EF4-FFF2-40B4-BE49-F238E27FC236}">
                <a16:creationId xmlns:a16="http://schemas.microsoft.com/office/drawing/2014/main" id="{6A4CABCF-840E-4165-9928-C555D70EC40B}"/>
              </a:ext>
            </a:extLst>
          </p:cNvPr>
          <p:cNvSpPr txBox="1"/>
          <p:nvPr/>
        </p:nvSpPr>
        <p:spPr>
          <a:xfrm>
            <a:off x="5157507" y="4362325"/>
            <a:ext cx="2401559" cy="369332"/>
          </a:xfrm>
          <a:prstGeom prst="rect">
            <a:avLst/>
          </a:prstGeom>
          <a:noFill/>
        </p:spPr>
        <p:txBody>
          <a:bodyPr wrap="square" rtlCol="0">
            <a:spAutoFit/>
          </a:bodyPr>
          <a:lstStyle/>
          <a:p>
            <a:r>
              <a:rPr lang="en-US" altLang="ko-KR" b="1" dirty="0"/>
              <a:t>QD-LCD vs LCD</a:t>
            </a:r>
            <a:endParaRPr lang="ko-KR" altLang="en-US" b="1" dirty="0"/>
          </a:p>
        </p:txBody>
      </p:sp>
      <p:sp>
        <p:nvSpPr>
          <p:cNvPr id="14" name="TextBox 13">
            <a:extLst>
              <a:ext uri="{FF2B5EF4-FFF2-40B4-BE49-F238E27FC236}">
                <a16:creationId xmlns:a16="http://schemas.microsoft.com/office/drawing/2014/main" id="{0E373105-C46F-403B-A52E-2908F8176800}"/>
              </a:ext>
            </a:extLst>
          </p:cNvPr>
          <p:cNvSpPr txBox="1"/>
          <p:nvPr/>
        </p:nvSpPr>
        <p:spPr>
          <a:xfrm>
            <a:off x="5111293" y="5219575"/>
            <a:ext cx="1789874" cy="369332"/>
          </a:xfrm>
          <a:prstGeom prst="rect">
            <a:avLst/>
          </a:prstGeom>
          <a:noFill/>
        </p:spPr>
        <p:txBody>
          <a:bodyPr wrap="square" rtlCol="0">
            <a:spAutoFit/>
          </a:bodyPr>
          <a:lstStyle/>
          <a:p>
            <a:r>
              <a:rPr lang="en-US" altLang="ko-KR" b="1" dirty="0"/>
              <a:t>QD-LED vs OLED</a:t>
            </a:r>
            <a:endParaRPr lang="ko-KR" altLang="en-US" b="1" dirty="0"/>
          </a:p>
        </p:txBody>
      </p:sp>
      <p:sp>
        <p:nvSpPr>
          <p:cNvPr id="7" name="TextBox 6">
            <a:extLst>
              <a:ext uri="{FF2B5EF4-FFF2-40B4-BE49-F238E27FC236}">
                <a16:creationId xmlns:a16="http://schemas.microsoft.com/office/drawing/2014/main" id="{E1A12B22-5BBD-4E3E-BA42-4137437221C0}"/>
              </a:ext>
            </a:extLst>
          </p:cNvPr>
          <p:cNvSpPr txBox="1"/>
          <p:nvPr/>
        </p:nvSpPr>
        <p:spPr>
          <a:xfrm>
            <a:off x="5080609" y="4731657"/>
            <a:ext cx="2217107" cy="369332"/>
          </a:xfrm>
          <a:prstGeom prst="rect">
            <a:avLst/>
          </a:prstGeom>
          <a:noFill/>
        </p:spPr>
        <p:txBody>
          <a:bodyPr wrap="square" rtlCol="0">
            <a:spAutoFit/>
          </a:bodyPr>
          <a:lstStyle/>
          <a:p>
            <a:r>
              <a:rPr lang="en-US" altLang="ko-KR" dirty="0"/>
              <a:t>Higher Color Gamut</a:t>
            </a:r>
          </a:p>
        </p:txBody>
      </p:sp>
      <p:sp>
        <p:nvSpPr>
          <p:cNvPr id="15" name="TextBox 14">
            <a:extLst>
              <a:ext uri="{FF2B5EF4-FFF2-40B4-BE49-F238E27FC236}">
                <a16:creationId xmlns:a16="http://schemas.microsoft.com/office/drawing/2014/main" id="{6B43703E-86F6-4717-96FB-4913B41263C3}"/>
              </a:ext>
            </a:extLst>
          </p:cNvPr>
          <p:cNvSpPr txBox="1"/>
          <p:nvPr/>
        </p:nvSpPr>
        <p:spPr>
          <a:xfrm>
            <a:off x="5062664" y="5594130"/>
            <a:ext cx="2217107" cy="1200329"/>
          </a:xfrm>
          <a:prstGeom prst="rect">
            <a:avLst/>
          </a:prstGeom>
          <a:noFill/>
        </p:spPr>
        <p:txBody>
          <a:bodyPr wrap="square" rtlCol="0">
            <a:spAutoFit/>
          </a:bodyPr>
          <a:lstStyle/>
          <a:p>
            <a:r>
              <a:rPr lang="en-US" altLang="ko-KR" dirty="0"/>
              <a:t>Higher Color Gamut</a:t>
            </a:r>
          </a:p>
          <a:p>
            <a:r>
              <a:rPr lang="en-US" altLang="ko-KR" dirty="0"/>
              <a:t>Low power</a:t>
            </a:r>
          </a:p>
          <a:p>
            <a:r>
              <a:rPr lang="en-US" altLang="ko-KR" dirty="0"/>
              <a:t>Lower price</a:t>
            </a:r>
          </a:p>
          <a:p>
            <a:r>
              <a:rPr lang="en-US" altLang="ko-KR" dirty="0"/>
              <a:t>Longer lasting</a:t>
            </a:r>
            <a:endParaRPr lang="ko-KR" altLang="en-US" dirty="0"/>
          </a:p>
        </p:txBody>
      </p:sp>
      <p:pic>
        <p:nvPicPr>
          <p:cNvPr id="8" name="그림 7">
            <a:extLst>
              <a:ext uri="{FF2B5EF4-FFF2-40B4-BE49-F238E27FC236}">
                <a16:creationId xmlns:a16="http://schemas.microsoft.com/office/drawing/2014/main" id="{E60E76C6-5CAB-452C-918D-4C8A040F2E42}"/>
              </a:ext>
            </a:extLst>
          </p:cNvPr>
          <p:cNvPicPr>
            <a:picLocks noChangeAspect="1"/>
          </p:cNvPicPr>
          <p:nvPr/>
        </p:nvPicPr>
        <p:blipFill>
          <a:blip r:embed="rId3"/>
          <a:stretch>
            <a:fillRect/>
          </a:stretch>
        </p:blipFill>
        <p:spPr>
          <a:xfrm>
            <a:off x="1404657" y="1645138"/>
            <a:ext cx="5663258" cy="2548685"/>
          </a:xfrm>
          <a:prstGeom prst="rect">
            <a:avLst/>
          </a:prstGeom>
        </p:spPr>
      </p:pic>
      <p:pic>
        <p:nvPicPr>
          <p:cNvPr id="4" name="그림 3">
            <a:extLst>
              <a:ext uri="{FF2B5EF4-FFF2-40B4-BE49-F238E27FC236}">
                <a16:creationId xmlns:a16="http://schemas.microsoft.com/office/drawing/2014/main" id="{EFD157ED-BF77-4FDA-89BC-18728EBE0134}"/>
              </a:ext>
            </a:extLst>
          </p:cNvPr>
          <p:cNvPicPr>
            <a:picLocks noChangeAspect="1"/>
          </p:cNvPicPr>
          <p:nvPr/>
        </p:nvPicPr>
        <p:blipFill>
          <a:blip r:embed="rId4"/>
          <a:stretch>
            <a:fillRect/>
          </a:stretch>
        </p:blipFill>
        <p:spPr>
          <a:xfrm>
            <a:off x="1441719" y="4270405"/>
            <a:ext cx="3087384" cy="2039071"/>
          </a:xfrm>
          <a:prstGeom prst="rect">
            <a:avLst/>
          </a:prstGeom>
        </p:spPr>
      </p:pic>
    </p:spTree>
    <p:extLst>
      <p:ext uri="{BB962C8B-B14F-4D97-AF65-F5344CB8AC3E}">
        <p14:creationId xmlns:p14="http://schemas.microsoft.com/office/powerpoint/2010/main" val="10667339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Quantum Dot</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Application</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21" name="직사각형 20"/>
          <p:cNvSpPr/>
          <p:nvPr/>
        </p:nvSpPr>
        <p:spPr>
          <a:xfrm>
            <a:off x="246376" y="1163916"/>
            <a:ext cx="301686" cy="369332"/>
          </a:xfrm>
          <a:prstGeom prst="rect">
            <a:avLst/>
          </a:prstGeom>
        </p:spPr>
        <p:txBody>
          <a:bodyPr wrap="none">
            <a:spAutoFit/>
          </a:bodyPr>
          <a:lstStyle/>
          <a:p>
            <a:r>
              <a:rPr lang="en-US" altLang="ko-KR" dirty="0"/>
              <a:t>3</a:t>
            </a:r>
            <a:endParaRPr lang="ko-KR" altLang="en-US" dirty="0"/>
          </a:p>
        </p:txBody>
      </p:sp>
      <p:sp>
        <p:nvSpPr>
          <p:cNvPr id="6" name="TextBox 5">
            <a:extLst>
              <a:ext uri="{FF2B5EF4-FFF2-40B4-BE49-F238E27FC236}">
                <a16:creationId xmlns:a16="http://schemas.microsoft.com/office/drawing/2014/main" id="{6A4CABCF-840E-4165-9928-C555D70EC40B}"/>
              </a:ext>
            </a:extLst>
          </p:cNvPr>
          <p:cNvSpPr txBox="1"/>
          <p:nvPr/>
        </p:nvSpPr>
        <p:spPr>
          <a:xfrm>
            <a:off x="1684099" y="4011086"/>
            <a:ext cx="2041742" cy="369332"/>
          </a:xfrm>
          <a:prstGeom prst="rect">
            <a:avLst/>
          </a:prstGeom>
          <a:noFill/>
        </p:spPr>
        <p:txBody>
          <a:bodyPr wrap="square" rtlCol="0">
            <a:spAutoFit/>
          </a:bodyPr>
          <a:lstStyle/>
          <a:p>
            <a:r>
              <a:rPr lang="en-US" altLang="ko-KR" b="1" dirty="0"/>
              <a:t>QD-</a:t>
            </a:r>
            <a:r>
              <a:rPr lang="en-US" altLang="ko-KR" b="1" dirty="0" err="1"/>
              <a:t>Solarcell</a:t>
            </a:r>
            <a:endParaRPr lang="ko-KR" altLang="en-US" b="1" dirty="0"/>
          </a:p>
        </p:txBody>
      </p:sp>
      <p:sp>
        <p:nvSpPr>
          <p:cNvPr id="14" name="TextBox 13">
            <a:extLst>
              <a:ext uri="{FF2B5EF4-FFF2-40B4-BE49-F238E27FC236}">
                <a16:creationId xmlns:a16="http://schemas.microsoft.com/office/drawing/2014/main" id="{0E373105-C46F-403B-A52E-2908F8176800}"/>
              </a:ext>
            </a:extLst>
          </p:cNvPr>
          <p:cNvSpPr txBox="1"/>
          <p:nvPr/>
        </p:nvSpPr>
        <p:spPr>
          <a:xfrm>
            <a:off x="4945366" y="4038239"/>
            <a:ext cx="1789874" cy="369332"/>
          </a:xfrm>
          <a:prstGeom prst="rect">
            <a:avLst/>
          </a:prstGeom>
          <a:noFill/>
        </p:spPr>
        <p:txBody>
          <a:bodyPr wrap="square" rtlCol="0">
            <a:spAutoFit/>
          </a:bodyPr>
          <a:lstStyle/>
          <a:p>
            <a:r>
              <a:rPr lang="en-US" altLang="ko-KR" b="1" dirty="0"/>
              <a:t>QD-Bio sensor</a:t>
            </a:r>
            <a:endParaRPr lang="ko-KR" altLang="en-US" b="1" dirty="0"/>
          </a:p>
        </p:txBody>
      </p:sp>
      <p:sp>
        <p:nvSpPr>
          <p:cNvPr id="7" name="TextBox 6">
            <a:extLst>
              <a:ext uri="{FF2B5EF4-FFF2-40B4-BE49-F238E27FC236}">
                <a16:creationId xmlns:a16="http://schemas.microsoft.com/office/drawing/2014/main" id="{E1A12B22-5BBD-4E3E-BA42-4137437221C0}"/>
              </a:ext>
            </a:extLst>
          </p:cNvPr>
          <p:cNvSpPr txBox="1"/>
          <p:nvPr/>
        </p:nvSpPr>
        <p:spPr>
          <a:xfrm>
            <a:off x="1684099" y="4480860"/>
            <a:ext cx="2943616" cy="1661993"/>
          </a:xfrm>
          <a:prstGeom prst="rect">
            <a:avLst/>
          </a:prstGeom>
          <a:noFill/>
        </p:spPr>
        <p:txBody>
          <a:bodyPr wrap="square" rtlCol="0">
            <a:spAutoFit/>
          </a:bodyPr>
          <a:lstStyle/>
          <a:p>
            <a:r>
              <a:rPr lang="en-US" altLang="ko-KR" b="1" dirty="0"/>
              <a:t>ADVANTAGE</a:t>
            </a:r>
          </a:p>
          <a:p>
            <a:r>
              <a:rPr lang="en-US" altLang="ko-KR" sz="1600" dirty="0"/>
              <a:t>Lower price</a:t>
            </a:r>
          </a:p>
          <a:p>
            <a:r>
              <a:rPr lang="en-US" altLang="ko-KR" sz="1600" dirty="0"/>
              <a:t>Higher efficiency</a:t>
            </a:r>
          </a:p>
          <a:p>
            <a:r>
              <a:rPr lang="en-US" altLang="ko-KR" b="1"/>
              <a:t>DISADVANTAGE</a:t>
            </a:r>
            <a:endParaRPr lang="en-US" altLang="ko-KR" b="1" dirty="0"/>
          </a:p>
          <a:p>
            <a:r>
              <a:rPr lang="en-US" altLang="ko-KR" sz="1600" dirty="0"/>
              <a:t>Low stability</a:t>
            </a:r>
          </a:p>
          <a:p>
            <a:r>
              <a:rPr lang="en-US" altLang="ko-KR" sz="1600" dirty="0"/>
              <a:t>Short life resist expectancy</a:t>
            </a:r>
            <a:endParaRPr lang="ko-KR" altLang="en-US" sz="1600" dirty="0"/>
          </a:p>
        </p:txBody>
      </p:sp>
      <p:sp>
        <p:nvSpPr>
          <p:cNvPr id="15" name="TextBox 14">
            <a:extLst>
              <a:ext uri="{FF2B5EF4-FFF2-40B4-BE49-F238E27FC236}">
                <a16:creationId xmlns:a16="http://schemas.microsoft.com/office/drawing/2014/main" id="{6B43703E-86F6-4717-96FB-4913B41263C3}"/>
              </a:ext>
            </a:extLst>
          </p:cNvPr>
          <p:cNvSpPr txBox="1"/>
          <p:nvPr/>
        </p:nvSpPr>
        <p:spPr>
          <a:xfrm>
            <a:off x="4878237" y="4432299"/>
            <a:ext cx="3044325" cy="1754326"/>
          </a:xfrm>
          <a:prstGeom prst="rect">
            <a:avLst/>
          </a:prstGeom>
          <a:noFill/>
        </p:spPr>
        <p:txBody>
          <a:bodyPr wrap="square" rtlCol="0">
            <a:spAutoFit/>
          </a:bodyPr>
          <a:lstStyle/>
          <a:p>
            <a:r>
              <a:rPr lang="en-US" altLang="ko-KR" dirty="0"/>
              <a:t>Using as bio marker</a:t>
            </a:r>
          </a:p>
          <a:p>
            <a:endParaRPr lang="en-US" altLang="ko-KR" dirty="0"/>
          </a:p>
          <a:p>
            <a:r>
              <a:rPr lang="en-US" altLang="ko-KR" dirty="0"/>
              <a:t>Detecting cell</a:t>
            </a:r>
          </a:p>
          <a:p>
            <a:endParaRPr lang="en-US" altLang="ko-KR" dirty="0"/>
          </a:p>
          <a:p>
            <a:r>
              <a:rPr lang="en-US" altLang="ko-KR" dirty="0"/>
              <a:t>Drug delivery</a:t>
            </a:r>
          </a:p>
          <a:p>
            <a:endParaRPr lang="ko-KR" altLang="en-US" dirty="0"/>
          </a:p>
        </p:txBody>
      </p:sp>
      <p:pic>
        <p:nvPicPr>
          <p:cNvPr id="5" name="그림 4">
            <a:extLst>
              <a:ext uri="{FF2B5EF4-FFF2-40B4-BE49-F238E27FC236}">
                <a16:creationId xmlns:a16="http://schemas.microsoft.com/office/drawing/2014/main" id="{5A88D171-8B87-46BF-BF63-165ED8DEA0C1}"/>
              </a:ext>
            </a:extLst>
          </p:cNvPr>
          <p:cNvPicPr>
            <a:picLocks noChangeAspect="1"/>
          </p:cNvPicPr>
          <p:nvPr/>
        </p:nvPicPr>
        <p:blipFill>
          <a:blip r:embed="rId3"/>
          <a:stretch>
            <a:fillRect/>
          </a:stretch>
        </p:blipFill>
        <p:spPr>
          <a:xfrm>
            <a:off x="1537200" y="1182771"/>
            <a:ext cx="5791200" cy="2705100"/>
          </a:xfrm>
          <a:prstGeom prst="rect">
            <a:avLst/>
          </a:prstGeom>
        </p:spPr>
      </p:pic>
    </p:spTree>
    <p:extLst>
      <p:ext uri="{BB962C8B-B14F-4D97-AF65-F5344CB8AC3E}">
        <p14:creationId xmlns:p14="http://schemas.microsoft.com/office/powerpoint/2010/main" val="3284869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Thermoelectric Material</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Application</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829412" y="1768715"/>
            <a:ext cx="7741382" cy="869277"/>
          </a:xfrm>
          <a:prstGeom prst="rect">
            <a:avLst/>
          </a:prstGeom>
        </p:spPr>
        <p:txBody>
          <a:bodyPr wrap="squar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a:t>
            </a:r>
            <a:endParaRPr lang="en-US" altLang="ko-KR" sz="1400" dirty="0">
              <a:latin typeface="Times New Roman" panose="02020603050405020304" pitchFamily="18" charset="0"/>
              <a:cs typeface="Times New Roman" panose="02020603050405020304" pitchFamily="18" charset="0"/>
            </a:endParaRPr>
          </a:p>
          <a:p>
            <a:endParaRPr lang="en-US" altLang="ko-KR" sz="1400"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a:t>
            </a:r>
            <a:endParaRPr lang="en-US" altLang="ko-KR" sz="1400" dirty="0">
              <a:latin typeface="Times New Roman" panose="02020603050405020304" pitchFamily="18" charset="0"/>
              <a:cs typeface="Times New Roman" panose="02020603050405020304" pitchFamily="18" charset="0"/>
            </a:endParaRPr>
          </a:p>
        </p:txBody>
      </p:sp>
      <p:sp>
        <p:nvSpPr>
          <p:cNvPr id="21" name="직사각형 20"/>
          <p:cNvSpPr/>
          <p:nvPr/>
        </p:nvSpPr>
        <p:spPr>
          <a:xfrm>
            <a:off x="246376" y="1163916"/>
            <a:ext cx="301686" cy="369332"/>
          </a:xfrm>
          <a:prstGeom prst="rect">
            <a:avLst/>
          </a:prstGeom>
        </p:spPr>
        <p:txBody>
          <a:bodyPr wrap="none">
            <a:spAutoFit/>
          </a:bodyPr>
          <a:lstStyle/>
          <a:p>
            <a:r>
              <a:rPr lang="en-US" altLang="ko-KR" dirty="0"/>
              <a:t>4</a:t>
            </a:r>
            <a:endParaRPr lang="ko-KR" altLang="en-US" dirty="0"/>
          </a:p>
        </p:txBody>
      </p:sp>
      <p:sp>
        <p:nvSpPr>
          <p:cNvPr id="4" name="직사각형 3">
            <a:extLst>
              <a:ext uri="{FF2B5EF4-FFF2-40B4-BE49-F238E27FC236}">
                <a16:creationId xmlns:a16="http://schemas.microsoft.com/office/drawing/2014/main" id="{E19BDA40-6D8D-4D80-8AF8-FE183BC1B22F}"/>
              </a:ext>
            </a:extLst>
          </p:cNvPr>
          <p:cNvSpPr/>
          <p:nvPr/>
        </p:nvSpPr>
        <p:spPr>
          <a:xfrm>
            <a:off x="1115589" y="1768715"/>
            <a:ext cx="3748014" cy="369332"/>
          </a:xfrm>
          <a:prstGeom prst="rect">
            <a:avLst/>
          </a:prstGeom>
        </p:spPr>
        <p:txBody>
          <a:bodyPr wrap="none">
            <a:spAutoFit/>
          </a:bodyPr>
          <a:lstStyle/>
          <a:p>
            <a:r>
              <a:rPr lang="en-US" altLang="ko-KR" b="1" dirty="0"/>
              <a:t>Power generation(Energy Harvesting)</a:t>
            </a:r>
            <a:endParaRPr lang="ko-KR" altLang="en-US" dirty="0"/>
          </a:p>
        </p:txBody>
      </p:sp>
      <p:pic>
        <p:nvPicPr>
          <p:cNvPr id="6" name="그림 5">
            <a:extLst>
              <a:ext uri="{FF2B5EF4-FFF2-40B4-BE49-F238E27FC236}">
                <a16:creationId xmlns:a16="http://schemas.microsoft.com/office/drawing/2014/main" id="{CD2EF462-1BC9-48EE-86F4-F506F91887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9409" y="2273108"/>
            <a:ext cx="5305765" cy="3949275"/>
          </a:xfrm>
          <a:prstGeom prst="rect">
            <a:avLst/>
          </a:prstGeom>
        </p:spPr>
      </p:pic>
    </p:spTree>
    <p:extLst>
      <p:ext uri="{BB962C8B-B14F-4D97-AF65-F5344CB8AC3E}">
        <p14:creationId xmlns:p14="http://schemas.microsoft.com/office/powerpoint/2010/main" val="27390471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Thermoelectric Material</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Application</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829412" y="1768715"/>
            <a:ext cx="7741382" cy="869277"/>
          </a:xfrm>
          <a:prstGeom prst="rect">
            <a:avLst/>
          </a:prstGeom>
        </p:spPr>
        <p:txBody>
          <a:bodyPr wrap="square">
            <a:spAutoFit/>
          </a:bodyPr>
          <a:lstStyle/>
          <a:p>
            <a:r>
              <a:rPr lang="en-US" altLang="ko-KR" b="1" dirty="0">
                <a:solidFill>
                  <a:srgbClr val="C00000"/>
                </a:solidFill>
                <a:latin typeface="Times New Roman" panose="02020603050405020304" pitchFamily="18" charset="0"/>
                <a:cs typeface="Times New Roman" panose="02020603050405020304" pitchFamily="18" charset="0"/>
              </a:rPr>
              <a:t>⁕</a:t>
            </a:r>
            <a:endParaRPr lang="en-US" altLang="ko-KR" sz="1400" dirty="0">
              <a:latin typeface="Times New Roman" panose="02020603050405020304" pitchFamily="18" charset="0"/>
              <a:cs typeface="Times New Roman" panose="02020603050405020304" pitchFamily="18" charset="0"/>
            </a:endParaRPr>
          </a:p>
          <a:p>
            <a:endParaRPr lang="en-US" altLang="ko-KR" sz="1400" dirty="0">
              <a:latin typeface="Times New Roman" panose="02020603050405020304" pitchFamily="18" charset="0"/>
              <a:cs typeface="Times New Roman" panose="02020603050405020304" pitchFamily="18" charset="0"/>
            </a:endParaRPr>
          </a:p>
          <a:p>
            <a:pPr>
              <a:lnSpc>
                <a:spcPct val="150000"/>
              </a:lnSpc>
            </a:pPr>
            <a:r>
              <a:rPr lang="en-US" altLang="ko-KR" sz="1400" b="1" dirty="0">
                <a:latin typeface="Times New Roman" panose="02020603050405020304" pitchFamily="18" charset="0"/>
                <a:cs typeface="Times New Roman" panose="02020603050405020304" pitchFamily="18" charset="0"/>
              </a:rPr>
              <a:t> </a:t>
            </a:r>
            <a:endParaRPr lang="en-US" altLang="ko-KR" sz="1400" dirty="0">
              <a:latin typeface="Times New Roman" panose="02020603050405020304" pitchFamily="18" charset="0"/>
              <a:cs typeface="Times New Roman" panose="02020603050405020304" pitchFamily="18" charset="0"/>
            </a:endParaRPr>
          </a:p>
        </p:txBody>
      </p:sp>
      <p:sp>
        <p:nvSpPr>
          <p:cNvPr id="21" name="직사각형 20"/>
          <p:cNvSpPr/>
          <p:nvPr/>
        </p:nvSpPr>
        <p:spPr>
          <a:xfrm>
            <a:off x="246376" y="1163916"/>
            <a:ext cx="301686" cy="369332"/>
          </a:xfrm>
          <a:prstGeom prst="rect">
            <a:avLst/>
          </a:prstGeom>
        </p:spPr>
        <p:txBody>
          <a:bodyPr wrap="none">
            <a:spAutoFit/>
          </a:bodyPr>
          <a:lstStyle/>
          <a:p>
            <a:r>
              <a:rPr lang="en-US" altLang="ko-KR" dirty="0"/>
              <a:t>4</a:t>
            </a:r>
            <a:endParaRPr lang="ko-KR" altLang="en-US" dirty="0"/>
          </a:p>
        </p:txBody>
      </p:sp>
      <p:sp>
        <p:nvSpPr>
          <p:cNvPr id="4" name="직사각형 3">
            <a:extLst>
              <a:ext uri="{FF2B5EF4-FFF2-40B4-BE49-F238E27FC236}">
                <a16:creationId xmlns:a16="http://schemas.microsoft.com/office/drawing/2014/main" id="{E19BDA40-6D8D-4D80-8AF8-FE183BC1B22F}"/>
              </a:ext>
            </a:extLst>
          </p:cNvPr>
          <p:cNvSpPr/>
          <p:nvPr/>
        </p:nvSpPr>
        <p:spPr>
          <a:xfrm>
            <a:off x="1115589" y="1768715"/>
            <a:ext cx="1404359" cy="369332"/>
          </a:xfrm>
          <a:prstGeom prst="rect">
            <a:avLst/>
          </a:prstGeom>
        </p:spPr>
        <p:txBody>
          <a:bodyPr wrap="none">
            <a:spAutoFit/>
          </a:bodyPr>
          <a:lstStyle/>
          <a:p>
            <a:r>
              <a:rPr lang="en-US" altLang="ko-KR" b="1" dirty="0" err="1"/>
              <a:t>PowerWatch</a:t>
            </a:r>
            <a:endParaRPr lang="ko-KR" altLang="en-US" dirty="0"/>
          </a:p>
        </p:txBody>
      </p:sp>
      <p:pic>
        <p:nvPicPr>
          <p:cNvPr id="5" name="그림 4">
            <a:extLst>
              <a:ext uri="{FF2B5EF4-FFF2-40B4-BE49-F238E27FC236}">
                <a16:creationId xmlns:a16="http://schemas.microsoft.com/office/drawing/2014/main" id="{A2954CAA-047A-4F5C-8F9B-EB82F97AB133}"/>
              </a:ext>
            </a:extLst>
          </p:cNvPr>
          <p:cNvPicPr>
            <a:picLocks noChangeAspect="1"/>
          </p:cNvPicPr>
          <p:nvPr/>
        </p:nvPicPr>
        <p:blipFill>
          <a:blip r:embed="rId3"/>
          <a:stretch>
            <a:fillRect/>
          </a:stretch>
        </p:blipFill>
        <p:spPr>
          <a:xfrm>
            <a:off x="1195708" y="2426055"/>
            <a:ext cx="3368461" cy="3177381"/>
          </a:xfrm>
          <a:prstGeom prst="rect">
            <a:avLst/>
          </a:prstGeom>
        </p:spPr>
      </p:pic>
      <p:sp>
        <p:nvSpPr>
          <p:cNvPr id="7" name="TextBox 6">
            <a:extLst>
              <a:ext uri="{FF2B5EF4-FFF2-40B4-BE49-F238E27FC236}">
                <a16:creationId xmlns:a16="http://schemas.microsoft.com/office/drawing/2014/main" id="{D8108C0A-8A7D-428D-A531-E73CF645075A}"/>
              </a:ext>
            </a:extLst>
          </p:cNvPr>
          <p:cNvSpPr txBox="1"/>
          <p:nvPr/>
        </p:nvSpPr>
        <p:spPr>
          <a:xfrm>
            <a:off x="4579833" y="2502932"/>
            <a:ext cx="3611667" cy="369332"/>
          </a:xfrm>
          <a:prstGeom prst="rect">
            <a:avLst/>
          </a:prstGeom>
          <a:noFill/>
        </p:spPr>
        <p:txBody>
          <a:bodyPr wrap="square" rtlCol="0">
            <a:spAutoFit/>
          </a:bodyPr>
          <a:lstStyle/>
          <a:p>
            <a:r>
              <a:rPr lang="en-US" altLang="ko-KR" dirty="0"/>
              <a:t>Powered only by body heat </a:t>
            </a:r>
            <a:endParaRPr lang="ko-KR" altLang="en-US" dirty="0"/>
          </a:p>
        </p:txBody>
      </p:sp>
      <p:sp>
        <p:nvSpPr>
          <p:cNvPr id="15" name="화살표: 아래쪽 14">
            <a:extLst>
              <a:ext uri="{FF2B5EF4-FFF2-40B4-BE49-F238E27FC236}">
                <a16:creationId xmlns:a16="http://schemas.microsoft.com/office/drawing/2014/main" id="{035AEBF2-EEC7-4FCA-A655-90628363DAB4}"/>
              </a:ext>
            </a:extLst>
          </p:cNvPr>
          <p:cNvSpPr/>
          <p:nvPr/>
        </p:nvSpPr>
        <p:spPr>
          <a:xfrm>
            <a:off x="5566516" y="3160149"/>
            <a:ext cx="819150" cy="769891"/>
          </a:xfrm>
          <a:prstGeom prst="downArrow">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TextBox 16">
            <a:extLst>
              <a:ext uri="{FF2B5EF4-FFF2-40B4-BE49-F238E27FC236}">
                <a16:creationId xmlns:a16="http://schemas.microsoft.com/office/drawing/2014/main" id="{CDF8318F-BC8E-4CAD-883D-59A7A3BF3A83}"/>
              </a:ext>
            </a:extLst>
          </p:cNvPr>
          <p:cNvSpPr txBox="1"/>
          <p:nvPr/>
        </p:nvSpPr>
        <p:spPr>
          <a:xfrm>
            <a:off x="4564169" y="4101953"/>
            <a:ext cx="3611667" cy="369332"/>
          </a:xfrm>
          <a:prstGeom prst="rect">
            <a:avLst/>
          </a:prstGeom>
          <a:noFill/>
        </p:spPr>
        <p:txBody>
          <a:bodyPr wrap="square" rtlCol="0">
            <a:spAutoFit/>
          </a:bodyPr>
          <a:lstStyle/>
          <a:p>
            <a:r>
              <a:rPr lang="en-US" altLang="ko-KR" dirty="0"/>
              <a:t>No need to be charged</a:t>
            </a:r>
            <a:endParaRPr lang="ko-KR" altLang="en-US" dirty="0"/>
          </a:p>
        </p:txBody>
      </p:sp>
    </p:spTree>
    <p:extLst>
      <p:ext uri="{BB962C8B-B14F-4D97-AF65-F5344CB8AC3E}">
        <p14:creationId xmlns:p14="http://schemas.microsoft.com/office/powerpoint/2010/main" val="40758217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Thermoelectric Material</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Application</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1047215" y="2273108"/>
            <a:ext cx="7741382" cy="1200329"/>
          </a:xfrm>
          <a:prstGeom prst="rect">
            <a:avLst/>
          </a:prstGeom>
        </p:spPr>
        <p:txBody>
          <a:bodyPr wrap="square">
            <a:spAutoFit/>
          </a:bodyPr>
          <a:lstStyle/>
          <a:p>
            <a:r>
              <a:rPr lang="en-US" altLang="ko-KR" dirty="0"/>
              <a:t>Thermoelectric refrigeration is the process of pumping heat energy out of an insulated chamber in order to reduce the temperature of the chamber below that of the surrounding air. Thermoelectric refrigeration uses a principle called the "PELTIER" effect to pump heat electronically. </a:t>
            </a:r>
            <a:endParaRPr lang="en-US" altLang="ko-KR" sz="1400" dirty="0">
              <a:latin typeface="Times New Roman" panose="02020603050405020304" pitchFamily="18" charset="0"/>
              <a:cs typeface="Times New Roman" panose="02020603050405020304" pitchFamily="18" charset="0"/>
            </a:endParaRPr>
          </a:p>
        </p:txBody>
      </p:sp>
      <p:sp>
        <p:nvSpPr>
          <p:cNvPr id="21" name="직사각형 20"/>
          <p:cNvSpPr/>
          <p:nvPr/>
        </p:nvSpPr>
        <p:spPr>
          <a:xfrm>
            <a:off x="246376" y="1163916"/>
            <a:ext cx="301686" cy="369332"/>
          </a:xfrm>
          <a:prstGeom prst="rect">
            <a:avLst/>
          </a:prstGeom>
        </p:spPr>
        <p:txBody>
          <a:bodyPr wrap="none">
            <a:spAutoFit/>
          </a:bodyPr>
          <a:lstStyle/>
          <a:p>
            <a:r>
              <a:rPr lang="en-US" altLang="ko-KR" dirty="0"/>
              <a:t>5</a:t>
            </a:r>
            <a:endParaRPr lang="ko-KR" altLang="en-US" dirty="0"/>
          </a:p>
        </p:txBody>
      </p:sp>
      <p:sp>
        <p:nvSpPr>
          <p:cNvPr id="4" name="직사각형 3">
            <a:extLst>
              <a:ext uri="{FF2B5EF4-FFF2-40B4-BE49-F238E27FC236}">
                <a16:creationId xmlns:a16="http://schemas.microsoft.com/office/drawing/2014/main" id="{46A632C1-0A63-4733-A271-1B800875C71C}"/>
              </a:ext>
            </a:extLst>
          </p:cNvPr>
          <p:cNvSpPr/>
          <p:nvPr/>
        </p:nvSpPr>
        <p:spPr>
          <a:xfrm>
            <a:off x="1180971" y="1768715"/>
            <a:ext cx="2925481" cy="369332"/>
          </a:xfrm>
          <a:prstGeom prst="rect">
            <a:avLst/>
          </a:prstGeom>
        </p:spPr>
        <p:txBody>
          <a:bodyPr wrap="none">
            <a:spAutoFit/>
          </a:bodyPr>
          <a:lstStyle/>
          <a:p>
            <a:r>
              <a:rPr lang="en-US" altLang="ko-KR" b="1" dirty="0"/>
              <a:t>Thermoelectric Refrigeration</a:t>
            </a:r>
            <a:endParaRPr lang="ko-KR" altLang="en-US" dirty="0"/>
          </a:p>
        </p:txBody>
      </p:sp>
      <p:pic>
        <p:nvPicPr>
          <p:cNvPr id="5" name="그림 4">
            <a:extLst>
              <a:ext uri="{FF2B5EF4-FFF2-40B4-BE49-F238E27FC236}">
                <a16:creationId xmlns:a16="http://schemas.microsoft.com/office/drawing/2014/main" id="{76B99A8D-A354-4ACC-B301-3ADA13F9E8B7}"/>
              </a:ext>
            </a:extLst>
          </p:cNvPr>
          <p:cNvPicPr>
            <a:picLocks noChangeAspect="1"/>
          </p:cNvPicPr>
          <p:nvPr/>
        </p:nvPicPr>
        <p:blipFill>
          <a:blip r:embed="rId3"/>
          <a:stretch>
            <a:fillRect/>
          </a:stretch>
        </p:blipFill>
        <p:spPr>
          <a:xfrm>
            <a:off x="880237" y="4133859"/>
            <a:ext cx="4939538" cy="1914525"/>
          </a:xfrm>
          <a:prstGeom prst="rect">
            <a:avLst/>
          </a:prstGeom>
        </p:spPr>
      </p:pic>
      <p:sp>
        <p:nvSpPr>
          <p:cNvPr id="6" name="TextBox 5">
            <a:extLst>
              <a:ext uri="{FF2B5EF4-FFF2-40B4-BE49-F238E27FC236}">
                <a16:creationId xmlns:a16="http://schemas.microsoft.com/office/drawing/2014/main" id="{4908975E-1087-452A-870D-3A9E79237774}"/>
              </a:ext>
            </a:extLst>
          </p:cNvPr>
          <p:cNvSpPr txBox="1"/>
          <p:nvPr/>
        </p:nvSpPr>
        <p:spPr>
          <a:xfrm>
            <a:off x="1180971" y="3618982"/>
            <a:ext cx="4847573" cy="369332"/>
          </a:xfrm>
          <a:prstGeom prst="rect">
            <a:avLst/>
          </a:prstGeom>
          <a:noFill/>
        </p:spPr>
        <p:txBody>
          <a:bodyPr wrap="square" rtlCol="0">
            <a:spAutoFit/>
          </a:bodyPr>
          <a:lstStyle/>
          <a:p>
            <a:r>
              <a:rPr lang="en-US" altLang="ko-KR" b="1" dirty="0"/>
              <a:t>Advantage</a:t>
            </a:r>
            <a:endParaRPr lang="ko-KR" altLang="en-US" b="1" dirty="0"/>
          </a:p>
        </p:txBody>
      </p:sp>
      <p:pic>
        <p:nvPicPr>
          <p:cNvPr id="7" name="그림 6">
            <a:extLst>
              <a:ext uri="{FF2B5EF4-FFF2-40B4-BE49-F238E27FC236}">
                <a16:creationId xmlns:a16="http://schemas.microsoft.com/office/drawing/2014/main" id="{AFE161A5-2415-43EA-80FE-C3986381CA3A}"/>
              </a:ext>
            </a:extLst>
          </p:cNvPr>
          <p:cNvPicPr>
            <a:picLocks noChangeAspect="1"/>
          </p:cNvPicPr>
          <p:nvPr/>
        </p:nvPicPr>
        <p:blipFill>
          <a:blip r:embed="rId4"/>
          <a:stretch>
            <a:fillRect/>
          </a:stretch>
        </p:blipFill>
        <p:spPr>
          <a:xfrm>
            <a:off x="6174988" y="3473437"/>
            <a:ext cx="2412625" cy="3239018"/>
          </a:xfrm>
          <a:prstGeom prst="rect">
            <a:avLst/>
          </a:prstGeom>
        </p:spPr>
      </p:pic>
    </p:spTree>
    <p:extLst>
      <p:ext uri="{BB962C8B-B14F-4D97-AF65-F5344CB8AC3E}">
        <p14:creationId xmlns:p14="http://schemas.microsoft.com/office/powerpoint/2010/main" val="1785145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내용 개체 틀 8"/>
          <p:cNvSpPr txBox="1">
            <a:spLocks/>
          </p:cNvSpPr>
          <p:nvPr/>
        </p:nvSpPr>
        <p:spPr>
          <a:xfrm>
            <a:off x="917349" y="131416"/>
            <a:ext cx="8099878" cy="6576118"/>
          </a:xfrm>
          <a:prstGeom prst="rect">
            <a:avLst/>
          </a:prstGeom>
          <a:solidFill>
            <a:srgbClr val="373B46"/>
          </a:solidFill>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endParaRPr lang="en-US" altLang="ko-KR"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2" name="제목 1"/>
          <p:cNvSpPr>
            <a:spLocks noGrp="1"/>
          </p:cNvSpPr>
          <p:nvPr>
            <p:ph type="title"/>
          </p:nvPr>
        </p:nvSpPr>
        <p:spPr>
          <a:xfrm>
            <a:off x="2345794" y="2360278"/>
            <a:ext cx="5281826" cy="488202"/>
          </a:xfrm>
        </p:spPr>
        <p:txBody>
          <a:bodyPr/>
          <a:lstStyle/>
          <a:p>
            <a:pPr algn="ctr"/>
            <a:r>
              <a:rPr lang="en-US" altLang="ko-KR"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8" name="텍스트 개체 틀 7"/>
          <p:cNvSpPr>
            <a:spLocks noGrp="1"/>
          </p:cNvSpPr>
          <p:nvPr>
            <p:ph type="body" sz="quarter" idx="11"/>
          </p:nvPr>
        </p:nvSpPr>
        <p:spPr/>
        <p:txBody>
          <a:bodyPr/>
          <a:lstStyle/>
          <a:p>
            <a:r>
              <a:rPr lang="en-US" altLang="ko-KR" sz="1800" dirty="0">
                <a:latin typeface="Times New Roman" panose="02020603050405020304" pitchFamily="18" charset="0"/>
                <a:ea typeface="HancomEQN" panose="02000000000000000000" pitchFamily="2" charset="-127"/>
                <a:cs typeface="Times New Roman" panose="02020603050405020304" pitchFamily="18" charset="0"/>
              </a:rPr>
              <a:t>1</a:t>
            </a: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3" name="그룹 12"/>
          <p:cNvGrpSpPr/>
          <p:nvPr/>
        </p:nvGrpSpPr>
        <p:grpSpPr>
          <a:xfrm>
            <a:off x="2345794" y="3010692"/>
            <a:ext cx="5281826" cy="1131464"/>
            <a:chOff x="2185774" y="1670954"/>
            <a:chExt cx="5601866" cy="1163995"/>
          </a:xfrm>
        </p:grpSpPr>
        <p:cxnSp>
          <p:nvCxnSpPr>
            <p:cNvPr id="12" name="직선 연결선 11"/>
            <p:cNvCxnSpPr/>
            <p:nvPr/>
          </p:nvCxnSpPr>
          <p:spPr>
            <a:xfrm>
              <a:off x="2185774" y="2834949"/>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2185774" y="1670954"/>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4893311" y="5814450"/>
            <a:ext cx="147954" cy="99353"/>
          </a:xfrm>
          <a:prstGeom prst="line">
            <a:avLst/>
          </a:prstGeom>
          <a:ln w="6350" cap="rnd" cmpd="sng">
            <a:solidFill>
              <a:srgbClr val="E8BF89"/>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내용 개체 틀 3"/>
          <p:cNvSpPr txBox="1">
            <a:spLocks/>
          </p:cNvSpPr>
          <p:nvPr/>
        </p:nvSpPr>
        <p:spPr>
          <a:xfrm>
            <a:off x="835634" y="2774544"/>
            <a:ext cx="8219465" cy="182668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ko-KR" sz="2400"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INTRODUCTION</a:t>
            </a:r>
            <a:br>
              <a:rPr lang="en-US" altLang="ko-KR" sz="2400"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br>
            <a:r>
              <a:rPr lang="en-US" altLang="ko-KR" sz="2400"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OVERVIEW</a:t>
            </a:r>
          </a:p>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5" name="직사각형 14"/>
          <p:cNvSpPr/>
          <p:nvPr/>
        </p:nvSpPr>
        <p:spPr>
          <a:xfrm>
            <a:off x="0" y="6505575"/>
            <a:ext cx="781050" cy="323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1" name="내용 개체 틀 3"/>
          <p:cNvSpPr txBox="1">
            <a:spLocks/>
          </p:cNvSpPr>
          <p:nvPr/>
        </p:nvSpPr>
        <p:spPr>
          <a:xfrm>
            <a:off x="5686425" y="4344173"/>
            <a:ext cx="2530473" cy="51411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ko-KR" altLang="en-US" sz="1800" b="1" dirty="0" err="1">
                <a:solidFill>
                  <a:schemeClr val="bg1"/>
                </a:solidFill>
                <a:latin typeface="바탕체" panose="02030609000101010101" pitchFamily="17" charset="-127"/>
                <a:ea typeface="바탕체" panose="02030609000101010101" pitchFamily="17" charset="-127"/>
                <a:cs typeface="Times New Roman" panose="02020603050405020304" pitchFamily="18" charset="0"/>
              </a:rPr>
              <a:t>이성혁</a:t>
            </a:r>
            <a:endParaRPr lang="en-US" altLang="ko-KR" sz="1400" b="1" dirty="0">
              <a:solidFill>
                <a:schemeClr val="bg1"/>
              </a:solidFill>
              <a:latin typeface="바탕체" panose="02030609000101010101" pitchFamily="17" charset="-127"/>
              <a:ea typeface="바탕체" panose="02030609000101010101" pitchFamily="17" charset="-127"/>
              <a:cs typeface="Times New Roman" panose="02020603050405020304" pitchFamily="18" charset="0"/>
            </a:endParaRPr>
          </a:p>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Tree>
    <p:extLst>
      <p:ext uri="{BB962C8B-B14F-4D97-AF65-F5344CB8AC3E}">
        <p14:creationId xmlns:p14="http://schemas.microsoft.com/office/powerpoint/2010/main" val="6189751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내용 개체 틀 8"/>
          <p:cNvSpPr txBox="1">
            <a:spLocks/>
          </p:cNvSpPr>
          <p:nvPr/>
        </p:nvSpPr>
        <p:spPr>
          <a:xfrm>
            <a:off x="917349" y="131416"/>
            <a:ext cx="8099878" cy="6576118"/>
          </a:xfrm>
          <a:prstGeom prst="rect">
            <a:avLst/>
          </a:prstGeom>
          <a:solidFill>
            <a:srgbClr val="373B46"/>
          </a:solidFill>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endParaRPr lang="en-US" altLang="ko-KR"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8" name="텍스트 개체 틀 7"/>
          <p:cNvSpPr>
            <a:spLocks noGrp="1"/>
          </p:cNvSpPr>
          <p:nvPr>
            <p:ph type="body" sz="quarter" idx="11"/>
          </p:nvPr>
        </p:nvSpPr>
        <p:spPr/>
        <p:txBody>
          <a:bodyPr/>
          <a:lstStyle/>
          <a:p>
            <a:pPr algn="ctr"/>
            <a:r>
              <a:rPr lang="en-US" altLang="ko-KR" sz="1800" dirty="0">
                <a:latin typeface="Times New Roman" panose="02020603050405020304" pitchFamily="18" charset="0"/>
                <a:ea typeface="HancomEQN" panose="02000000000000000000" pitchFamily="2" charset="-127"/>
                <a:cs typeface="Times New Roman" panose="02020603050405020304" pitchFamily="18" charset="0"/>
              </a:rPr>
              <a:t>0</a:t>
            </a: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3" name="그룹 12"/>
          <p:cNvGrpSpPr/>
          <p:nvPr/>
        </p:nvGrpSpPr>
        <p:grpSpPr>
          <a:xfrm>
            <a:off x="2345794" y="3010692"/>
            <a:ext cx="5281826" cy="1131464"/>
            <a:chOff x="2185774" y="1670954"/>
            <a:chExt cx="5601866" cy="1163995"/>
          </a:xfrm>
        </p:grpSpPr>
        <p:cxnSp>
          <p:nvCxnSpPr>
            <p:cNvPr id="12" name="직선 연결선 11"/>
            <p:cNvCxnSpPr/>
            <p:nvPr/>
          </p:nvCxnSpPr>
          <p:spPr>
            <a:xfrm>
              <a:off x="2185774" y="2834949"/>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2185774" y="1670954"/>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4893311" y="5814450"/>
            <a:ext cx="147954" cy="99353"/>
          </a:xfrm>
          <a:prstGeom prst="line">
            <a:avLst/>
          </a:prstGeom>
          <a:ln w="6350" cap="rnd" cmpd="sng">
            <a:solidFill>
              <a:srgbClr val="E8BF89"/>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내용 개체 틀 3"/>
          <p:cNvSpPr txBox="1">
            <a:spLocks/>
          </p:cNvSpPr>
          <p:nvPr/>
        </p:nvSpPr>
        <p:spPr>
          <a:xfrm>
            <a:off x="835634" y="2774544"/>
            <a:ext cx="8219465" cy="182668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ko-KR"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Thanks for listening to us :</a:t>
            </a:r>
            <a:r>
              <a:rPr lang="en-US" altLang="ko-KR"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D</a:t>
            </a:r>
          </a:p>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5" name="직사각형 14"/>
          <p:cNvSpPr/>
          <p:nvPr/>
        </p:nvSpPr>
        <p:spPr>
          <a:xfrm>
            <a:off x="0" y="6505575"/>
            <a:ext cx="781050" cy="323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3" name="제목 2"/>
          <p:cNvSpPr>
            <a:spLocks noGrp="1"/>
          </p:cNvSpPr>
          <p:nvPr>
            <p:ph type="title"/>
          </p:nvPr>
        </p:nvSpPr>
        <p:spPr/>
        <p:txBody>
          <a:bodyPr/>
          <a:lstStyle/>
          <a:p>
            <a:endParaRPr lang="ko-KR" altLang="en-US">
              <a:latin typeface="Times New Roman" panose="02020603050405020304" pitchFamily="18" charset="0"/>
              <a:cs typeface="Times New Roman" panose="02020603050405020304" pitchFamily="18" charset="0"/>
            </a:endParaRPr>
          </a:p>
        </p:txBody>
      </p:sp>
      <p:sp>
        <p:nvSpPr>
          <p:cNvPr id="14" name="제목 1"/>
          <p:cNvSpPr txBox="1">
            <a:spLocks/>
          </p:cNvSpPr>
          <p:nvPr/>
        </p:nvSpPr>
        <p:spPr>
          <a:xfrm>
            <a:off x="1916935" y="2404416"/>
            <a:ext cx="6139543" cy="488202"/>
          </a:xfrm>
          <a:prstGeom prst="rect">
            <a:avLst/>
          </a:prstGeom>
        </p:spPr>
        <p:txBody>
          <a:bodyPr vert="horz" lIns="91440" tIns="45720" rIns="91440" bIns="45720" rtlCol="0" anchor="ctr">
            <a:noAutofit/>
          </a:bodyPr>
          <a:lstStyle>
            <a:lvl1pPr algn="l" defTabSz="914400" rtl="0" eaLnBrk="1" latinLnBrk="1" hangingPunct="1">
              <a:lnSpc>
                <a:spcPct val="100000"/>
              </a:lnSpc>
              <a:spcBef>
                <a:spcPct val="0"/>
              </a:spcBef>
              <a:buNone/>
              <a:defRPr lang="en-US" sz="2400" kern="1200" spc="-90" baseline="0" dirty="0">
                <a:solidFill>
                  <a:srgbClr val="373B46"/>
                </a:solidFill>
                <a:latin typeface="+mj-lt"/>
                <a:ea typeface="+mj-ea"/>
                <a:cs typeface="+mj-cs"/>
              </a:defRPr>
            </a:lvl1pPr>
          </a:lstStyle>
          <a:p>
            <a:pPr algn="ctr"/>
            <a:r>
              <a:rPr lang="en-US" altLang="ko-KR"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End of Presentation</a:t>
            </a:r>
          </a:p>
        </p:txBody>
      </p:sp>
    </p:spTree>
    <p:extLst>
      <p:ext uri="{BB962C8B-B14F-4D97-AF65-F5344CB8AC3E}">
        <p14:creationId xmlns:p14="http://schemas.microsoft.com/office/powerpoint/2010/main" val="6813574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내용 개체 틀 8"/>
          <p:cNvSpPr txBox="1">
            <a:spLocks/>
          </p:cNvSpPr>
          <p:nvPr/>
        </p:nvSpPr>
        <p:spPr>
          <a:xfrm>
            <a:off x="917349" y="131416"/>
            <a:ext cx="8099878" cy="6576118"/>
          </a:xfrm>
          <a:prstGeom prst="rect">
            <a:avLst/>
          </a:prstGeom>
          <a:solidFill>
            <a:srgbClr val="373B46"/>
          </a:solidFill>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endParaRPr lang="en-US" altLang="ko-KR" sz="1100" dirty="0">
              <a:solidFill>
                <a:schemeClr val="bg1"/>
              </a:solidFill>
              <a:latin typeface="HancomEQN" panose="02000000000000000000" pitchFamily="2" charset="-127"/>
              <a:ea typeface="HancomEQN" panose="02000000000000000000" pitchFamily="2" charset="-127"/>
              <a:cs typeface="Arial Unicode MS" panose="020B0604020202020204" pitchFamily="50" charset="-127"/>
            </a:endParaRPr>
          </a:p>
        </p:txBody>
      </p:sp>
      <p:sp>
        <p:nvSpPr>
          <p:cNvPr id="8" name="텍스트 개체 틀 7"/>
          <p:cNvSpPr>
            <a:spLocks noGrp="1"/>
          </p:cNvSpPr>
          <p:nvPr>
            <p:ph type="body" sz="quarter" idx="11"/>
          </p:nvPr>
        </p:nvSpPr>
        <p:spPr/>
        <p:txBody>
          <a:bodyPr/>
          <a:lstStyle/>
          <a:p>
            <a:pPr algn="ctr"/>
            <a:r>
              <a:rPr lang="en-US" altLang="ko-KR" sz="1800" dirty="0">
                <a:latin typeface="Times New Roman" panose="02020603050405020304" pitchFamily="18" charset="0"/>
                <a:ea typeface="HancomEQN" panose="02000000000000000000" pitchFamily="2" charset="-127"/>
                <a:cs typeface="Times New Roman" panose="02020603050405020304" pitchFamily="18" charset="0"/>
              </a:rPr>
              <a:t>0</a:t>
            </a: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3" name="그룹 12"/>
          <p:cNvGrpSpPr/>
          <p:nvPr/>
        </p:nvGrpSpPr>
        <p:grpSpPr>
          <a:xfrm>
            <a:off x="1132113" y="1721645"/>
            <a:ext cx="7663543" cy="4382822"/>
            <a:chOff x="2185774" y="1670954"/>
            <a:chExt cx="5601866" cy="1163995"/>
          </a:xfrm>
        </p:grpSpPr>
        <p:cxnSp>
          <p:nvCxnSpPr>
            <p:cNvPr id="12" name="직선 연결선 11"/>
            <p:cNvCxnSpPr/>
            <p:nvPr/>
          </p:nvCxnSpPr>
          <p:spPr>
            <a:xfrm>
              <a:off x="2185774" y="2834949"/>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2185774" y="1670954"/>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4893311" y="6256971"/>
            <a:ext cx="147954" cy="99353"/>
          </a:xfrm>
          <a:prstGeom prst="line">
            <a:avLst/>
          </a:prstGeom>
          <a:ln w="6350" cap="rnd" cmpd="sng">
            <a:solidFill>
              <a:srgbClr val="E8BF89"/>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내용 개체 틀 3"/>
          <p:cNvSpPr txBox="1">
            <a:spLocks/>
          </p:cNvSpPr>
          <p:nvPr/>
        </p:nvSpPr>
        <p:spPr>
          <a:xfrm>
            <a:off x="835634" y="2774544"/>
            <a:ext cx="8219465" cy="182668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5" name="직사각형 14"/>
          <p:cNvSpPr/>
          <p:nvPr/>
        </p:nvSpPr>
        <p:spPr>
          <a:xfrm>
            <a:off x="0" y="6505575"/>
            <a:ext cx="781050" cy="323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3" name="제목 2"/>
          <p:cNvSpPr>
            <a:spLocks noGrp="1"/>
          </p:cNvSpPr>
          <p:nvPr>
            <p:ph type="title"/>
          </p:nvPr>
        </p:nvSpPr>
        <p:spPr/>
        <p:txBody>
          <a:bodyPr/>
          <a:lstStyle/>
          <a:p>
            <a:endParaRPr lang="ko-KR" altLang="en-US" dirty="0">
              <a:latin typeface="Times New Roman" panose="02020603050405020304" pitchFamily="18" charset="0"/>
              <a:cs typeface="Times New Roman" panose="02020603050405020304" pitchFamily="18" charset="0"/>
            </a:endParaRPr>
          </a:p>
        </p:txBody>
      </p:sp>
      <p:sp>
        <p:nvSpPr>
          <p:cNvPr id="14" name="제목 1"/>
          <p:cNvSpPr txBox="1">
            <a:spLocks/>
          </p:cNvSpPr>
          <p:nvPr/>
        </p:nvSpPr>
        <p:spPr>
          <a:xfrm>
            <a:off x="1916935" y="1073125"/>
            <a:ext cx="6139543" cy="488202"/>
          </a:xfrm>
          <a:prstGeom prst="rect">
            <a:avLst/>
          </a:prstGeom>
        </p:spPr>
        <p:txBody>
          <a:bodyPr vert="horz" lIns="91440" tIns="45720" rIns="91440" bIns="45720" rtlCol="0" anchor="ctr">
            <a:noAutofit/>
          </a:bodyPr>
          <a:lstStyle>
            <a:lvl1pPr algn="l" defTabSz="914400" rtl="0" eaLnBrk="1" latinLnBrk="1" hangingPunct="1">
              <a:lnSpc>
                <a:spcPct val="100000"/>
              </a:lnSpc>
              <a:spcBef>
                <a:spcPct val="0"/>
              </a:spcBef>
              <a:buNone/>
              <a:defRPr lang="en-US" sz="2400" kern="1200" spc="-90" baseline="0" dirty="0">
                <a:solidFill>
                  <a:srgbClr val="373B46"/>
                </a:solidFill>
                <a:latin typeface="+mj-lt"/>
                <a:ea typeface="+mj-ea"/>
                <a:cs typeface="+mj-cs"/>
              </a:defRPr>
            </a:lvl1pPr>
          </a:lstStyle>
          <a:p>
            <a:pPr algn="ctr"/>
            <a:r>
              <a:rPr lang="en-US" altLang="ko-KR"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Reference</a:t>
            </a:r>
          </a:p>
        </p:txBody>
      </p:sp>
      <p:sp>
        <p:nvSpPr>
          <p:cNvPr id="16" name="직사각형 15">
            <a:extLst>
              <a:ext uri="{FF2B5EF4-FFF2-40B4-BE49-F238E27FC236}">
                <a16:creationId xmlns:a16="http://schemas.microsoft.com/office/drawing/2014/main" id="{58B87ABB-B215-498A-88E8-6B2BB2DBC14C}"/>
              </a:ext>
            </a:extLst>
          </p:cNvPr>
          <p:cNvSpPr/>
          <p:nvPr/>
        </p:nvSpPr>
        <p:spPr>
          <a:xfrm>
            <a:off x="1138995" y="1894186"/>
            <a:ext cx="7508631" cy="3833742"/>
          </a:xfrm>
          <a:prstGeom prst="rect">
            <a:avLst/>
          </a:prstGeom>
        </p:spPr>
        <p:txBody>
          <a:bodyPr wrap="square">
            <a:spAutoFit/>
          </a:bodyPr>
          <a:lstStyle/>
          <a:p>
            <a:pPr>
              <a:lnSpc>
                <a:spcPct val="107000"/>
              </a:lnSpc>
            </a:pPr>
            <a:r>
              <a:rPr lang="en-US" altLang="ko-KR" sz="1200" dirty="0">
                <a:solidFill>
                  <a:schemeClr val="bg1"/>
                </a:solidFill>
                <a:latin typeface="Times New Roman" panose="02020603050405020304" pitchFamily="18" charset="0"/>
                <a:cs typeface="Times New Roman" panose="02020603050405020304" pitchFamily="18" charset="0"/>
              </a:rPr>
              <a:t>-Melinda Y. Han,1 </a:t>
            </a:r>
            <a:r>
              <a:rPr lang="en-US" altLang="ko-KR" sz="1200" dirty="0" err="1">
                <a:solidFill>
                  <a:schemeClr val="bg1"/>
                </a:solidFill>
                <a:latin typeface="Times New Roman" panose="02020603050405020304" pitchFamily="18" charset="0"/>
                <a:cs typeface="Times New Roman" panose="02020603050405020304" pitchFamily="18" charset="0"/>
              </a:rPr>
              <a:t>Barbaros</a:t>
            </a:r>
            <a:r>
              <a:rPr lang="en-US" altLang="ko-KR" sz="1200" dirty="0">
                <a:solidFill>
                  <a:schemeClr val="bg1"/>
                </a:solidFill>
                <a:latin typeface="Times New Roman" panose="02020603050405020304" pitchFamily="18" charset="0"/>
                <a:cs typeface="Times New Roman" panose="02020603050405020304" pitchFamily="18" charset="0"/>
              </a:rPr>
              <a:t> O¨ zyilmaz,2 </a:t>
            </a:r>
            <a:r>
              <a:rPr lang="en-US" altLang="ko-KR" sz="1200" dirty="0" err="1">
                <a:solidFill>
                  <a:schemeClr val="bg1"/>
                </a:solidFill>
                <a:latin typeface="Times New Roman" panose="02020603050405020304" pitchFamily="18" charset="0"/>
                <a:cs typeface="Times New Roman" panose="02020603050405020304" pitchFamily="18" charset="0"/>
              </a:rPr>
              <a:t>Yuanbo</a:t>
            </a:r>
            <a:r>
              <a:rPr lang="en-US" altLang="ko-KR" sz="1200" dirty="0">
                <a:solidFill>
                  <a:schemeClr val="bg1"/>
                </a:solidFill>
                <a:latin typeface="Times New Roman" panose="02020603050405020304" pitchFamily="18" charset="0"/>
                <a:cs typeface="Times New Roman" panose="02020603050405020304" pitchFamily="18" charset="0"/>
              </a:rPr>
              <a:t> Zhang,2 and Philip Kim2 1 Department of Applied Physics and Applied Mathematics, Columbia University, New York, New York 10027, USA 2 Department of Physics, Columbia University, New York, New York 10027, USA (Received 21 February 2007; published 16 May 2007)</a:t>
            </a:r>
          </a:p>
          <a:p>
            <a:pPr>
              <a:lnSpc>
                <a:spcPct val="107000"/>
              </a:lnSpc>
            </a:pPr>
            <a:r>
              <a:rPr lang="en-US" altLang="ko-KR" sz="1200" kern="100" dirty="0">
                <a:solidFill>
                  <a:schemeClr val="bg1"/>
                </a:solidFill>
                <a:latin typeface="Times New Roman" panose="02020603050405020304" pitchFamily="18" charset="0"/>
                <a:ea typeface="맑은 고딕" panose="020B0503020000020004" pitchFamily="50" charset="-127"/>
                <a:cs typeface="Times New Roman" panose="02020603050405020304" pitchFamily="18" charset="0"/>
              </a:rPr>
              <a:t>-</a:t>
            </a:r>
            <a:r>
              <a:rPr lang="en-US" altLang="ko-KR" sz="1200" dirty="0">
                <a:solidFill>
                  <a:schemeClr val="bg1"/>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http://electrons.wikidot.com/density-of-states</a:t>
            </a:r>
            <a:endParaRPr lang="en-US" altLang="ko-KR" sz="1200" dirty="0">
              <a:solidFill>
                <a:schemeClr val="bg1"/>
              </a:solidFill>
              <a:latin typeface="Times New Roman" panose="02020603050405020304" pitchFamily="18" charset="0"/>
              <a:cs typeface="Times New Roman" panose="02020603050405020304" pitchFamily="18" charset="0"/>
            </a:endParaRPr>
          </a:p>
          <a:p>
            <a:pPr>
              <a:lnSpc>
                <a:spcPct val="107000"/>
              </a:lnSpc>
            </a:pPr>
            <a:r>
              <a:rPr lang="en-US" altLang="ko-KR" sz="1200" dirty="0">
                <a:solidFill>
                  <a:schemeClr val="bg1"/>
                </a:solidFill>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-https://www.nanosysinc.com/</a:t>
            </a:r>
            <a:endParaRPr lang="en-US" altLang="ko-KR" sz="1200" dirty="0">
              <a:solidFill>
                <a:schemeClr val="bg1"/>
              </a:solidFill>
              <a:latin typeface="Times New Roman" panose="02020603050405020304" pitchFamily="18" charset="0"/>
              <a:cs typeface="Times New Roman" panose="02020603050405020304" pitchFamily="18" charset="0"/>
            </a:endParaRPr>
          </a:p>
          <a:p>
            <a:pPr>
              <a:lnSpc>
                <a:spcPct val="107000"/>
              </a:lnSpc>
            </a:pPr>
            <a:r>
              <a:rPr lang="en-US" altLang="ko-KR" sz="1200" u="sng" dirty="0">
                <a:solidFill>
                  <a:schemeClr val="bg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-https://pid.samsungdisplay.com/ko/learning-center/white-papers/guide-to-understanding-quantum-dot-displays</a:t>
            </a:r>
            <a:br>
              <a:rPr lang="en-US" altLang="ko-KR" sz="1200" dirty="0">
                <a:solidFill>
                  <a:schemeClr val="bg1"/>
                </a:solidFill>
                <a:latin typeface="Times New Roman" panose="02020603050405020304" pitchFamily="18" charset="0"/>
                <a:cs typeface="Times New Roman" panose="02020603050405020304" pitchFamily="18" charset="0"/>
              </a:rPr>
            </a:br>
            <a:r>
              <a:rPr lang="en-US" altLang="ko-KR" sz="1200" dirty="0">
                <a:solidFill>
                  <a:schemeClr val="bg1"/>
                </a:solidFill>
                <a:latin typeface="Times New Roman" panose="02020603050405020304" pitchFamily="18" charset="0"/>
                <a:cs typeface="Times New Roman" panose="02020603050405020304" pitchFamily="18" charset="0"/>
              </a:rPr>
              <a:t>-</a:t>
            </a:r>
            <a:r>
              <a:rPr lang="en-US" altLang="ko-KR" sz="1200" u="sng" dirty="0">
                <a:solidFill>
                  <a:schemeClr val="bg1"/>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https://pid.samsungdisplay.com/ko/learning-center/white-papers/quantum-dot-technology</a:t>
            </a:r>
            <a:endParaRPr lang="en-US" altLang="ko-KR" sz="1200" u="sng" dirty="0">
              <a:solidFill>
                <a:schemeClr val="bg1"/>
              </a:solidFill>
              <a:latin typeface="Times New Roman" panose="02020603050405020304" pitchFamily="18" charset="0"/>
              <a:cs typeface="Times New Roman" panose="02020603050405020304" pitchFamily="18" charset="0"/>
            </a:endParaRPr>
          </a:p>
          <a:p>
            <a:pPr>
              <a:lnSpc>
                <a:spcPct val="107000"/>
              </a:lnSpc>
            </a:pPr>
            <a:r>
              <a:rPr lang="en-US" altLang="ko-KR" sz="1200" u="sng" kern="100" dirty="0">
                <a:solidFill>
                  <a:schemeClr val="bg1"/>
                </a:solidFill>
                <a:latin typeface="Times New Roman" panose="02020603050405020304" pitchFamily="18" charset="0"/>
                <a:ea typeface="맑은 고딕" panose="020B0503020000020004" pitchFamily="50" charset="-127"/>
                <a:cs typeface="Times New Roman" panose="02020603050405020304" pitchFamily="18" charset="0"/>
                <a:hlinkClick r:id="rId6">
                  <a:extLst>
                    <a:ext uri="{A12FA001-AC4F-418D-AE19-62706E023703}">
                      <ahyp:hlinkClr xmlns:ahyp="http://schemas.microsoft.com/office/drawing/2018/hyperlinkcolor" val="tx"/>
                    </a:ext>
                  </a:extLst>
                </a:hlinkClick>
              </a:rPr>
              <a:t>-</a:t>
            </a:r>
            <a:r>
              <a:rPr lang="en-US" altLang="ko-KR" sz="1200" dirty="0">
                <a:solidFill>
                  <a:schemeClr val="bg1"/>
                </a:solidFill>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https://www.sciencedirect.com/science/article/pii/B9780081019771000053</a:t>
            </a:r>
            <a:endParaRPr lang="en-US" altLang="ko-KR" sz="1200" dirty="0">
              <a:solidFill>
                <a:schemeClr val="bg1"/>
              </a:solidFill>
              <a:latin typeface="Times New Roman" panose="02020603050405020304" pitchFamily="18" charset="0"/>
              <a:cs typeface="Times New Roman" panose="02020603050405020304" pitchFamily="18" charset="0"/>
            </a:endParaRPr>
          </a:p>
          <a:p>
            <a:pPr>
              <a:lnSpc>
                <a:spcPct val="107000"/>
              </a:lnSpc>
            </a:pPr>
            <a:r>
              <a:rPr lang="en-US" altLang="ko-KR" sz="1200" dirty="0">
                <a:solidFill>
                  <a:schemeClr val="bg1"/>
                </a:solidFill>
                <a:latin typeface="Times New Roman" panose="02020603050405020304" pitchFamily="18" charset="0"/>
                <a:cs typeface="Times New Roman" panose="02020603050405020304" pitchFamily="18" charset="0"/>
              </a:rPr>
              <a:t>-Mahdi Ahmadi </a:t>
            </a:r>
            <a:r>
              <a:rPr lang="en-US" altLang="ko-KR" sz="1200" dirty="0" err="1">
                <a:solidFill>
                  <a:schemeClr val="bg1"/>
                </a:solidFill>
                <a:latin typeface="Times New Roman" panose="02020603050405020304" pitchFamily="18" charset="0"/>
                <a:cs typeface="Times New Roman" panose="02020603050405020304" pitchFamily="18" charset="0"/>
              </a:rPr>
              <a:t>Borj</a:t>
            </a:r>
            <a:r>
              <a:rPr lang="en-US" altLang="ko-KR" sz="1200" dirty="0">
                <a:solidFill>
                  <a:schemeClr val="bg1"/>
                </a:solidFill>
                <a:latin typeface="Times New Roman" panose="02020603050405020304" pitchFamily="18" charset="0"/>
                <a:cs typeface="Times New Roman" panose="02020603050405020304" pitchFamily="18" charset="0"/>
              </a:rPr>
              <a:t> and </a:t>
            </a:r>
            <a:r>
              <a:rPr lang="en-US" altLang="ko-KR" sz="1200" dirty="0" err="1">
                <a:solidFill>
                  <a:schemeClr val="bg1"/>
                </a:solidFill>
                <a:latin typeface="Times New Roman" panose="02020603050405020304" pitchFamily="18" charset="0"/>
                <a:cs typeface="Times New Roman" panose="02020603050405020304" pitchFamily="18" charset="0"/>
              </a:rPr>
              <a:t>Esfandiar</a:t>
            </a:r>
            <a:r>
              <a:rPr lang="en-US" altLang="ko-KR" sz="1200" dirty="0">
                <a:solidFill>
                  <a:schemeClr val="bg1"/>
                </a:solidFill>
                <a:latin typeface="Times New Roman" panose="02020603050405020304" pitchFamily="18" charset="0"/>
                <a:cs typeface="Times New Roman" panose="02020603050405020304" pitchFamily="18" charset="0"/>
              </a:rPr>
              <a:t> </a:t>
            </a:r>
            <a:r>
              <a:rPr lang="en-US" altLang="ko-KR" sz="1200" dirty="0" err="1">
                <a:solidFill>
                  <a:schemeClr val="bg1"/>
                </a:solidFill>
                <a:latin typeface="Times New Roman" panose="02020603050405020304" pitchFamily="18" charset="0"/>
                <a:cs typeface="Times New Roman" panose="02020603050405020304" pitchFamily="18" charset="0"/>
              </a:rPr>
              <a:t>Rajaei</a:t>
            </a:r>
            <a:r>
              <a:rPr lang="en-US" altLang="ko-KR" sz="1200" dirty="0">
                <a:solidFill>
                  <a:schemeClr val="bg1"/>
                </a:solidFill>
                <a:latin typeface="Times New Roman" panose="02020603050405020304" pitchFamily="18" charset="0"/>
                <a:cs typeface="Times New Roman" panose="02020603050405020304" pitchFamily="18" charset="0"/>
              </a:rPr>
              <a:t>, “Energy Level of Engineering in </a:t>
            </a:r>
            <a:r>
              <a:rPr lang="en-US" altLang="ko-KR" sz="1200" dirty="0" err="1">
                <a:solidFill>
                  <a:schemeClr val="bg1"/>
                </a:solidFill>
                <a:latin typeface="Times New Roman" panose="02020603050405020304" pitchFamily="18" charset="0"/>
                <a:cs typeface="Times New Roman" panose="02020603050405020304" pitchFamily="18" charset="0"/>
              </a:rPr>
              <a:t>InGaAs</a:t>
            </a:r>
            <a:r>
              <a:rPr lang="en-US" altLang="ko-KR" sz="1200" dirty="0">
                <a:solidFill>
                  <a:schemeClr val="bg1"/>
                </a:solidFill>
                <a:latin typeface="Times New Roman" panose="02020603050405020304" pitchFamily="18" charset="0"/>
                <a:cs typeface="Times New Roman" panose="02020603050405020304" pitchFamily="18" charset="0"/>
              </a:rPr>
              <a:t>/GaAs Quantum Dots Applicable to QD-Lasers by Changing the Stoichiometric Percentage”, the University of </a:t>
            </a:r>
            <a:r>
              <a:rPr lang="en-US" altLang="ko-KR" sz="1200" dirty="0" err="1">
                <a:solidFill>
                  <a:schemeClr val="bg1"/>
                </a:solidFill>
                <a:latin typeface="Times New Roman" panose="02020603050405020304" pitchFamily="18" charset="0"/>
                <a:cs typeface="Times New Roman" panose="02020603050405020304" pitchFamily="18" charset="0"/>
              </a:rPr>
              <a:t>Guilan</a:t>
            </a:r>
            <a:r>
              <a:rPr lang="en-US" altLang="ko-KR" sz="1200" dirty="0">
                <a:solidFill>
                  <a:schemeClr val="bg1"/>
                </a:solidFill>
                <a:latin typeface="Times New Roman" panose="02020603050405020304" pitchFamily="18" charset="0"/>
                <a:cs typeface="Times New Roman" panose="02020603050405020304" pitchFamily="18" charset="0"/>
              </a:rPr>
              <a:t>, Rasht, Iran</a:t>
            </a:r>
          </a:p>
          <a:p>
            <a:pPr>
              <a:lnSpc>
                <a:spcPct val="107000"/>
              </a:lnSpc>
            </a:pPr>
            <a:r>
              <a:rPr lang="en-US" altLang="ko-KR" sz="1200" dirty="0">
                <a:solidFill>
                  <a:schemeClr val="bg1"/>
                </a:solidFill>
                <a:latin typeface="Times New Roman" panose="02020603050405020304" pitchFamily="18" charset="0"/>
                <a:cs typeface="Times New Roman" panose="02020603050405020304" pitchFamily="18" charset="0"/>
              </a:rPr>
              <a:t>-Lili Xi, </a:t>
            </a:r>
            <a:r>
              <a:rPr lang="en-US" altLang="ko-KR" sz="1200" dirty="0" err="1">
                <a:solidFill>
                  <a:schemeClr val="bg1"/>
                </a:solidFill>
                <a:latin typeface="Times New Roman" panose="02020603050405020304" pitchFamily="18" charset="0"/>
                <a:cs typeface="Times New Roman" panose="02020603050405020304" pitchFamily="18" charset="0"/>
              </a:rPr>
              <a:t>Jiong</a:t>
            </a:r>
            <a:r>
              <a:rPr lang="en-US" altLang="ko-KR" sz="1200" dirty="0">
                <a:solidFill>
                  <a:schemeClr val="bg1"/>
                </a:solidFill>
                <a:latin typeface="Times New Roman" panose="02020603050405020304" pitchFamily="18" charset="0"/>
                <a:cs typeface="Times New Roman" panose="02020603050405020304" pitchFamily="18" charset="0"/>
              </a:rPr>
              <a:t> Yang, </a:t>
            </a:r>
            <a:r>
              <a:rPr lang="en-US" altLang="ko-KR" sz="1200" dirty="0" err="1">
                <a:solidFill>
                  <a:schemeClr val="bg1"/>
                </a:solidFill>
                <a:latin typeface="Times New Roman" panose="02020603050405020304" pitchFamily="18" charset="0"/>
                <a:cs typeface="Times New Roman" panose="02020603050405020304" pitchFamily="18" charset="0"/>
              </a:rPr>
              <a:t>Lihua</a:t>
            </a:r>
            <a:r>
              <a:rPr lang="en-US" altLang="ko-KR" sz="1200" dirty="0">
                <a:solidFill>
                  <a:schemeClr val="bg1"/>
                </a:solidFill>
                <a:latin typeface="Times New Roman" panose="02020603050405020304" pitchFamily="18" charset="0"/>
                <a:cs typeface="Times New Roman" panose="02020603050405020304" pitchFamily="18" charset="0"/>
              </a:rPr>
              <a:t> Wu, </a:t>
            </a:r>
            <a:r>
              <a:rPr lang="en-US" altLang="ko-KR" sz="1200" dirty="0" err="1">
                <a:solidFill>
                  <a:schemeClr val="bg1"/>
                </a:solidFill>
                <a:latin typeface="Times New Roman" panose="02020603050405020304" pitchFamily="18" charset="0"/>
                <a:cs typeface="Times New Roman" panose="02020603050405020304" pitchFamily="18" charset="0"/>
              </a:rPr>
              <a:t>Jihui</a:t>
            </a:r>
            <a:r>
              <a:rPr lang="en-US" altLang="ko-KR" sz="1200" dirty="0">
                <a:solidFill>
                  <a:schemeClr val="bg1"/>
                </a:solidFill>
                <a:latin typeface="Times New Roman" panose="02020603050405020304" pitchFamily="18" charset="0"/>
                <a:cs typeface="Times New Roman" panose="02020603050405020304" pitchFamily="18" charset="0"/>
              </a:rPr>
              <a:t> Yang, </a:t>
            </a:r>
            <a:r>
              <a:rPr lang="en-US" altLang="ko-KR" sz="1200" dirty="0" err="1">
                <a:solidFill>
                  <a:schemeClr val="bg1"/>
                </a:solidFill>
                <a:latin typeface="Times New Roman" panose="02020603050405020304" pitchFamily="18" charset="0"/>
                <a:cs typeface="Times New Roman" panose="02020603050405020304" pitchFamily="18" charset="0"/>
              </a:rPr>
              <a:t>Wenqing</a:t>
            </a:r>
            <a:r>
              <a:rPr lang="en-US" altLang="ko-KR" sz="1200" dirty="0">
                <a:solidFill>
                  <a:schemeClr val="bg1"/>
                </a:solidFill>
                <a:latin typeface="Times New Roman" panose="02020603050405020304" pitchFamily="18" charset="0"/>
                <a:cs typeface="Times New Roman" panose="02020603050405020304" pitchFamily="18" charset="0"/>
              </a:rPr>
              <a:t> Zhang, “Band engineering and rational design of high-performance thermoelectric materials by first-principles”, Journal of </a:t>
            </a:r>
            <a:r>
              <a:rPr lang="en-US" altLang="ko-KR" sz="1200" dirty="0" err="1">
                <a:solidFill>
                  <a:schemeClr val="bg1"/>
                </a:solidFill>
                <a:latin typeface="Times New Roman" panose="02020603050405020304" pitchFamily="18" charset="0"/>
                <a:cs typeface="Times New Roman" panose="02020603050405020304" pitchFamily="18" charset="0"/>
              </a:rPr>
              <a:t>Materiomics</a:t>
            </a:r>
            <a:r>
              <a:rPr lang="en-US" altLang="ko-KR" sz="1200" dirty="0">
                <a:solidFill>
                  <a:schemeClr val="bg1"/>
                </a:solidFill>
                <a:latin typeface="Times New Roman" panose="02020603050405020304" pitchFamily="18" charset="0"/>
                <a:cs typeface="Times New Roman" panose="02020603050405020304" pitchFamily="18" charset="0"/>
              </a:rPr>
              <a:t> Volume 2, Issue 2, 2016</a:t>
            </a:r>
          </a:p>
          <a:p>
            <a:pPr>
              <a:lnSpc>
                <a:spcPct val="107000"/>
              </a:lnSpc>
            </a:pPr>
            <a:r>
              <a:rPr lang="en-US" altLang="ko-KR" sz="1200" kern="100" dirty="0">
                <a:solidFill>
                  <a:schemeClr val="bg1"/>
                </a:solidFill>
                <a:latin typeface="Times New Roman" panose="02020603050405020304" pitchFamily="18" charset="0"/>
                <a:ea typeface="맑은 고딕" panose="020B0503020000020004" pitchFamily="50" charset="-127"/>
                <a:cs typeface="Times New Roman" panose="02020603050405020304" pitchFamily="18" charset="0"/>
              </a:rPr>
              <a:t>https://www.slideshare.net/ut09/thermoelectric-materials-applications</a:t>
            </a:r>
          </a:p>
          <a:p>
            <a:pPr>
              <a:lnSpc>
                <a:spcPct val="107000"/>
              </a:lnSpc>
            </a:pPr>
            <a:r>
              <a:rPr lang="en-US" altLang="ko-KR" sz="1200" kern="100" dirty="0">
                <a:solidFill>
                  <a:schemeClr val="bg1"/>
                </a:solidFill>
                <a:latin typeface="Times New Roman" panose="02020603050405020304" pitchFamily="18" charset="0"/>
                <a:ea typeface="맑은 고딕" panose="020B0503020000020004" pitchFamily="50" charset="-127"/>
                <a:cs typeface="Times New Roman" panose="02020603050405020304" pitchFamily="18" charset="0"/>
              </a:rPr>
              <a:t>https://www.flickr.com/photos/oregonstateuniversity/6152696629</a:t>
            </a:r>
          </a:p>
          <a:p>
            <a:pPr>
              <a:lnSpc>
                <a:spcPct val="107000"/>
              </a:lnSpc>
            </a:pPr>
            <a:r>
              <a:rPr lang="en-US" altLang="ko-KR" sz="1200" kern="100" dirty="0">
                <a:solidFill>
                  <a:schemeClr val="bg1"/>
                </a:solidFill>
                <a:latin typeface="Times New Roman" panose="02020603050405020304" pitchFamily="18" charset="0"/>
                <a:ea typeface="맑은 고딕" panose="020B0503020000020004" pitchFamily="50" charset="-127"/>
                <a:cs typeface="Times New Roman" panose="02020603050405020304" pitchFamily="18" charset="0"/>
              </a:rPr>
              <a:t>https://brunch.co.kr/@gungs/78                                     </a:t>
            </a:r>
          </a:p>
          <a:p>
            <a:pPr>
              <a:lnSpc>
                <a:spcPct val="107000"/>
              </a:lnSpc>
            </a:pPr>
            <a:r>
              <a:rPr lang="en-US" altLang="ko-KR" sz="1200" kern="100" dirty="0">
                <a:solidFill>
                  <a:schemeClr val="bg1"/>
                </a:solidFill>
                <a:latin typeface="Times New Roman" panose="02020603050405020304" pitchFamily="18" charset="0"/>
                <a:ea typeface="맑은 고딕" panose="020B0503020000020004" pitchFamily="50" charset="-127"/>
                <a:cs typeface="Times New Roman" panose="02020603050405020304" pitchFamily="18" charset="0"/>
              </a:rPr>
              <a:t>https://www.koolatron.com/US/en/thermoelectric-refrigeration       </a:t>
            </a:r>
          </a:p>
          <a:p>
            <a:pPr>
              <a:lnSpc>
                <a:spcPct val="107000"/>
              </a:lnSpc>
            </a:pPr>
            <a:r>
              <a:rPr lang="en-US" altLang="ko-KR" sz="1200" kern="100" dirty="0">
                <a:solidFill>
                  <a:schemeClr val="bg1"/>
                </a:solidFill>
                <a:latin typeface="Times New Roman" panose="02020603050405020304" pitchFamily="18" charset="0"/>
                <a:ea typeface="맑은 고딕" panose="020B0503020000020004" pitchFamily="50" charset="-127"/>
                <a:cs typeface="Times New Roman" panose="02020603050405020304" pitchFamily="18" charset="0"/>
              </a:rPr>
              <a:t>https://blog.lgdisplay.com/2017/01/%EC%A7%84%EC%A0%95%ED%95%9C-%ED%94%84%EB%A6%AC%EB%AF%B8%EC%97%84-tv%EB%8A%94-oled%EC%99%80-qled-qd-lcd-%EB%B0%94%EB%A1%9C-%EC%95%8C%EA%B8%B0/</a:t>
            </a:r>
            <a:endParaRPr lang="ko-KR" altLang="ko-KR" sz="1200" kern="100" dirty="0">
              <a:solidFill>
                <a:schemeClr val="bg1"/>
              </a:solidFill>
              <a:latin typeface="Times New Roman" panose="02020603050405020304" pitchFamily="18" charset="0"/>
              <a:ea typeface="맑은 고딕" panose="020B0503020000020004" pitchFamily="50" charset="-127"/>
              <a:cs typeface="Times New Roman" panose="02020603050405020304" pitchFamily="18" charset="0"/>
            </a:endParaRPr>
          </a:p>
        </p:txBody>
      </p:sp>
    </p:spTree>
    <p:extLst>
      <p:ext uri="{BB962C8B-B14F-4D97-AF65-F5344CB8AC3E}">
        <p14:creationId xmlns:p14="http://schemas.microsoft.com/office/powerpoint/2010/main" val="1730534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Introduction</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962762" y="1768715"/>
            <a:ext cx="7741382" cy="369332"/>
          </a:xfrm>
          <a:prstGeom prst="rect">
            <a:avLst/>
          </a:prstGeom>
        </p:spPr>
        <p:txBody>
          <a:bodyPr wrap="square">
            <a:spAutoFit/>
          </a:bodyPr>
          <a:lstStyle/>
          <a:p>
            <a:pPr marL="285750" indent="-285750">
              <a:buFont typeface="Wingdings" panose="05000000000000000000" pitchFamily="2" charset="2"/>
              <a:buChar char="u"/>
            </a:pPr>
            <a:r>
              <a:rPr lang="en-US" altLang="ko-KR" b="1" dirty="0">
                <a:latin typeface="Times New Roman" panose="02020603050405020304" pitchFamily="18" charset="0"/>
                <a:cs typeface="Times New Roman" panose="02020603050405020304" pitchFamily="18" charset="0"/>
              </a:rPr>
              <a:t>Energy Band and Band Gap</a:t>
            </a:r>
          </a:p>
        </p:txBody>
      </p:sp>
      <p:sp>
        <p:nvSpPr>
          <p:cNvPr id="21" name="직사각형 20"/>
          <p:cNvSpPr/>
          <p:nvPr/>
        </p:nvSpPr>
        <p:spPr>
          <a:xfrm>
            <a:off x="246376" y="1163916"/>
            <a:ext cx="300082" cy="369332"/>
          </a:xfrm>
          <a:prstGeom prst="rect">
            <a:avLst/>
          </a:prstGeom>
        </p:spPr>
        <p:txBody>
          <a:bodyPr wrap="none">
            <a:spAutoFit/>
          </a:bodyPr>
          <a:lstStyle/>
          <a:p>
            <a:r>
              <a:rPr lang="en-US" altLang="ko-KR" dirty="0">
                <a:latin typeface="Times New Roman" panose="02020603050405020304" pitchFamily="18" charset="0"/>
                <a:ea typeface="HancomEQN" panose="02000000000000000000" pitchFamily="2" charset="-127"/>
                <a:cs typeface="Times New Roman" panose="02020603050405020304" pitchFamily="18" charset="0"/>
              </a:rPr>
              <a:t>1</a:t>
            </a:r>
            <a:endParaRPr lang="ko-KR" altLang="en-US" dirty="0"/>
          </a:p>
        </p:txBody>
      </p:sp>
      <p:sp>
        <p:nvSpPr>
          <p:cNvPr id="18" name="TextBox 17">
            <a:extLst>
              <a:ext uri="{FF2B5EF4-FFF2-40B4-BE49-F238E27FC236}">
                <a16:creationId xmlns:a16="http://schemas.microsoft.com/office/drawing/2014/main" id="{671E838A-E5D6-45A6-BFEF-A42B1EABF6C6}"/>
              </a:ext>
            </a:extLst>
          </p:cNvPr>
          <p:cNvSpPr txBox="1"/>
          <p:nvPr/>
        </p:nvSpPr>
        <p:spPr>
          <a:xfrm>
            <a:off x="1515683" y="5420240"/>
            <a:ext cx="6861815" cy="646331"/>
          </a:xfrm>
          <a:prstGeom prst="rect">
            <a:avLst/>
          </a:prstGeom>
          <a:noFill/>
        </p:spPr>
        <p:txBody>
          <a:bodyPr wrap="none" rtlCol="0">
            <a:spAutoFit/>
          </a:bodyPr>
          <a:lstStyle/>
          <a:p>
            <a:r>
              <a:rPr lang="en-US" altLang="ko-KR" dirty="0">
                <a:latin typeface="Times New Roman" panose="02020603050405020304" pitchFamily="18" charset="0"/>
                <a:cs typeface="Times New Roman" panose="02020603050405020304" pitchFamily="18" charset="0"/>
              </a:rPr>
              <a:t>Energy Bands are composed of energy states</a:t>
            </a:r>
          </a:p>
          <a:p>
            <a:r>
              <a:rPr lang="en-US" altLang="ko-KR" dirty="0">
                <a:latin typeface="Times New Roman" panose="02020603050405020304" pitchFamily="18" charset="0"/>
                <a:cs typeface="Times New Roman" panose="02020603050405020304" pitchFamily="18" charset="0"/>
              </a:rPr>
              <a:t>Band gap is an energy range in a </a:t>
            </a:r>
            <a:r>
              <a:rPr lang="en-US" altLang="ko-KR" dirty="0">
                <a:latin typeface="Times New Roman" panose="02020603050405020304" pitchFamily="18" charset="0"/>
                <a:cs typeface="Times New Roman" panose="02020603050405020304" pitchFamily="18" charset="0"/>
                <a:hlinkClick r:id="rId3" tooltip="Solid"/>
              </a:rPr>
              <a:t>solid</a:t>
            </a:r>
            <a:r>
              <a:rPr lang="en-US" altLang="ko-KR" dirty="0">
                <a:latin typeface="Times New Roman" panose="02020603050405020304" pitchFamily="18" charset="0"/>
                <a:cs typeface="Times New Roman" panose="02020603050405020304" pitchFamily="18" charset="0"/>
              </a:rPr>
              <a:t> where no </a:t>
            </a:r>
            <a:r>
              <a:rPr lang="en-US" altLang="ko-KR" dirty="0">
                <a:latin typeface="Times New Roman" panose="02020603050405020304" pitchFamily="18" charset="0"/>
                <a:cs typeface="Times New Roman" panose="02020603050405020304" pitchFamily="18" charset="0"/>
                <a:hlinkClick r:id="rId4" tooltip="Electron"/>
              </a:rPr>
              <a:t>electron</a:t>
            </a:r>
            <a:r>
              <a:rPr lang="en-US" altLang="ko-KR" dirty="0">
                <a:latin typeface="Times New Roman" panose="02020603050405020304" pitchFamily="18" charset="0"/>
                <a:cs typeface="Times New Roman" panose="02020603050405020304" pitchFamily="18" charset="0"/>
              </a:rPr>
              <a:t> states can exist</a:t>
            </a:r>
            <a:endParaRPr lang="ko-KR" altLang="en-US" dirty="0">
              <a:latin typeface="Times New Roman" panose="02020603050405020304" pitchFamily="18" charset="0"/>
              <a:cs typeface="Times New Roman" panose="02020603050405020304" pitchFamily="18" charset="0"/>
            </a:endParaRPr>
          </a:p>
        </p:txBody>
      </p:sp>
      <p:pic>
        <p:nvPicPr>
          <p:cNvPr id="20" name="Picture 2" descr="energy band에 대한 이미지 검색결과">
            <a:extLst>
              <a:ext uri="{FF2B5EF4-FFF2-40B4-BE49-F238E27FC236}">
                <a16:creationId xmlns:a16="http://schemas.microsoft.com/office/drawing/2014/main" id="{315DA954-BFE9-4026-A76E-47C5662ECC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3478" y="2324934"/>
            <a:ext cx="5386695" cy="2460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269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Introduction</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962762" y="1768715"/>
            <a:ext cx="7741382" cy="369332"/>
          </a:xfrm>
          <a:prstGeom prst="rect">
            <a:avLst/>
          </a:prstGeom>
        </p:spPr>
        <p:txBody>
          <a:bodyPr wrap="square">
            <a:spAutoFit/>
          </a:bodyPr>
          <a:lstStyle/>
          <a:p>
            <a:pPr marL="285750" indent="-285750">
              <a:buFont typeface="Wingdings" panose="05000000000000000000" pitchFamily="2" charset="2"/>
              <a:buChar char="u"/>
            </a:pPr>
            <a:r>
              <a:rPr lang="en-US" altLang="ko-KR" b="1" dirty="0">
                <a:latin typeface="Times New Roman" panose="02020603050405020304" pitchFamily="18" charset="0"/>
                <a:cs typeface="Times New Roman" panose="02020603050405020304" pitchFamily="18" charset="0"/>
              </a:rPr>
              <a:t>Band-gap Engineering</a:t>
            </a:r>
          </a:p>
        </p:txBody>
      </p:sp>
      <p:sp>
        <p:nvSpPr>
          <p:cNvPr id="21" name="직사각형 20"/>
          <p:cNvSpPr/>
          <p:nvPr/>
        </p:nvSpPr>
        <p:spPr>
          <a:xfrm>
            <a:off x="246376" y="1163916"/>
            <a:ext cx="300082" cy="369332"/>
          </a:xfrm>
          <a:prstGeom prst="rect">
            <a:avLst/>
          </a:prstGeom>
        </p:spPr>
        <p:txBody>
          <a:bodyPr wrap="none">
            <a:spAutoFit/>
          </a:bodyPr>
          <a:lstStyle/>
          <a:p>
            <a:r>
              <a:rPr lang="en-US" altLang="ko-KR" dirty="0">
                <a:latin typeface="Times New Roman" panose="02020603050405020304" pitchFamily="18" charset="0"/>
                <a:ea typeface="HancomEQN" panose="02000000000000000000" pitchFamily="2" charset="-127"/>
                <a:cs typeface="Times New Roman" panose="02020603050405020304" pitchFamily="18" charset="0"/>
              </a:rPr>
              <a:t>2</a:t>
            </a:r>
            <a:endParaRPr lang="ko-KR" altLang="en-US" dirty="0"/>
          </a:p>
        </p:txBody>
      </p:sp>
      <p:sp>
        <p:nvSpPr>
          <p:cNvPr id="14" name="TextBox 13">
            <a:extLst>
              <a:ext uri="{FF2B5EF4-FFF2-40B4-BE49-F238E27FC236}">
                <a16:creationId xmlns:a16="http://schemas.microsoft.com/office/drawing/2014/main" id="{9DB300DE-AAA0-434A-A47C-2DEA762FADB3}"/>
              </a:ext>
            </a:extLst>
          </p:cNvPr>
          <p:cNvSpPr txBox="1"/>
          <p:nvPr/>
        </p:nvSpPr>
        <p:spPr>
          <a:xfrm>
            <a:off x="1626452" y="2275876"/>
            <a:ext cx="6720510" cy="4247317"/>
          </a:xfrm>
          <a:prstGeom prst="rect">
            <a:avLst/>
          </a:prstGeom>
          <a:noFill/>
        </p:spPr>
        <p:txBody>
          <a:bodyPr wrap="square" rtlCol="0">
            <a:spAutoFit/>
          </a:bodyPr>
          <a:lstStyle/>
          <a:p>
            <a:pPr marL="36900" indent="0">
              <a:buNone/>
            </a:pPr>
            <a:r>
              <a:rPr lang="en-US" altLang="ko-KR" dirty="0">
                <a:latin typeface="Times New Roman" panose="02020603050405020304" pitchFamily="18" charset="0"/>
                <a:cs typeface="Times New Roman" panose="02020603050405020304" pitchFamily="18" charset="0"/>
              </a:rPr>
              <a:t>process of controlling or altering the </a:t>
            </a:r>
            <a:r>
              <a:rPr lang="en-US" altLang="ko-KR" dirty="0">
                <a:latin typeface="Times New Roman" panose="02020603050405020304" pitchFamily="18" charset="0"/>
                <a:cs typeface="Times New Roman" panose="02020603050405020304" pitchFamily="18" charset="0"/>
                <a:hlinkClick r:id="rId3" tooltip="Band gap"/>
              </a:rPr>
              <a:t>band gap</a:t>
            </a:r>
            <a:r>
              <a:rPr lang="en-US" altLang="ko-KR" dirty="0">
                <a:latin typeface="Times New Roman" panose="02020603050405020304" pitchFamily="18" charset="0"/>
                <a:cs typeface="Times New Roman" panose="02020603050405020304" pitchFamily="18" charset="0"/>
              </a:rPr>
              <a:t> of a material</a:t>
            </a:r>
          </a:p>
          <a:p>
            <a:pPr marL="36900" indent="0">
              <a:buNone/>
            </a:pPr>
            <a:endParaRPr lang="en-US" altLang="ko-KR" dirty="0">
              <a:latin typeface="Times New Roman" panose="02020603050405020304" pitchFamily="18" charset="0"/>
              <a:cs typeface="Times New Roman" panose="02020603050405020304" pitchFamily="18" charset="0"/>
            </a:endParaRPr>
          </a:p>
          <a:p>
            <a:pPr marL="36900"/>
            <a:r>
              <a:rPr lang="en-US" altLang="ko-KR" dirty="0">
                <a:latin typeface="Times New Roman" panose="02020603050405020304" pitchFamily="18" charset="0"/>
                <a:cs typeface="Times New Roman" panose="02020603050405020304" pitchFamily="18" charset="0"/>
              </a:rPr>
              <a:t>controlling the composition of alloys or constructing layered materials with alternating compositions</a:t>
            </a:r>
          </a:p>
          <a:p>
            <a:pPr marL="36900"/>
            <a:endParaRPr lang="en-US" altLang="ko-KR" dirty="0">
              <a:latin typeface="Times New Roman" panose="02020603050405020304" pitchFamily="18" charset="0"/>
              <a:cs typeface="Times New Roman" panose="02020603050405020304" pitchFamily="18" charset="0"/>
            </a:endParaRPr>
          </a:p>
          <a:p>
            <a:pPr marL="36900"/>
            <a:endParaRPr lang="en-US" altLang="ko-KR" dirty="0">
              <a:latin typeface="Times New Roman" panose="02020603050405020304" pitchFamily="18" charset="0"/>
              <a:cs typeface="Times New Roman" panose="02020603050405020304" pitchFamily="18" charset="0"/>
            </a:endParaRPr>
          </a:p>
          <a:p>
            <a:pPr marL="36900"/>
            <a:endParaRPr lang="en-US" altLang="ko-KR" dirty="0">
              <a:latin typeface="Times New Roman" panose="02020603050405020304" pitchFamily="18" charset="0"/>
              <a:cs typeface="Times New Roman" panose="02020603050405020304" pitchFamily="18" charset="0"/>
            </a:endParaRPr>
          </a:p>
          <a:p>
            <a:pPr marL="36900"/>
            <a:endParaRPr lang="en-US" altLang="ko-KR" dirty="0">
              <a:latin typeface="Times New Roman" panose="02020603050405020304" pitchFamily="18" charset="0"/>
              <a:cs typeface="Times New Roman" panose="02020603050405020304" pitchFamily="18" charset="0"/>
            </a:endParaRPr>
          </a:p>
          <a:p>
            <a:pPr marL="36900"/>
            <a:endParaRPr lang="en-US" altLang="ko-KR" dirty="0">
              <a:latin typeface="Times New Roman" panose="02020603050405020304" pitchFamily="18" charset="0"/>
              <a:cs typeface="Times New Roman" panose="02020603050405020304" pitchFamily="18" charset="0"/>
            </a:endParaRPr>
          </a:p>
          <a:p>
            <a:pPr marL="36900"/>
            <a:endParaRPr lang="en-US" altLang="ko-KR" dirty="0">
              <a:latin typeface="Times New Roman" panose="02020603050405020304" pitchFamily="18" charset="0"/>
              <a:cs typeface="Times New Roman" panose="02020603050405020304" pitchFamily="18" charset="0"/>
            </a:endParaRPr>
          </a:p>
          <a:p>
            <a:pPr marL="36900"/>
            <a:endParaRPr lang="en-US" altLang="ko-KR" dirty="0">
              <a:latin typeface="Times New Roman" panose="02020603050405020304" pitchFamily="18" charset="0"/>
              <a:cs typeface="Times New Roman" panose="02020603050405020304" pitchFamily="18" charset="0"/>
            </a:endParaRPr>
          </a:p>
          <a:p>
            <a:pPr marL="36900"/>
            <a:endParaRPr lang="en-US" altLang="ko-KR" dirty="0">
              <a:latin typeface="Times New Roman" panose="02020603050405020304" pitchFamily="18" charset="0"/>
              <a:cs typeface="Times New Roman" panose="02020603050405020304" pitchFamily="18" charset="0"/>
            </a:endParaRPr>
          </a:p>
          <a:p>
            <a:pPr marL="36900"/>
            <a:r>
              <a:rPr lang="en-US" altLang="ko-KR" dirty="0">
                <a:latin typeface="Times New Roman" panose="02020603050405020304" pitchFamily="18" charset="0"/>
                <a:cs typeface="Times New Roman" panose="02020603050405020304" pitchFamily="18" charset="0"/>
              </a:rPr>
              <a:t>Semiconductor Performance 			spatially varying stoichiometry</a:t>
            </a:r>
          </a:p>
          <a:p>
            <a:pPr marL="36900"/>
            <a:r>
              <a:rPr lang="en-US" altLang="ko-KR" dirty="0">
                <a:latin typeface="Times New Roman" panose="02020603050405020304" pitchFamily="18" charset="0"/>
                <a:cs typeface="Times New Roman" panose="02020603050405020304" pitchFamily="18" charset="0"/>
              </a:rPr>
              <a:t>Improvement Heterojunction				graded band gap</a:t>
            </a:r>
          </a:p>
          <a:p>
            <a:pPr marL="36900" indent="0">
              <a:buNone/>
            </a:pPr>
            <a:endParaRPr lang="en-US" altLang="ko-KR" dirty="0">
              <a:latin typeface="Times New Roman" panose="02020603050405020304" pitchFamily="18" charset="0"/>
              <a:cs typeface="Times New Roman" panose="02020603050405020304" pitchFamily="18" charset="0"/>
            </a:endParaRPr>
          </a:p>
        </p:txBody>
      </p:sp>
      <p:sp>
        <p:nvSpPr>
          <p:cNvPr id="15" name="타원 14">
            <a:extLst>
              <a:ext uri="{FF2B5EF4-FFF2-40B4-BE49-F238E27FC236}">
                <a16:creationId xmlns:a16="http://schemas.microsoft.com/office/drawing/2014/main" id="{1B3A4E29-D2E5-4D3A-8B85-F602EF6EF87E}"/>
              </a:ext>
            </a:extLst>
          </p:cNvPr>
          <p:cNvSpPr/>
          <p:nvPr/>
        </p:nvSpPr>
        <p:spPr>
          <a:xfrm flipH="1">
            <a:off x="2242039" y="3708814"/>
            <a:ext cx="1776046" cy="1652954"/>
          </a:xfrm>
          <a:prstGeom prst="ellipse">
            <a:avLst/>
          </a:prstGeom>
          <a:solidFill>
            <a:schemeClr val="bg2">
              <a:lumMod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latin typeface="Times New Roman" panose="02020603050405020304" pitchFamily="18" charset="0"/>
                <a:cs typeface="Times New Roman" panose="02020603050405020304" pitchFamily="18" charset="0"/>
              </a:rPr>
              <a:t>Shockley</a:t>
            </a:r>
          </a:p>
          <a:p>
            <a:pPr algn="ctr"/>
            <a:r>
              <a:rPr lang="en-US" altLang="ko-KR" dirty="0">
                <a:latin typeface="Times New Roman" panose="02020603050405020304" pitchFamily="18" charset="0"/>
                <a:cs typeface="Times New Roman" panose="02020603050405020304" pitchFamily="18" charset="0"/>
              </a:rPr>
              <a:t>1951</a:t>
            </a:r>
            <a:endParaRPr lang="ko-KR" altLang="en-US" dirty="0">
              <a:latin typeface="Times New Roman" panose="02020603050405020304" pitchFamily="18" charset="0"/>
              <a:cs typeface="Times New Roman" panose="02020603050405020304" pitchFamily="18" charset="0"/>
            </a:endParaRPr>
          </a:p>
        </p:txBody>
      </p:sp>
      <p:sp>
        <p:nvSpPr>
          <p:cNvPr id="16" name="타원 15">
            <a:extLst>
              <a:ext uri="{FF2B5EF4-FFF2-40B4-BE49-F238E27FC236}">
                <a16:creationId xmlns:a16="http://schemas.microsoft.com/office/drawing/2014/main" id="{9EAD6FFA-657B-4DAB-9B45-964DC62C22CC}"/>
              </a:ext>
            </a:extLst>
          </p:cNvPr>
          <p:cNvSpPr/>
          <p:nvPr/>
        </p:nvSpPr>
        <p:spPr>
          <a:xfrm flipH="1">
            <a:off x="5756180" y="3712419"/>
            <a:ext cx="1776046" cy="1652954"/>
          </a:xfrm>
          <a:prstGeom prst="ellipse">
            <a:avLst/>
          </a:prstGeom>
          <a:solidFill>
            <a:schemeClr val="bg2">
              <a:lumMod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latin typeface="Times New Roman" panose="02020603050405020304" pitchFamily="18" charset="0"/>
                <a:cs typeface="Times New Roman" panose="02020603050405020304" pitchFamily="18" charset="0"/>
              </a:rPr>
              <a:t>Kroemer</a:t>
            </a:r>
          </a:p>
          <a:p>
            <a:pPr algn="ctr"/>
            <a:r>
              <a:rPr lang="en-US" altLang="ko-KR" dirty="0">
                <a:latin typeface="Times New Roman" panose="02020603050405020304" pitchFamily="18" charset="0"/>
                <a:cs typeface="Times New Roman" panose="02020603050405020304" pitchFamily="18" charset="0"/>
              </a:rPr>
              <a:t>1954</a:t>
            </a:r>
            <a:endParaRPr lang="ko-KR"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1932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Introduction</a:t>
            </a:r>
            <a:endParaRPr lang="en-US" altLang="ko-KR" sz="14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962762" y="1768715"/>
            <a:ext cx="7741382" cy="369332"/>
          </a:xfrm>
          <a:prstGeom prst="rect">
            <a:avLst/>
          </a:prstGeom>
        </p:spPr>
        <p:txBody>
          <a:bodyPr wrap="square">
            <a:spAutoFit/>
          </a:bodyPr>
          <a:lstStyle/>
          <a:p>
            <a:pPr marL="285750" indent="-285750">
              <a:buFont typeface="Wingdings" panose="05000000000000000000" pitchFamily="2" charset="2"/>
              <a:buChar char="u"/>
            </a:pPr>
            <a:r>
              <a:rPr lang="en-US" altLang="ko-KR" b="1" dirty="0">
                <a:latin typeface="Times New Roman" panose="02020603050405020304" pitchFamily="18" charset="0"/>
                <a:cs typeface="Times New Roman" panose="02020603050405020304" pitchFamily="18" charset="0"/>
              </a:rPr>
              <a:t>Band-gap Engineering</a:t>
            </a:r>
          </a:p>
        </p:txBody>
      </p:sp>
      <p:sp>
        <p:nvSpPr>
          <p:cNvPr id="21" name="직사각형 20"/>
          <p:cNvSpPr/>
          <p:nvPr/>
        </p:nvSpPr>
        <p:spPr>
          <a:xfrm>
            <a:off x="246376" y="1163916"/>
            <a:ext cx="300082" cy="369332"/>
          </a:xfrm>
          <a:prstGeom prst="rect">
            <a:avLst/>
          </a:prstGeom>
        </p:spPr>
        <p:txBody>
          <a:bodyPr wrap="none">
            <a:spAutoFit/>
          </a:bodyPr>
          <a:lstStyle/>
          <a:p>
            <a:r>
              <a:rPr lang="en-US" altLang="ko-KR" dirty="0">
                <a:latin typeface="Times New Roman" panose="02020603050405020304" pitchFamily="18" charset="0"/>
                <a:ea typeface="HancomEQN" panose="02000000000000000000" pitchFamily="2" charset="-127"/>
                <a:cs typeface="Times New Roman" panose="02020603050405020304" pitchFamily="18" charset="0"/>
              </a:rPr>
              <a:t>3</a:t>
            </a:r>
            <a:endParaRPr lang="ko-KR" altLang="en-US" dirty="0"/>
          </a:p>
        </p:txBody>
      </p:sp>
      <p:pic>
        <p:nvPicPr>
          <p:cNvPr id="17" name="Picture 2">
            <a:extLst>
              <a:ext uri="{FF2B5EF4-FFF2-40B4-BE49-F238E27FC236}">
                <a16:creationId xmlns:a16="http://schemas.microsoft.com/office/drawing/2014/main" id="{C56BF83D-7C5A-4D04-A9CE-6C0522B7AE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9301" y="2273108"/>
            <a:ext cx="5512633" cy="355072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FC71DD28-5DF5-475F-8B9B-2BD8A33C3DAC}"/>
              </a:ext>
            </a:extLst>
          </p:cNvPr>
          <p:cNvSpPr txBox="1"/>
          <p:nvPr/>
        </p:nvSpPr>
        <p:spPr>
          <a:xfrm>
            <a:off x="1599269" y="5955633"/>
            <a:ext cx="6159815" cy="646331"/>
          </a:xfrm>
          <a:prstGeom prst="rect">
            <a:avLst/>
          </a:prstGeom>
          <a:noFill/>
        </p:spPr>
        <p:txBody>
          <a:bodyPr wrap="square" rtlCol="0">
            <a:spAutoFit/>
          </a:bodyPr>
          <a:lstStyle/>
          <a:p>
            <a:r>
              <a:rPr lang="en-US" altLang="ko-KR" dirty="0">
                <a:latin typeface="Times New Roman" panose="02020603050405020304" pitchFamily="18" charset="0"/>
                <a:cs typeface="Times New Roman" panose="02020603050405020304" pitchFamily="18" charset="0"/>
              </a:rPr>
              <a:t>Desired bandgap using epitaxy(homojunction, heterojunction..)</a:t>
            </a:r>
          </a:p>
          <a:p>
            <a:r>
              <a:rPr lang="en-US" altLang="ko-KR" dirty="0">
                <a:latin typeface="Times New Roman" panose="02020603050405020304" pitchFamily="18" charset="0"/>
                <a:cs typeface="Times New Roman" panose="02020603050405020304" pitchFamily="18" charset="0"/>
              </a:rPr>
              <a:t>In</a:t>
            </a:r>
            <a:r>
              <a:rPr lang="en-US" altLang="ko-KR" baseline="-25000" dirty="0">
                <a:latin typeface="Times New Roman" panose="02020603050405020304" pitchFamily="18" charset="0"/>
                <a:cs typeface="Times New Roman" panose="02020603050405020304" pitchFamily="18" charset="0"/>
              </a:rPr>
              <a:t>x</a:t>
            </a:r>
            <a:r>
              <a:rPr lang="en-US" altLang="ko-KR" dirty="0">
                <a:latin typeface="Times New Roman" panose="02020603050405020304" pitchFamily="18" charset="0"/>
                <a:cs typeface="Times New Roman" panose="02020603050405020304" pitchFamily="18" charset="0"/>
              </a:rPr>
              <a:t>Al</a:t>
            </a:r>
            <a:r>
              <a:rPr lang="en-US" altLang="ko-KR" baseline="-25000" dirty="0">
                <a:latin typeface="Times New Roman" panose="02020603050405020304" pitchFamily="18" charset="0"/>
                <a:cs typeface="Times New Roman" panose="02020603050405020304" pitchFamily="18" charset="0"/>
              </a:rPr>
              <a:t>1-x</a:t>
            </a:r>
            <a:r>
              <a:rPr lang="en-US" altLang="ko-KR" dirty="0">
                <a:latin typeface="Times New Roman" panose="02020603050405020304" pitchFamily="18" charset="0"/>
                <a:cs typeface="Times New Roman" panose="02020603050405020304" pitchFamily="18" charset="0"/>
              </a:rPr>
              <a:t>P</a:t>
            </a:r>
            <a:endParaRPr lang="ko-KR"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2240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Introduction</a:t>
            </a:r>
            <a:endParaRPr lang="en-US" altLang="ko-KR" sz="14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962762" y="1768715"/>
            <a:ext cx="7741382" cy="369332"/>
          </a:xfrm>
          <a:prstGeom prst="rect">
            <a:avLst/>
          </a:prstGeom>
        </p:spPr>
        <p:txBody>
          <a:bodyPr wrap="square">
            <a:spAutoFit/>
          </a:bodyPr>
          <a:lstStyle/>
          <a:p>
            <a:pPr marL="285750" indent="-285750">
              <a:buFont typeface="Wingdings" panose="05000000000000000000" pitchFamily="2" charset="2"/>
              <a:buChar char="u"/>
            </a:pPr>
            <a:r>
              <a:rPr lang="en-US" altLang="ko-KR" b="1" dirty="0">
                <a:latin typeface="Times New Roman" panose="02020603050405020304" pitchFamily="18" charset="0"/>
                <a:cs typeface="Times New Roman" panose="02020603050405020304" pitchFamily="18" charset="0"/>
              </a:rPr>
              <a:t>Band Engineering</a:t>
            </a:r>
          </a:p>
        </p:txBody>
      </p:sp>
      <p:sp>
        <p:nvSpPr>
          <p:cNvPr id="21" name="직사각형 20"/>
          <p:cNvSpPr/>
          <p:nvPr/>
        </p:nvSpPr>
        <p:spPr>
          <a:xfrm>
            <a:off x="246376" y="1163916"/>
            <a:ext cx="300082" cy="369332"/>
          </a:xfrm>
          <a:prstGeom prst="rect">
            <a:avLst/>
          </a:prstGeom>
        </p:spPr>
        <p:txBody>
          <a:bodyPr wrap="none">
            <a:spAutoFit/>
          </a:bodyPr>
          <a:lstStyle/>
          <a:p>
            <a:r>
              <a:rPr lang="en-US" altLang="ko-KR" dirty="0">
                <a:latin typeface="Times New Roman" panose="02020603050405020304" pitchFamily="18" charset="0"/>
                <a:ea typeface="HancomEQN" panose="02000000000000000000" pitchFamily="2" charset="-127"/>
                <a:cs typeface="Times New Roman" panose="02020603050405020304" pitchFamily="18" charset="0"/>
              </a:rPr>
              <a:t>4</a:t>
            </a:r>
            <a:endParaRPr lang="ko-KR" altLang="en-US" dirty="0"/>
          </a:p>
        </p:txBody>
      </p:sp>
      <p:grpSp>
        <p:nvGrpSpPr>
          <p:cNvPr id="14" name="Group 3">
            <a:extLst>
              <a:ext uri="{FF2B5EF4-FFF2-40B4-BE49-F238E27FC236}">
                <a16:creationId xmlns:a16="http://schemas.microsoft.com/office/drawing/2014/main" id="{28CF31AA-E7F8-401B-94E7-3136FC7B4CD8}"/>
              </a:ext>
            </a:extLst>
          </p:cNvPr>
          <p:cNvGrpSpPr>
            <a:grpSpLocks/>
          </p:cNvGrpSpPr>
          <p:nvPr/>
        </p:nvGrpSpPr>
        <p:grpSpPr bwMode="auto">
          <a:xfrm>
            <a:off x="2076234" y="2184662"/>
            <a:ext cx="5359744" cy="3537182"/>
            <a:chOff x="335" y="604"/>
            <a:chExt cx="5228" cy="3467"/>
          </a:xfrm>
        </p:grpSpPr>
        <p:pic>
          <p:nvPicPr>
            <p:cNvPr id="15" name="Picture 4">
              <a:extLst>
                <a:ext uri="{FF2B5EF4-FFF2-40B4-BE49-F238E27FC236}">
                  <a16:creationId xmlns:a16="http://schemas.microsoft.com/office/drawing/2014/main" id="{9FC9A826-107E-4457-9892-EC4257C122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 y="604"/>
              <a:ext cx="5228" cy="3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Box 5">
              <a:extLst>
                <a:ext uri="{FF2B5EF4-FFF2-40B4-BE49-F238E27FC236}">
                  <a16:creationId xmlns:a16="http://schemas.microsoft.com/office/drawing/2014/main" id="{A57D459C-0237-459A-BE35-523760D7947E}"/>
                </a:ext>
              </a:extLst>
            </p:cNvPr>
            <p:cNvSpPr txBox="1">
              <a:spLocks noChangeArrowheads="1"/>
            </p:cNvSpPr>
            <p:nvPr/>
          </p:nvSpPr>
          <p:spPr bwMode="auto">
            <a:xfrm>
              <a:off x="4481" y="2152"/>
              <a:ext cx="338"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spcBef>
                  <a:spcPct val="50000"/>
                </a:spcBef>
              </a:pPr>
              <a:r>
                <a:rPr lang="en-US" altLang="ko-KR" sz="2000" b="1">
                  <a:solidFill>
                    <a:srgbClr val="008000"/>
                  </a:solidFill>
                  <a:ea typeface="굴림" panose="020B0600000101010101" pitchFamily="50" charset="-127"/>
                </a:rPr>
                <a:t>1D</a:t>
              </a:r>
            </a:p>
          </p:txBody>
        </p:sp>
        <p:sp>
          <p:nvSpPr>
            <p:cNvPr id="19" name="Text Box 6">
              <a:extLst>
                <a:ext uri="{FF2B5EF4-FFF2-40B4-BE49-F238E27FC236}">
                  <a16:creationId xmlns:a16="http://schemas.microsoft.com/office/drawing/2014/main" id="{BA634F7B-932B-42DF-BF39-6C3927786E00}"/>
                </a:ext>
              </a:extLst>
            </p:cNvPr>
            <p:cNvSpPr txBox="1">
              <a:spLocks noChangeArrowheads="1"/>
            </p:cNvSpPr>
            <p:nvPr/>
          </p:nvSpPr>
          <p:spPr bwMode="auto">
            <a:xfrm>
              <a:off x="4482" y="1610"/>
              <a:ext cx="338"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spcBef>
                  <a:spcPct val="50000"/>
                </a:spcBef>
              </a:pPr>
              <a:r>
                <a:rPr lang="en-US" altLang="ko-KR" sz="2000" b="1">
                  <a:solidFill>
                    <a:srgbClr val="CC0000"/>
                  </a:solidFill>
                  <a:ea typeface="굴림" panose="020B0600000101010101" pitchFamily="50" charset="-127"/>
                </a:rPr>
                <a:t>2D</a:t>
              </a:r>
            </a:p>
          </p:txBody>
        </p:sp>
        <p:sp>
          <p:nvSpPr>
            <p:cNvPr id="20" name="Text Box 7">
              <a:extLst>
                <a:ext uri="{FF2B5EF4-FFF2-40B4-BE49-F238E27FC236}">
                  <a16:creationId xmlns:a16="http://schemas.microsoft.com/office/drawing/2014/main" id="{F2DFDA9E-CDDE-4521-AE86-908AC5FED958}"/>
                </a:ext>
              </a:extLst>
            </p:cNvPr>
            <p:cNvSpPr txBox="1">
              <a:spLocks noChangeArrowheads="1"/>
            </p:cNvSpPr>
            <p:nvPr/>
          </p:nvSpPr>
          <p:spPr bwMode="auto">
            <a:xfrm>
              <a:off x="4473" y="1137"/>
              <a:ext cx="338"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eaLnBrk="0" fontAlgn="base" hangingPunct="0">
                <a:spcBef>
                  <a:spcPct val="0"/>
                </a:spcBef>
                <a:spcAft>
                  <a:spcPct val="0"/>
                </a:spcAft>
                <a:defRPr>
                  <a:solidFill>
                    <a:schemeClr val="tx1"/>
                  </a:solidFill>
                  <a:latin typeface="Times New Roman" panose="02020603050405020304" pitchFamily="18" charset="0"/>
                </a:defRPr>
              </a:lvl6pPr>
              <a:lvl7pPr marL="2971800" indent="-228600" eaLnBrk="0" fontAlgn="base" hangingPunct="0">
                <a:spcBef>
                  <a:spcPct val="0"/>
                </a:spcBef>
                <a:spcAft>
                  <a:spcPct val="0"/>
                </a:spcAft>
                <a:defRPr>
                  <a:solidFill>
                    <a:schemeClr val="tx1"/>
                  </a:solidFill>
                  <a:latin typeface="Times New Roman" panose="02020603050405020304" pitchFamily="18" charset="0"/>
                </a:defRPr>
              </a:lvl7pPr>
              <a:lvl8pPr marL="3429000" indent="-228600" eaLnBrk="0" fontAlgn="base" hangingPunct="0">
                <a:spcBef>
                  <a:spcPct val="0"/>
                </a:spcBef>
                <a:spcAft>
                  <a:spcPct val="0"/>
                </a:spcAft>
                <a:defRPr>
                  <a:solidFill>
                    <a:schemeClr val="tx1"/>
                  </a:solidFill>
                  <a:latin typeface="Times New Roman" panose="02020603050405020304" pitchFamily="18" charset="0"/>
                </a:defRPr>
              </a:lvl8pPr>
              <a:lvl9pPr marL="3886200" indent="-228600" eaLnBrk="0" fontAlgn="base" hangingPunct="0">
                <a:spcBef>
                  <a:spcPct val="0"/>
                </a:spcBef>
                <a:spcAft>
                  <a:spcPct val="0"/>
                </a:spcAft>
                <a:defRPr>
                  <a:solidFill>
                    <a:schemeClr val="tx1"/>
                  </a:solidFill>
                  <a:latin typeface="Times New Roman" panose="02020603050405020304" pitchFamily="18" charset="0"/>
                </a:defRPr>
              </a:lvl9pPr>
            </a:lstStyle>
            <a:p>
              <a:pPr>
                <a:spcBef>
                  <a:spcPct val="50000"/>
                </a:spcBef>
              </a:pPr>
              <a:r>
                <a:rPr lang="en-US" altLang="ko-KR" sz="2000" b="1">
                  <a:solidFill>
                    <a:schemeClr val="accent2"/>
                  </a:solidFill>
                  <a:ea typeface="굴림" panose="020B0600000101010101" pitchFamily="50" charset="-127"/>
                </a:rPr>
                <a:t>3D</a:t>
              </a:r>
            </a:p>
          </p:txBody>
        </p:sp>
      </p:grpSp>
      <p:sp>
        <p:nvSpPr>
          <p:cNvPr id="22" name="TextBox 21">
            <a:extLst>
              <a:ext uri="{FF2B5EF4-FFF2-40B4-BE49-F238E27FC236}">
                <a16:creationId xmlns:a16="http://schemas.microsoft.com/office/drawing/2014/main" id="{2BBF5E30-03FF-40FA-A7C6-00644BA7968C}"/>
              </a:ext>
            </a:extLst>
          </p:cNvPr>
          <p:cNvSpPr txBox="1"/>
          <p:nvPr/>
        </p:nvSpPr>
        <p:spPr>
          <a:xfrm>
            <a:off x="1288268" y="5652350"/>
            <a:ext cx="7415876" cy="369332"/>
          </a:xfrm>
          <a:prstGeom prst="rect">
            <a:avLst/>
          </a:prstGeom>
          <a:noFill/>
        </p:spPr>
        <p:txBody>
          <a:bodyPr wrap="square" rtlCol="0">
            <a:spAutoFit/>
          </a:bodyPr>
          <a:lstStyle/>
          <a:p>
            <a:r>
              <a:rPr lang="en-US" altLang="ko-KR" dirty="0">
                <a:latin typeface="Times New Roman" panose="02020603050405020304" pitchFamily="18" charset="0"/>
                <a:cs typeface="Times New Roman" panose="02020603050405020304" pitchFamily="18" charset="0"/>
              </a:rPr>
              <a:t>Band Engineering changing the shape and  the curvature of the energy bands</a:t>
            </a:r>
            <a:endParaRPr lang="ko-KR"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023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558A784-4E6D-4060-B517-6C7E6CD0E27B}"/>
              </a:ext>
            </a:extLst>
          </p:cNvPr>
          <p:cNvSpPr>
            <a:spLocks noGrp="1"/>
          </p:cNvSpPr>
          <p:nvPr>
            <p:ph type="title"/>
          </p:nvPr>
        </p:nvSpPr>
        <p:spPr/>
        <p:txBody>
          <a:bodyPr/>
          <a:lstStyle/>
          <a:p>
            <a:pPr algn="ctr"/>
            <a:r>
              <a:rPr lang="en-US" altLang="ko-KR" dirty="0">
                <a:solidFill>
                  <a:schemeClr val="tx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dirty="0"/>
          </a:p>
        </p:txBody>
      </p:sp>
      <p:sp>
        <p:nvSpPr>
          <p:cNvPr id="3" name="내용 개체 틀 2">
            <a:extLst>
              <a:ext uri="{FF2B5EF4-FFF2-40B4-BE49-F238E27FC236}">
                <a16:creationId xmlns:a16="http://schemas.microsoft.com/office/drawing/2014/main" id="{1469B887-68D5-4F1C-AEBC-44D92718AE26}"/>
              </a:ext>
            </a:extLst>
          </p:cNvPr>
          <p:cNvSpPr>
            <a:spLocks noGrp="1"/>
          </p:cNvSpPr>
          <p:nvPr>
            <p:ph idx="1"/>
          </p:nvPr>
        </p:nvSpPr>
        <p:spPr>
          <a:xfrm>
            <a:off x="835634" y="1182771"/>
            <a:ext cx="8219465" cy="450883"/>
          </a:xfrm>
        </p:spPr>
        <p:txBody>
          <a:bodyPr/>
          <a:lstStyle/>
          <a:p>
            <a:r>
              <a:rPr lang="en-US" altLang="ko-KR" sz="1600" b="1" dirty="0">
                <a:solidFill>
                  <a:srgbClr val="626468"/>
                </a:solidFill>
                <a:latin typeface="Times New Roman" panose="02020603050405020304" pitchFamily="18" charset="0"/>
                <a:ea typeface="HancomEQN" panose="02000000000000000000" pitchFamily="2" charset="-127"/>
                <a:cs typeface="Times New Roman" panose="02020603050405020304" pitchFamily="18" charset="0"/>
              </a:rPr>
              <a:t>Introduction</a:t>
            </a:r>
          </a:p>
        </p:txBody>
      </p:sp>
      <p:grpSp>
        <p:nvGrpSpPr>
          <p:cNvPr id="10" name="그룹 9"/>
          <p:cNvGrpSpPr/>
          <p:nvPr/>
        </p:nvGrpSpPr>
        <p:grpSpPr>
          <a:xfrm>
            <a:off x="946307" y="1610879"/>
            <a:ext cx="7943199" cy="5146972"/>
            <a:chOff x="1261681" y="1903578"/>
            <a:chExt cx="7653069" cy="3594570"/>
          </a:xfrm>
        </p:grpSpPr>
        <p:cxnSp>
          <p:nvCxnSpPr>
            <p:cNvPr id="11" name="직선 연결선 10"/>
            <p:cNvCxnSpPr/>
            <p:nvPr/>
          </p:nvCxnSpPr>
          <p:spPr>
            <a:xfrm>
              <a:off x="1261681" y="549814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261681" y="1903578"/>
              <a:ext cx="7653069" cy="0"/>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3" name="직사각형 12">
            <a:extLst>
              <a:ext uri="{FF2B5EF4-FFF2-40B4-BE49-F238E27FC236}">
                <a16:creationId xmlns:a16="http://schemas.microsoft.com/office/drawing/2014/main" id="{182C9DE4-2FB4-43CB-8849-78802C710B4C}"/>
              </a:ext>
            </a:extLst>
          </p:cNvPr>
          <p:cNvSpPr/>
          <p:nvPr/>
        </p:nvSpPr>
        <p:spPr>
          <a:xfrm>
            <a:off x="962762" y="1768715"/>
            <a:ext cx="7741382" cy="369332"/>
          </a:xfrm>
          <a:prstGeom prst="rect">
            <a:avLst/>
          </a:prstGeom>
        </p:spPr>
        <p:txBody>
          <a:bodyPr wrap="square">
            <a:spAutoFit/>
          </a:bodyPr>
          <a:lstStyle/>
          <a:p>
            <a:pPr marL="285750" indent="-285750">
              <a:buFont typeface="Wingdings" panose="05000000000000000000" pitchFamily="2" charset="2"/>
              <a:buChar char="u"/>
            </a:pPr>
            <a:r>
              <a:rPr lang="en-US" altLang="ko-KR" b="1" dirty="0">
                <a:latin typeface="Times New Roman" panose="02020603050405020304" pitchFamily="18" charset="0"/>
                <a:cs typeface="Times New Roman" panose="02020603050405020304" pitchFamily="18" charset="0"/>
              </a:rPr>
              <a:t>Why?</a:t>
            </a:r>
          </a:p>
        </p:txBody>
      </p:sp>
      <p:sp>
        <p:nvSpPr>
          <p:cNvPr id="21" name="직사각형 20"/>
          <p:cNvSpPr/>
          <p:nvPr/>
        </p:nvSpPr>
        <p:spPr>
          <a:xfrm>
            <a:off x="246376" y="1163916"/>
            <a:ext cx="301686" cy="369332"/>
          </a:xfrm>
          <a:prstGeom prst="rect">
            <a:avLst/>
          </a:prstGeom>
        </p:spPr>
        <p:txBody>
          <a:bodyPr wrap="none">
            <a:spAutoFit/>
          </a:bodyPr>
          <a:lstStyle/>
          <a:p>
            <a:r>
              <a:rPr lang="en-US" altLang="ko-KR" dirty="0"/>
              <a:t>5</a:t>
            </a:r>
            <a:endParaRPr lang="ko-KR" altLang="en-US" dirty="0"/>
          </a:p>
        </p:txBody>
      </p:sp>
      <p:sp>
        <p:nvSpPr>
          <p:cNvPr id="17" name="TextBox 16">
            <a:extLst>
              <a:ext uri="{FF2B5EF4-FFF2-40B4-BE49-F238E27FC236}">
                <a16:creationId xmlns:a16="http://schemas.microsoft.com/office/drawing/2014/main" id="{14170CA3-3612-4B15-8888-6043C68ED33D}"/>
              </a:ext>
            </a:extLst>
          </p:cNvPr>
          <p:cNvSpPr txBox="1"/>
          <p:nvPr/>
        </p:nvSpPr>
        <p:spPr>
          <a:xfrm>
            <a:off x="1405890" y="2374888"/>
            <a:ext cx="6912405" cy="1200329"/>
          </a:xfrm>
          <a:prstGeom prst="rect">
            <a:avLst/>
          </a:prstGeom>
          <a:noFill/>
        </p:spPr>
        <p:txBody>
          <a:bodyPr wrap="none" rtlCol="0">
            <a:spAutoFit/>
          </a:bodyPr>
          <a:lstStyle/>
          <a:p>
            <a:r>
              <a:rPr lang="en-US" altLang="ko-KR" dirty="0">
                <a:latin typeface="Times New Roman" panose="02020603050405020304" pitchFamily="18" charset="0"/>
                <a:cs typeface="Times New Roman" panose="02020603050405020304" pitchFamily="18" charset="0"/>
              </a:rPr>
              <a:t>Possible to make a desired wave length, detection, capability, or desired</a:t>
            </a:r>
          </a:p>
          <a:p>
            <a:r>
              <a:rPr lang="en-US" altLang="ko-KR" dirty="0">
                <a:latin typeface="Times New Roman" panose="02020603050405020304" pitchFamily="18" charset="0"/>
                <a:cs typeface="Times New Roman" panose="02020603050405020304" pitchFamily="18" charset="0"/>
              </a:rPr>
              <a:t>Conductance region</a:t>
            </a:r>
          </a:p>
          <a:p>
            <a:endParaRPr lang="en-US" altLang="ko-KR" dirty="0">
              <a:latin typeface="Times New Roman" panose="02020603050405020304" pitchFamily="18" charset="0"/>
              <a:cs typeface="Times New Roman" panose="02020603050405020304" pitchFamily="18" charset="0"/>
            </a:endParaRPr>
          </a:p>
          <a:p>
            <a:r>
              <a:rPr lang="en-US" altLang="ko-KR" dirty="0">
                <a:latin typeface="Times New Roman" panose="02020603050405020304" pitchFamily="18" charset="0"/>
                <a:cs typeface="Times New Roman" panose="02020603050405020304" pitchFamily="18" charset="0"/>
              </a:rPr>
              <a:t>Able to increase the electric, thermoelectric efficiency in some cases</a:t>
            </a:r>
            <a:endParaRPr lang="ko-KR"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29729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내용 개체 틀 8"/>
          <p:cNvSpPr txBox="1">
            <a:spLocks/>
          </p:cNvSpPr>
          <p:nvPr/>
        </p:nvSpPr>
        <p:spPr>
          <a:xfrm>
            <a:off x="917349" y="131416"/>
            <a:ext cx="8099878" cy="6576118"/>
          </a:xfrm>
          <a:prstGeom prst="rect">
            <a:avLst/>
          </a:prstGeom>
          <a:solidFill>
            <a:srgbClr val="373B46"/>
          </a:solidFill>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endParaRPr lang="en-US" altLang="ko-KR"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2" name="제목 1"/>
          <p:cNvSpPr>
            <a:spLocks noGrp="1"/>
          </p:cNvSpPr>
          <p:nvPr>
            <p:ph type="title"/>
          </p:nvPr>
        </p:nvSpPr>
        <p:spPr>
          <a:xfrm>
            <a:off x="2345794" y="2360278"/>
            <a:ext cx="5281826" cy="488202"/>
          </a:xfrm>
        </p:spPr>
        <p:txBody>
          <a:bodyPr/>
          <a:lstStyle/>
          <a:p>
            <a:pPr algn="ctr"/>
            <a:r>
              <a:rPr lang="en-US" altLang="ko-KR"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Band Engineering</a:t>
            </a:r>
            <a:endParaRPr lang="ko-KR" altLang="en-US" sz="3600"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8" name="텍스트 개체 틀 7"/>
          <p:cNvSpPr>
            <a:spLocks noGrp="1"/>
          </p:cNvSpPr>
          <p:nvPr>
            <p:ph type="body" sz="quarter" idx="11"/>
          </p:nvPr>
        </p:nvSpPr>
        <p:spPr/>
        <p:txBody>
          <a:bodyPr/>
          <a:lstStyle/>
          <a:p>
            <a:r>
              <a:rPr lang="en-US" altLang="ko-KR" sz="1800" dirty="0">
                <a:latin typeface="Times New Roman" panose="02020603050405020304" pitchFamily="18" charset="0"/>
                <a:ea typeface="HancomEQN" panose="02000000000000000000" pitchFamily="2" charset="-127"/>
                <a:cs typeface="Times New Roman" panose="02020603050405020304" pitchFamily="18" charset="0"/>
              </a:rPr>
              <a:t>2</a:t>
            </a: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grpSp>
        <p:nvGrpSpPr>
          <p:cNvPr id="13" name="그룹 12"/>
          <p:cNvGrpSpPr/>
          <p:nvPr/>
        </p:nvGrpSpPr>
        <p:grpSpPr>
          <a:xfrm>
            <a:off x="2345794" y="3010692"/>
            <a:ext cx="5281826" cy="1131464"/>
            <a:chOff x="2185774" y="1670954"/>
            <a:chExt cx="5601866" cy="1163995"/>
          </a:xfrm>
        </p:grpSpPr>
        <p:cxnSp>
          <p:nvCxnSpPr>
            <p:cNvPr id="12" name="직선 연결선 11"/>
            <p:cNvCxnSpPr/>
            <p:nvPr/>
          </p:nvCxnSpPr>
          <p:spPr>
            <a:xfrm>
              <a:off x="2185774" y="2834949"/>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2185774" y="1670954"/>
              <a:ext cx="5601866" cy="0"/>
            </a:xfrm>
            <a:prstGeom prst="line">
              <a:avLst/>
            </a:prstGeom>
            <a:ln w="12700">
              <a:solidFill>
                <a:srgbClr val="E8BF89"/>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4893311" y="5814450"/>
            <a:ext cx="147954" cy="99353"/>
          </a:xfrm>
          <a:prstGeom prst="line">
            <a:avLst/>
          </a:prstGeom>
          <a:ln w="6350" cap="rnd" cmpd="sng">
            <a:solidFill>
              <a:srgbClr val="E8BF89"/>
            </a:solidFill>
            <a:round/>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내용 개체 틀 3"/>
          <p:cNvSpPr txBox="1">
            <a:spLocks/>
          </p:cNvSpPr>
          <p:nvPr/>
        </p:nvSpPr>
        <p:spPr>
          <a:xfrm>
            <a:off x="835634" y="2774544"/>
            <a:ext cx="8219465" cy="182668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ko-KR" sz="2400"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rPr>
              <a:t>THEORY</a:t>
            </a:r>
          </a:p>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5" name="직사각형 14"/>
          <p:cNvSpPr/>
          <p:nvPr/>
        </p:nvSpPr>
        <p:spPr>
          <a:xfrm>
            <a:off x="0" y="6505575"/>
            <a:ext cx="781050" cy="3238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Times New Roman" panose="02020603050405020304" pitchFamily="18" charset="0"/>
              <a:ea typeface="HancomEQN" panose="02000000000000000000" pitchFamily="2" charset="-127"/>
              <a:cs typeface="Times New Roman" panose="02020603050405020304" pitchFamily="18" charset="0"/>
            </a:endParaRPr>
          </a:p>
        </p:txBody>
      </p:sp>
      <p:sp>
        <p:nvSpPr>
          <p:cNvPr id="11" name="내용 개체 틀 3"/>
          <p:cNvSpPr txBox="1">
            <a:spLocks/>
          </p:cNvSpPr>
          <p:nvPr/>
        </p:nvSpPr>
        <p:spPr>
          <a:xfrm>
            <a:off x="5686425" y="4344173"/>
            <a:ext cx="2530473" cy="514119"/>
          </a:xfrm>
          <a:prstGeom prst="rect">
            <a:avLst/>
          </a:prstGeom>
        </p:spPr>
        <p:txBody>
          <a:bodyPr vert="horz" lIns="91440" tIns="45720" rIns="91440" bIns="45720" rtlCol="0" anchor="ctr">
            <a:noAutofit/>
          </a:bodyPr>
          <a:lstStyle>
            <a:lvl1pPr marL="0" indent="0" algn="ctr" defTabSz="914400" rtl="0" eaLnBrk="1" latinLnBrk="1" hangingPunct="1">
              <a:lnSpc>
                <a:spcPct val="70000"/>
              </a:lnSpc>
              <a:spcBef>
                <a:spcPts val="1000"/>
              </a:spcBef>
              <a:buFont typeface="Arial" panose="020B0604020202020204" pitchFamily="34" charset="0"/>
              <a:buNone/>
              <a:defRPr lang="ko-KR" altLang="en-US" sz="1300" kern="1200" spc="-90" baseline="0" dirty="0">
                <a:ln>
                  <a:solidFill>
                    <a:srgbClr val="333944">
                      <a:alpha val="0"/>
                    </a:srgbClr>
                  </a:solidFill>
                </a:ln>
                <a:solidFill>
                  <a:srgbClr val="373B46"/>
                </a:solidFill>
                <a:latin typeface="+mj-ea"/>
                <a:ea typeface="+mj-ea"/>
                <a:cs typeface="+mn-cs"/>
              </a:defRPr>
            </a:lvl1pPr>
            <a:lvl2pPr marL="457200" indent="0" algn="l" defTabSz="914400" rtl="0" eaLnBrk="1" latinLnBrk="1" hangingPunct="1">
              <a:lnSpc>
                <a:spcPct val="70000"/>
              </a:lnSpc>
              <a:spcBef>
                <a:spcPts val="500"/>
              </a:spcBef>
              <a:buFont typeface="Arial" panose="020B0604020202020204" pitchFamily="34" charset="0"/>
              <a:buNone/>
              <a:defRPr sz="2400" kern="1200" spc="-70" baseline="0">
                <a:solidFill>
                  <a:schemeClr val="tx1"/>
                </a:solidFill>
                <a:latin typeface="+mn-lt"/>
                <a:ea typeface="+mn-ea"/>
                <a:cs typeface="+mn-cs"/>
              </a:defRPr>
            </a:lvl2pPr>
            <a:lvl3pPr marL="914400" indent="0" algn="l" defTabSz="914400" rtl="0" eaLnBrk="1" latinLnBrk="1" hangingPunct="1">
              <a:lnSpc>
                <a:spcPct val="70000"/>
              </a:lnSpc>
              <a:spcBef>
                <a:spcPts val="500"/>
              </a:spcBef>
              <a:buFont typeface="Arial" panose="020B0604020202020204" pitchFamily="34" charset="0"/>
              <a:buNone/>
              <a:defRPr sz="2000" kern="1200" spc="-70" baseline="0">
                <a:solidFill>
                  <a:schemeClr val="tx1"/>
                </a:solidFill>
                <a:latin typeface="+mn-lt"/>
                <a:ea typeface="+mn-ea"/>
                <a:cs typeface="+mn-cs"/>
              </a:defRPr>
            </a:lvl3pPr>
            <a:lvl4pPr marL="13716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4pPr>
            <a:lvl5pPr marL="1828800" indent="0" algn="l" defTabSz="914400" rtl="0" eaLnBrk="1" latinLnBrk="1" hangingPunct="1">
              <a:lnSpc>
                <a:spcPct val="70000"/>
              </a:lnSpc>
              <a:spcBef>
                <a:spcPts val="500"/>
              </a:spcBef>
              <a:buFont typeface="Arial" panose="020B0604020202020204" pitchFamily="34" charset="0"/>
              <a:buNone/>
              <a:defRPr sz="1800" kern="1200" spc="-70" baseline="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ko-KR" altLang="en-US" sz="1800" b="1" dirty="0">
                <a:solidFill>
                  <a:schemeClr val="bg1"/>
                </a:solidFill>
                <a:latin typeface="바탕체" panose="02030609000101010101" pitchFamily="17" charset="-127"/>
                <a:ea typeface="바탕체" panose="02030609000101010101" pitchFamily="17" charset="-127"/>
                <a:cs typeface="Times New Roman" panose="02020603050405020304" pitchFamily="18" charset="0"/>
              </a:rPr>
              <a:t>전대영</a:t>
            </a:r>
            <a:endParaRPr lang="en-US" altLang="ko-KR" sz="1400" b="1" dirty="0">
              <a:solidFill>
                <a:schemeClr val="bg1"/>
              </a:solidFill>
              <a:latin typeface="바탕체" panose="02030609000101010101" pitchFamily="17" charset="-127"/>
              <a:ea typeface="바탕체" panose="02030609000101010101" pitchFamily="17" charset="-127"/>
              <a:cs typeface="Times New Roman" panose="02020603050405020304" pitchFamily="18" charset="0"/>
            </a:endParaRPr>
          </a:p>
          <a:p>
            <a:endParaRPr lang="en-US" b="1" dirty="0">
              <a:solidFill>
                <a:schemeClr val="bg1"/>
              </a:solidFill>
              <a:latin typeface="Times New Roman" panose="02020603050405020304" pitchFamily="18" charset="0"/>
              <a:ea typeface="HancomEQN" panose="02000000000000000000" pitchFamily="2" charset="-127"/>
              <a:cs typeface="Times New Roman" panose="02020603050405020304" pitchFamily="18" charset="0"/>
            </a:endParaRPr>
          </a:p>
        </p:txBody>
      </p:sp>
    </p:spTree>
    <p:extLst>
      <p:ext uri="{BB962C8B-B14F-4D97-AF65-F5344CB8AC3E}">
        <p14:creationId xmlns:p14="http://schemas.microsoft.com/office/powerpoint/2010/main" val="1063658280"/>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poqa">
      <a:majorFont>
        <a:latin typeface="SpoqaHanSans"/>
        <a:ea typeface="SpoqaHanSans"/>
        <a:cs typeface=""/>
      </a:majorFont>
      <a:minorFont>
        <a:latin typeface="SpoqaHanSans-thin"/>
        <a:ea typeface="SpoqaHanSans-thin"/>
        <a:cs typeface=""/>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chemeClr val="bg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4392</TotalTime>
  <Words>1343</Words>
  <Application>Microsoft Office PowerPoint</Application>
  <PresentationFormat>화면 슬라이드 쇼(4:3)</PresentationFormat>
  <Paragraphs>261</Paragraphs>
  <Slides>31</Slides>
  <Notes>18</Notes>
  <HiddenSlides>0</HiddenSlides>
  <MMClips>0</MMClips>
  <ScaleCrop>false</ScaleCrop>
  <HeadingPairs>
    <vt:vector size="6" baseType="variant">
      <vt:variant>
        <vt:lpstr>사용한 글꼴</vt:lpstr>
      </vt:variant>
      <vt:variant>
        <vt:i4>9</vt:i4>
      </vt:variant>
      <vt:variant>
        <vt:lpstr>테마</vt:lpstr>
      </vt:variant>
      <vt:variant>
        <vt:i4>1</vt:i4>
      </vt:variant>
      <vt:variant>
        <vt:lpstr>슬라이드 제목</vt:lpstr>
      </vt:variant>
      <vt:variant>
        <vt:i4>31</vt:i4>
      </vt:variant>
    </vt:vector>
  </HeadingPairs>
  <TitlesOfParts>
    <vt:vector size="41" baseType="lpstr">
      <vt:lpstr>맑은 고딕</vt:lpstr>
      <vt:lpstr>Wingdings</vt:lpstr>
      <vt:lpstr>Cambria Math</vt:lpstr>
      <vt:lpstr>바탕체</vt:lpstr>
      <vt:lpstr>HancomEQN</vt:lpstr>
      <vt:lpstr>SpoqaHanSans-thin</vt:lpstr>
      <vt:lpstr>Times New Roman</vt:lpstr>
      <vt:lpstr>Arial</vt:lpstr>
      <vt:lpstr>SpoqaHanSans</vt:lpstr>
      <vt:lpstr>Office 테마</vt:lpstr>
      <vt:lpstr>BAND ENGINEERING</vt:lpstr>
      <vt:lpstr>PowerPoint 프레젠테이션</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Band Engineering</vt:lpstr>
      <vt:lpstr>Quantum Dot</vt:lpstr>
      <vt:lpstr>Quantum Dot</vt:lpstr>
      <vt:lpstr>Thermoelectric Material</vt:lpstr>
      <vt:lpstr>Thermoelectric Material</vt:lpstr>
      <vt:lpstr>Thermoelectric Material</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최원석</dc:creator>
  <cp:lastModifiedBy>전대영</cp:lastModifiedBy>
  <cp:revision>919</cp:revision>
  <dcterms:created xsi:type="dcterms:W3CDTF">2016-11-18T22:13:00Z</dcterms:created>
  <dcterms:modified xsi:type="dcterms:W3CDTF">2019-12-09T18:41:07Z</dcterms:modified>
</cp:coreProperties>
</file>