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g7a6e734884_0_5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7a6e734884_0_50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3" name="Shape 283"/>
        <p:cNvGrpSpPr/>
        <p:nvPr/>
      </p:nvGrpSpPr>
      <p:grpSpPr>
        <a:xfrm>
          <a:off x="0" y="0"/>
          <a:ext cx="0" cy="0"/>
          <a:chOff x="0" y="0"/>
          <a:chExt cx="0" cy="0"/>
        </a:xfrm>
      </p:grpSpPr>
      <p:sp>
        <p:nvSpPr>
          <p:cNvPr id="284" name="Google Shape;284;g7a843067e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g7a843067e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 name="Shape 311"/>
        <p:cNvGrpSpPr/>
        <p:nvPr/>
      </p:nvGrpSpPr>
      <p:grpSpPr>
        <a:xfrm>
          <a:off x="0" y="0"/>
          <a:ext cx="0" cy="0"/>
          <a:chOff x="0" y="0"/>
          <a:chExt cx="0" cy="0"/>
        </a:xfrm>
      </p:grpSpPr>
      <p:sp>
        <p:nvSpPr>
          <p:cNvPr id="312" name="Google Shape;312;g7a843067e6_1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g7a843067e6_1_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9" name="Shape 329"/>
        <p:cNvGrpSpPr/>
        <p:nvPr/>
      </p:nvGrpSpPr>
      <p:grpSpPr>
        <a:xfrm>
          <a:off x="0" y="0"/>
          <a:ext cx="0" cy="0"/>
          <a:chOff x="0" y="0"/>
          <a:chExt cx="0" cy="0"/>
        </a:xfrm>
      </p:grpSpPr>
      <p:sp>
        <p:nvSpPr>
          <p:cNvPr id="330" name="Google Shape;330;g7a843067e6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g7a843067e6_1_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Google Shape;355;g7a843067e6_1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g7a843067e6_1_6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 name="Shape 366"/>
        <p:cNvGrpSpPr/>
        <p:nvPr/>
      </p:nvGrpSpPr>
      <p:grpSpPr>
        <a:xfrm>
          <a:off x="0" y="0"/>
          <a:ext cx="0" cy="0"/>
          <a:chOff x="0" y="0"/>
          <a:chExt cx="0" cy="0"/>
        </a:xfrm>
      </p:grpSpPr>
      <p:sp>
        <p:nvSpPr>
          <p:cNvPr id="367" name="Google Shape;367;g7a7fefe06b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g7a7fefe06b_0_8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Google Shape;382;g5780febe5d7647bd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g5780febe5d7647bd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Google Shape;397;g5780febe5d7647bd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g5780febe5d7647bd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2" name="Shape 412"/>
        <p:cNvGrpSpPr/>
        <p:nvPr/>
      </p:nvGrpSpPr>
      <p:grpSpPr>
        <a:xfrm>
          <a:off x="0" y="0"/>
          <a:ext cx="0" cy="0"/>
          <a:chOff x="0" y="0"/>
          <a:chExt cx="0" cy="0"/>
        </a:xfrm>
      </p:grpSpPr>
      <p:sp>
        <p:nvSpPr>
          <p:cNvPr id="413" name="Google Shape;413;g5780febe5d7647bd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g5780febe5d7647bd_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8" name="Shape 428"/>
        <p:cNvGrpSpPr/>
        <p:nvPr/>
      </p:nvGrpSpPr>
      <p:grpSpPr>
        <a:xfrm>
          <a:off x="0" y="0"/>
          <a:ext cx="0" cy="0"/>
          <a:chOff x="0" y="0"/>
          <a:chExt cx="0" cy="0"/>
        </a:xfrm>
      </p:grpSpPr>
      <p:sp>
        <p:nvSpPr>
          <p:cNvPr id="429" name="Google Shape;429;g7a929fc3a1_2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g7a929fc3a1_2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3" name="Shape 443"/>
        <p:cNvGrpSpPr/>
        <p:nvPr/>
      </p:nvGrpSpPr>
      <p:grpSpPr>
        <a:xfrm>
          <a:off x="0" y="0"/>
          <a:ext cx="0" cy="0"/>
          <a:chOff x="0" y="0"/>
          <a:chExt cx="0" cy="0"/>
        </a:xfrm>
      </p:grpSpPr>
      <p:sp>
        <p:nvSpPr>
          <p:cNvPr id="444" name="Google Shape;444;g5780febe5d7647bd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g5780febe5d7647bd_4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 name="Shape 62"/>
        <p:cNvGrpSpPr/>
        <p:nvPr/>
      </p:nvGrpSpPr>
      <p:grpSpPr>
        <a:xfrm>
          <a:off x="0" y="0"/>
          <a:ext cx="0" cy="0"/>
          <a:chOff x="0" y="0"/>
          <a:chExt cx="0" cy="0"/>
        </a:xfrm>
      </p:grpSpPr>
      <p:sp>
        <p:nvSpPr>
          <p:cNvPr id="63" name="Google Shape;63;g7a6e734884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g7a6e734884_0_5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1" name="Shape 461"/>
        <p:cNvGrpSpPr/>
        <p:nvPr/>
      </p:nvGrpSpPr>
      <p:grpSpPr>
        <a:xfrm>
          <a:off x="0" y="0"/>
          <a:ext cx="0" cy="0"/>
          <a:chOff x="0" y="0"/>
          <a:chExt cx="0" cy="0"/>
        </a:xfrm>
      </p:grpSpPr>
      <p:sp>
        <p:nvSpPr>
          <p:cNvPr id="462" name="Google Shape;462;g7a915474a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g7a915474a5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6" name="Shape 476"/>
        <p:cNvGrpSpPr/>
        <p:nvPr/>
      </p:nvGrpSpPr>
      <p:grpSpPr>
        <a:xfrm>
          <a:off x="0" y="0"/>
          <a:ext cx="0" cy="0"/>
          <a:chOff x="0" y="0"/>
          <a:chExt cx="0" cy="0"/>
        </a:xfrm>
      </p:grpSpPr>
      <p:sp>
        <p:nvSpPr>
          <p:cNvPr id="477" name="Google Shape;477;g7a763a5bcd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g7a763a5bcd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6" name="Shape 496"/>
        <p:cNvGrpSpPr/>
        <p:nvPr/>
      </p:nvGrpSpPr>
      <p:grpSpPr>
        <a:xfrm>
          <a:off x="0" y="0"/>
          <a:ext cx="0" cy="0"/>
          <a:chOff x="0" y="0"/>
          <a:chExt cx="0" cy="0"/>
        </a:xfrm>
      </p:grpSpPr>
      <p:sp>
        <p:nvSpPr>
          <p:cNvPr id="497" name="Google Shape;497;g7a763a5bcd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g7a763a5bcd_0_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5" name="Shape 515"/>
        <p:cNvGrpSpPr/>
        <p:nvPr/>
      </p:nvGrpSpPr>
      <p:grpSpPr>
        <a:xfrm>
          <a:off x="0" y="0"/>
          <a:ext cx="0" cy="0"/>
          <a:chOff x="0" y="0"/>
          <a:chExt cx="0" cy="0"/>
        </a:xfrm>
      </p:grpSpPr>
      <p:sp>
        <p:nvSpPr>
          <p:cNvPr id="516" name="Google Shape;516;g7a7014e4f6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g7a7014e4f6_0_5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6" name="Shape 536"/>
        <p:cNvGrpSpPr/>
        <p:nvPr/>
      </p:nvGrpSpPr>
      <p:grpSpPr>
        <a:xfrm>
          <a:off x="0" y="0"/>
          <a:ext cx="0" cy="0"/>
          <a:chOff x="0" y="0"/>
          <a:chExt cx="0" cy="0"/>
        </a:xfrm>
      </p:grpSpPr>
      <p:sp>
        <p:nvSpPr>
          <p:cNvPr id="537" name="Google Shape;537;g7a763a5bc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g7a763a5bcd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2" name="Shape 562"/>
        <p:cNvGrpSpPr/>
        <p:nvPr/>
      </p:nvGrpSpPr>
      <p:grpSpPr>
        <a:xfrm>
          <a:off x="0" y="0"/>
          <a:ext cx="0" cy="0"/>
          <a:chOff x="0" y="0"/>
          <a:chExt cx="0" cy="0"/>
        </a:xfrm>
      </p:grpSpPr>
      <p:sp>
        <p:nvSpPr>
          <p:cNvPr id="563" name="Google Shape;563;g7a7014e4f6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g7a7014e4f6_0_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6" name="Shape 576"/>
        <p:cNvGrpSpPr/>
        <p:nvPr/>
      </p:nvGrpSpPr>
      <p:grpSpPr>
        <a:xfrm>
          <a:off x="0" y="0"/>
          <a:ext cx="0" cy="0"/>
          <a:chOff x="0" y="0"/>
          <a:chExt cx="0" cy="0"/>
        </a:xfrm>
      </p:grpSpPr>
      <p:sp>
        <p:nvSpPr>
          <p:cNvPr id="577" name="Google Shape;577;g7a929fc3a1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g7a929fc3a1_0_4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Google Shape;94;g7a6e734884_0_4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00 Hello everyone our team’s subject is crystal structure.</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 </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01 Our presentation will proceed in this order.</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Introduction part is me, 한성재 Theory part is 최승혁, Experiment part is 조찬형, Application part is 허린</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I think you guys will know the concept of crystal structure.</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Therefore, in my part, introduction, I’ll remind you of basic concept and its history.</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 </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02 First of all, the most important property of a crystal is periodicit</a:t>
            </a:r>
            <a:r>
              <a:rPr lang="hr" sz="1200">
                <a:solidFill>
                  <a:schemeClr val="dk1"/>
                </a:solidFill>
              </a:rPr>
              <a:t>y</a:t>
            </a:r>
            <a:r>
              <a:rPr lang="hr" sz="1200">
                <a:solidFill>
                  <a:schemeClr val="dk1"/>
                </a:solidFill>
              </a:rPr>
              <a:t>, which leads to what is termed long-range order. In result, crystal has repetition of specific unit.</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According to International Union of Crystallography, Since 1901, 30 Nobel Prize are related with crystal structure. To be more specific, X-ray diffraction, Biomaterials such as DNA double helix or protein and 2D materials like Graphene.</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 </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03 Amorphous has no long range order, which is opposed to crystalline. Even if crystalline and amorphous are same composition, they are different materials. For example, Silicon dioxide can be crystalline or amorphous. However they have different conductivity, density, diffraction pattern and etc(엑세터러).</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 </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04 In crystallography, there are two representative systems Miller index and Bravais Lattice. Firstly, Miller index is convenient notation system of crystal structure. When we point out plane in crystal, we can identify parallel planes using that. The problem we solved before in this class is finding the Miller index.</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 </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05 Miller indice were established in 1839. Welsh mineralogist William Hallowes Miller introduce this term in his paper The title of his paper is A Treatise(트리터스) on Crystallography. Left is william hallowes miller and right is his paper.</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 </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06 Second system is Bravais lattice. Basically I’m just going to explain the term. Maybe in theory part, next presenter will give a specific explain of Bravais lattice. Lattice is geometrical structure of crystal, basis is matters in every lattice point identically, crystal structure is sum of them.</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 </a:t>
            </a:r>
            <a:endParaRPr sz="1200">
              <a:solidFill>
                <a:schemeClr val="dk1"/>
              </a:solidFill>
            </a:endParaRPr>
          </a:p>
          <a:p>
            <a:pPr indent="0" lvl="0" marL="0" rtl="0" algn="l">
              <a:lnSpc>
                <a:spcPct val="115000"/>
              </a:lnSpc>
              <a:spcBef>
                <a:spcPts val="1400"/>
              </a:spcBef>
              <a:spcAft>
                <a:spcPts val="0"/>
              </a:spcAft>
              <a:buClr>
                <a:schemeClr val="dk1"/>
              </a:buClr>
              <a:buSzPts val="1100"/>
              <a:buFont typeface="Arial"/>
              <a:buNone/>
            </a:pPr>
            <a:r>
              <a:rPr lang="hr" sz="1200">
                <a:solidFill>
                  <a:schemeClr val="dk1"/>
                </a:solidFill>
              </a:rPr>
              <a:t>07 Bravais lattice were established in 1850. French physicist Auguste(오기스트) Bravais introduce this concept in his book. The title of his book is On the systems Formed by Points Regularly distributed on a plane or in space. Left is Auguste Bravais and right is his book.</a:t>
            </a:r>
            <a:endParaRPr sz="1200">
              <a:solidFill>
                <a:schemeClr val="dk1"/>
              </a:solidFill>
            </a:endParaRPr>
          </a:p>
          <a:p>
            <a:pPr indent="0" lvl="0" marL="0" rtl="0" algn="l">
              <a:spcBef>
                <a:spcPts val="1400"/>
              </a:spcBef>
              <a:spcAft>
                <a:spcPts val="0"/>
              </a:spcAft>
              <a:buNone/>
            </a:pPr>
            <a:r>
              <a:t/>
            </a:r>
            <a:endParaRPr sz="1200">
              <a:solidFill>
                <a:schemeClr val="dk1"/>
              </a:solidFill>
            </a:endParaRPr>
          </a:p>
        </p:txBody>
      </p:sp>
      <p:sp>
        <p:nvSpPr>
          <p:cNvPr id="95" name="Google Shape;95;g7a6e734884_0_48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Google Shape;185;g7a6e73488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g7a6e734884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g7a6e734884_0_3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g7a6e734884_0_3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Google Shape;218;g7a6e734884_0_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g7a6e734884_0_15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Google Shape;234;g7a843067e6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g7a843067e6_2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 name="Shape 248"/>
        <p:cNvGrpSpPr/>
        <p:nvPr/>
      </p:nvGrpSpPr>
      <p:grpSpPr>
        <a:xfrm>
          <a:off x="0" y="0"/>
          <a:ext cx="0" cy="0"/>
          <a:chOff x="0" y="0"/>
          <a:chExt cx="0" cy="0"/>
        </a:xfrm>
      </p:grpSpPr>
      <p:sp>
        <p:nvSpPr>
          <p:cNvPr id="249" name="Google Shape;249;g7a843067e6_2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g7a843067e6_2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Google Shape;265;g7a7fefe06b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g7a7fefe06b_0_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h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h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h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h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h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h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h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h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h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h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h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h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2.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1.png"/><Relationship Id="rId4" Type="http://schemas.openxmlformats.org/officeDocument/2006/relationships/image" Target="../media/image10.png"/><Relationship Id="rId5" Type="http://schemas.openxmlformats.org/officeDocument/2006/relationships/image" Target="../media/image16.png"/><Relationship Id="rId6"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4.png"/><Relationship Id="rId5" Type="http://schemas.openxmlformats.org/officeDocument/2006/relationships/image" Target="../media/image17.png"/><Relationship Id="rId6" Type="http://schemas.openxmlformats.org/officeDocument/2006/relationships/image" Target="../media/image20.png"/><Relationship Id="rId7" Type="http://schemas.openxmlformats.org/officeDocument/2006/relationships/image" Target="../media/image26.png"/><Relationship Id="rId8"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9.png"/><Relationship Id="rId4" Type="http://schemas.openxmlformats.org/officeDocument/2006/relationships/image" Target="../media/image22.png"/><Relationship Id="rId5"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8.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9.jp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6.png"/><Relationship Id="rId4" Type="http://schemas.openxmlformats.org/officeDocument/2006/relationships/image" Target="../media/image34.png"/><Relationship Id="rId5" Type="http://schemas.openxmlformats.org/officeDocument/2006/relationships/image" Target="../media/image32.png"/><Relationship Id="rId6"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39.png"/><Relationship Id="rId4" Type="http://schemas.openxmlformats.org/officeDocument/2006/relationships/image" Target="../media/image35.png"/><Relationship Id="rId5" Type="http://schemas.openxmlformats.org/officeDocument/2006/relationships/image" Target="../media/image4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40.png"/><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45.png"/><Relationship Id="rId4" Type="http://schemas.openxmlformats.org/officeDocument/2006/relationships/image" Target="../media/image42.png"/><Relationship Id="rId5" Type="http://schemas.openxmlformats.org/officeDocument/2006/relationships/image" Target="../media/image49.png"/><Relationship Id="rId6" Type="http://schemas.openxmlformats.org/officeDocument/2006/relationships/image" Target="../media/image4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47.png"/><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hyperlink" Target="https://www.iucr.org/people/nobel-priz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8.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1.jp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53" name="Shape 53"/>
        <p:cNvGrpSpPr/>
        <p:nvPr/>
      </p:nvGrpSpPr>
      <p:grpSpPr>
        <a:xfrm>
          <a:off x="0" y="0"/>
          <a:ext cx="0" cy="0"/>
          <a:chOff x="0" y="0"/>
          <a:chExt cx="0" cy="0"/>
        </a:xfrm>
      </p:grpSpPr>
      <p:sp>
        <p:nvSpPr>
          <p:cNvPr id="54" name="Google Shape;54;p13"/>
          <p:cNvSpPr txBox="1"/>
          <p:nvPr/>
        </p:nvSpPr>
        <p:spPr>
          <a:xfrm>
            <a:off x="8319666" y="2566519"/>
            <a:ext cx="3096000" cy="7803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t/>
            </a:r>
            <a:endParaRPr b="0" i="0" sz="2100" u="none" cap="none" strike="noStrike">
              <a:solidFill>
                <a:srgbClr val="61A6F9"/>
              </a:solidFill>
              <a:latin typeface="Arial"/>
              <a:ea typeface="Arial"/>
              <a:cs typeface="Arial"/>
              <a:sym typeface="Arial"/>
            </a:endParaRPr>
          </a:p>
        </p:txBody>
      </p:sp>
      <p:sp>
        <p:nvSpPr>
          <p:cNvPr id="55" name="Google Shape;55;p13"/>
          <p:cNvSpPr txBox="1"/>
          <p:nvPr/>
        </p:nvSpPr>
        <p:spPr>
          <a:xfrm>
            <a:off x="7329975" y="3667281"/>
            <a:ext cx="1675500" cy="300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hr" sz="1100"/>
              <a:t>Han Seong Jae</a:t>
            </a:r>
            <a:endParaRPr sz="1100"/>
          </a:p>
          <a:p>
            <a:pPr indent="0" lvl="0" marL="0" marR="0" rtl="0" algn="l">
              <a:spcBef>
                <a:spcPts val="0"/>
              </a:spcBef>
              <a:spcAft>
                <a:spcPts val="0"/>
              </a:spcAft>
              <a:buNone/>
            </a:pPr>
            <a:r>
              <a:t/>
            </a:r>
            <a:endParaRPr sz="1100"/>
          </a:p>
          <a:p>
            <a:pPr indent="0" lvl="0" marL="0" marR="0" rtl="0" algn="l">
              <a:spcBef>
                <a:spcPts val="0"/>
              </a:spcBef>
              <a:spcAft>
                <a:spcPts val="0"/>
              </a:spcAft>
              <a:buNone/>
            </a:pPr>
            <a:r>
              <a:rPr lang="hr" sz="1100"/>
              <a:t>Choi seung hyeok</a:t>
            </a:r>
            <a:endParaRPr sz="1100"/>
          </a:p>
          <a:p>
            <a:pPr indent="0" lvl="0" marL="0" marR="0" rtl="0" algn="l">
              <a:spcBef>
                <a:spcPts val="0"/>
              </a:spcBef>
              <a:spcAft>
                <a:spcPts val="0"/>
              </a:spcAft>
              <a:buNone/>
            </a:pPr>
            <a:r>
              <a:t/>
            </a:r>
            <a:endParaRPr sz="1100"/>
          </a:p>
          <a:p>
            <a:pPr indent="0" lvl="0" marL="0" marR="0" rtl="0" algn="l">
              <a:spcBef>
                <a:spcPts val="0"/>
              </a:spcBef>
              <a:spcAft>
                <a:spcPts val="0"/>
              </a:spcAft>
              <a:buNone/>
            </a:pPr>
            <a:r>
              <a:rPr lang="hr" sz="1100"/>
              <a:t>Cho chan hyeong</a:t>
            </a:r>
            <a:endParaRPr sz="1100"/>
          </a:p>
          <a:p>
            <a:pPr indent="0" lvl="0" marL="0" marR="0" rtl="0" algn="l">
              <a:spcBef>
                <a:spcPts val="0"/>
              </a:spcBef>
              <a:spcAft>
                <a:spcPts val="0"/>
              </a:spcAft>
              <a:buNone/>
            </a:pPr>
            <a:r>
              <a:t/>
            </a:r>
            <a:endParaRPr sz="1100"/>
          </a:p>
          <a:p>
            <a:pPr indent="0" lvl="0" marL="0" marR="0" rtl="0" algn="l">
              <a:spcBef>
                <a:spcPts val="0"/>
              </a:spcBef>
              <a:spcAft>
                <a:spcPts val="0"/>
              </a:spcAft>
              <a:buNone/>
            </a:pPr>
            <a:r>
              <a:rPr lang="hr" sz="1100"/>
              <a:t>Heo Lynn</a:t>
            </a:r>
            <a:endParaRPr sz="1100"/>
          </a:p>
        </p:txBody>
      </p:sp>
      <p:cxnSp>
        <p:nvCxnSpPr>
          <p:cNvPr id="56" name="Google Shape;56;p13"/>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57" name="Google Shape;57;p13"/>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sp>
        <p:nvSpPr>
          <p:cNvPr id="58" name="Google Shape;58;p13"/>
          <p:cNvSpPr txBox="1"/>
          <p:nvPr/>
        </p:nvSpPr>
        <p:spPr>
          <a:xfrm>
            <a:off x="102300" y="1987075"/>
            <a:ext cx="8939400" cy="30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hr" sz="2400">
                <a:latin typeface="Malgun Gothic"/>
                <a:ea typeface="Malgun Gothic"/>
                <a:cs typeface="Malgun Gothic"/>
                <a:sym typeface="Malgun Gothic"/>
              </a:rPr>
              <a:t>Crystal structure</a:t>
            </a:r>
            <a:endParaRPr sz="1800">
              <a:latin typeface="Malgun Gothic"/>
              <a:ea typeface="Malgun Gothic"/>
              <a:cs typeface="Malgun Gothic"/>
              <a:sym typeface="Malgun Gothic"/>
            </a:endParaRPr>
          </a:p>
          <a:p>
            <a:pPr indent="0" lvl="0" marL="0" rtl="0" algn="ctr">
              <a:spcBef>
                <a:spcPts val="0"/>
              </a:spcBef>
              <a:spcAft>
                <a:spcPts val="0"/>
              </a:spcAft>
              <a:buNone/>
            </a:pPr>
            <a:r>
              <a:t/>
            </a:r>
            <a:endParaRPr sz="1800">
              <a:latin typeface="Malgun Gothic"/>
              <a:ea typeface="Malgun Gothic"/>
              <a:cs typeface="Malgun Gothic"/>
              <a:sym typeface="Malgun Gothic"/>
            </a:endParaRPr>
          </a:p>
        </p:txBody>
      </p:sp>
      <p:sp>
        <p:nvSpPr>
          <p:cNvPr id="59" name="Google Shape;59;p13"/>
          <p:cNvSpPr txBox="1"/>
          <p:nvPr/>
        </p:nvSpPr>
        <p:spPr>
          <a:xfrm>
            <a:off x="6112175" y="219550"/>
            <a:ext cx="2778300" cy="297900"/>
          </a:xfrm>
          <a:prstGeom prst="rect">
            <a:avLst/>
          </a:prstGeom>
          <a:noFill/>
          <a:ln>
            <a:noFill/>
          </a:ln>
        </p:spPr>
        <p:txBody>
          <a:bodyPr anchorCtr="0" anchor="t" bIns="34275" lIns="68575" spcFirstLastPara="1" rIns="68575" wrap="square" tIns="34275">
            <a:noAutofit/>
          </a:bodyPr>
          <a:lstStyle/>
          <a:p>
            <a:pPr indent="0" lvl="0" marL="0" rtl="0" algn="ctr">
              <a:lnSpc>
                <a:spcPct val="110000"/>
              </a:lnSpc>
              <a:spcBef>
                <a:spcPts val="0"/>
              </a:spcBef>
              <a:spcAft>
                <a:spcPts val="0"/>
              </a:spcAft>
              <a:buClr>
                <a:schemeClr val="dk1"/>
              </a:buClr>
              <a:buFont typeface="Arial"/>
              <a:buNone/>
            </a:pPr>
            <a:r>
              <a:rPr lang="hr" sz="2400"/>
              <a:t>Solid State Physics</a:t>
            </a:r>
            <a:endParaRPr sz="2400"/>
          </a:p>
        </p:txBody>
      </p:sp>
      <p:cxnSp>
        <p:nvCxnSpPr>
          <p:cNvPr id="60" name="Google Shape;60;p13"/>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cxnSp>
        <p:nvCxnSpPr>
          <p:cNvPr id="61" name="Google Shape;61;p13"/>
          <p:cNvCxnSpPr/>
          <p:nvPr/>
        </p:nvCxnSpPr>
        <p:spPr>
          <a:xfrm>
            <a:off x="5334000" y="773900"/>
            <a:ext cx="3860100" cy="0"/>
          </a:xfrm>
          <a:prstGeom prst="straightConnector1">
            <a:avLst/>
          </a:prstGeom>
          <a:noFill/>
          <a:ln cap="flat" cmpd="sng" w="9525">
            <a:solidFill>
              <a:srgbClr val="4A86E8"/>
            </a:solidFill>
            <a:prstDash val="solid"/>
            <a:round/>
            <a:headEnd len="med" w="med" type="none"/>
            <a:tailEnd len="med" w="med"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286" name="Shape 286"/>
        <p:cNvGrpSpPr/>
        <p:nvPr/>
      </p:nvGrpSpPr>
      <p:grpSpPr>
        <a:xfrm>
          <a:off x="0" y="0"/>
          <a:ext cx="0" cy="0"/>
          <a:chOff x="0" y="0"/>
          <a:chExt cx="0" cy="0"/>
        </a:xfrm>
      </p:grpSpPr>
      <p:sp>
        <p:nvSpPr>
          <p:cNvPr id="287" name="Google Shape;287;p22"/>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-Unit cell</a:t>
            </a:r>
            <a:endParaRPr b="0" sz="1800" u="none" cap="none" strike="noStrike">
              <a:solidFill>
                <a:srgbClr val="33105D"/>
              </a:solidFill>
              <a:latin typeface="Arial"/>
              <a:ea typeface="Arial"/>
              <a:cs typeface="Arial"/>
              <a:sym typeface="Arial"/>
            </a:endParaRPr>
          </a:p>
        </p:txBody>
      </p:sp>
      <p:cxnSp>
        <p:nvCxnSpPr>
          <p:cNvPr id="288" name="Google Shape;288;p22"/>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289" name="Google Shape;289;p22"/>
          <p:cNvCxnSpPr/>
          <p:nvPr/>
        </p:nvCxnSpPr>
        <p:spPr>
          <a:xfrm>
            <a:off x="4953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290" name="Google Shape;290;p22"/>
          <p:cNvSpPr txBox="1"/>
          <p:nvPr/>
        </p:nvSpPr>
        <p:spPr>
          <a:xfrm>
            <a:off x="4803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291" name="Google Shape;291;p22"/>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292" name="Google Shape;292;p22"/>
          <p:cNvSpPr txBox="1"/>
          <p:nvPr/>
        </p:nvSpPr>
        <p:spPr>
          <a:xfrm>
            <a:off x="76188"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i="0" sz="2400" u="none" cap="none" strike="noStrike">
              <a:solidFill>
                <a:srgbClr val="61A6F9"/>
              </a:solidFill>
              <a:latin typeface="Arial"/>
              <a:ea typeface="Arial"/>
              <a:cs typeface="Arial"/>
              <a:sym typeface="Arial"/>
            </a:endParaRPr>
          </a:p>
        </p:txBody>
      </p:sp>
      <p:sp>
        <p:nvSpPr>
          <p:cNvPr id="293" name="Google Shape;293;p22"/>
          <p:cNvSpPr txBox="1"/>
          <p:nvPr/>
        </p:nvSpPr>
        <p:spPr>
          <a:xfrm>
            <a:off x="189004"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2400">
                <a:solidFill>
                  <a:srgbClr val="61A6F9"/>
                </a:solidFill>
              </a:rPr>
              <a:t>Theory</a:t>
            </a:r>
            <a:endParaRPr b="0" i="0" sz="2400" u="none" cap="none" strike="noStrike">
              <a:solidFill>
                <a:srgbClr val="61A6F9"/>
              </a:solidFill>
              <a:latin typeface="Arial"/>
              <a:ea typeface="Arial"/>
              <a:cs typeface="Arial"/>
              <a:sym typeface="Arial"/>
            </a:endParaRPr>
          </a:p>
        </p:txBody>
      </p:sp>
      <p:sp>
        <p:nvSpPr>
          <p:cNvPr id="294" name="Google Shape;294;p22"/>
          <p:cNvSpPr/>
          <p:nvPr/>
        </p:nvSpPr>
        <p:spPr>
          <a:xfrm>
            <a:off x="3368400" y="1078500"/>
            <a:ext cx="1584600" cy="3759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hr"/>
              <a:t>unit cell</a:t>
            </a:r>
            <a:endParaRPr/>
          </a:p>
        </p:txBody>
      </p:sp>
      <p:sp>
        <p:nvSpPr>
          <p:cNvPr id="295" name="Google Shape;295;p22"/>
          <p:cNvSpPr/>
          <p:nvPr/>
        </p:nvSpPr>
        <p:spPr>
          <a:xfrm>
            <a:off x="3962425" y="2571338"/>
            <a:ext cx="1584600" cy="3759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hr"/>
              <a:t>Face centered</a:t>
            </a:r>
            <a:endParaRPr/>
          </a:p>
        </p:txBody>
      </p:sp>
      <p:sp>
        <p:nvSpPr>
          <p:cNvPr id="296" name="Google Shape;296;p22"/>
          <p:cNvSpPr/>
          <p:nvPr/>
        </p:nvSpPr>
        <p:spPr>
          <a:xfrm>
            <a:off x="5745300" y="1773850"/>
            <a:ext cx="1584600" cy="3759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hr"/>
              <a:t>non-primitive</a:t>
            </a:r>
            <a:endParaRPr/>
          </a:p>
          <a:p>
            <a:pPr indent="0" lvl="0" marL="0" rtl="0" algn="ctr">
              <a:spcBef>
                <a:spcPts val="0"/>
              </a:spcBef>
              <a:spcAft>
                <a:spcPts val="0"/>
              </a:spcAft>
              <a:buNone/>
            </a:pPr>
            <a:r>
              <a:rPr lang="hr"/>
              <a:t> unit cell</a:t>
            </a:r>
            <a:endParaRPr/>
          </a:p>
        </p:txBody>
      </p:sp>
      <p:sp>
        <p:nvSpPr>
          <p:cNvPr id="297" name="Google Shape;297;p22"/>
          <p:cNvSpPr/>
          <p:nvPr/>
        </p:nvSpPr>
        <p:spPr>
          <a:xfrm>
            <a:off x="922075" y="1773850"/>
            <a:ext cx="1584600" cy="3759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hr"/>
              <a:t>primitive unit cell</a:t>
            </a:r>
            <a:endParaRPr/>
          </a:p>
        </p:txBody>
      </p:sp>
      <p:sp>
        <p:nvSpPr>
          <p:cNvPr id="298" name="Google Shape;298;p22"/>
          <p:cNvSpPr/>
          <p:nvPr/>
        </p:nvSpPr>
        <p:spPr>
          <a:xfrm>
            <a:off x="5745300" y="2545850"/>
            <a:ext cx="1584600" cy="3759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hr"/>
              <a:t>  body centered</a:t>
            </a:r>
            <a:endParaRPr/>
          </a:p>
        </p:txBody>
      </p:sp>
      <p:sp>
        <p:nvSpPr>
          <p:cNvPr id="299" name="Google Shape;299;p22"/>
          <p:cNvSpPr/>
          <p:nvPr/>
        </p:nvSpPr>
        <p:spPr>
          <a:xfrm>
            <a:off x="7528175" y="2571350"/>
            <a:ext cx="1584600" cy="3759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hr"/>
              <a:t>end centered</a:t>
            </a:r>
            <a:endParaRPr/>
          </a:p>
        </p:txBody>
      </p:sp>
      <p:pic>
        <p:nvPicPr>
          <p:cNvPr id="300" name="Google Shape;300;p22"/>
          <p:cNvPicPr preferRelativeResize="0"/>
          <p:nvPr/>
        </p:nvPicPr>
        <p:blipFill rotWithShape="1">
          <a:blip r:embed="rId3">
            <a:alphaModFix/>
          </a:blip>
          <a:srcRect b="22918" l="64456" r="2377" t="16563"/>
          <a:stretch/>
        </p:blipFill>
        <p:spPr>
          <a:xfrm>
            <a:off x="4221024" y="3135600"/>
            <a:ext cx="995952" cy="1258151"/>
          </a:xfrm>
          <a:prstGeom prst="rect">
            <a:avLst/>
          </a:prstGeom>
          <a:noFill/>
          <a:ln>
            <a:noFill/>
          </a:ln>
        </p:spPr>
      </p:pic>
      <p:pic>
        <p:nvPicPr>
          <p:cNvPr id="301" name="Google Shape;301;p22"/>
          <p:cNvPicPr preferRelativeResize="0"/>
          <p:nvPr/>
        </p:nvPicPr>
        <p:blipFill rotWithShape="1">
          <a:blip r:embed="rId3">
            <a:alphaModFix/>
          </a:blip>
          <a:srcRect b="22918" l="1749" r="66835" t="16563"/>
          <a:stretch/>
        </p:blipFill>
        <p:spPr>
          <a:xfrm>
            <a:off x="1141925" y="2346025"/>
            <a:ext cx="943378" cy="1258151"/>
          </a:xfrm>
          <a:prstGeom prst="rect">
            <a:avLst/>
          </a:prstGeom>
          <a:noFill/>
          <a:ln>
            <a:noFill/>
          </a:ln>
        </p:spPr>
      </p:pic>
      <p:pic>
        <p:nvPicPr>
          <p:cNvPr id="302" name="Google Shape;302;p22"/>
          <p:cNvPicPr preferRelativeResize="0"/>
          <p:nvPr/>
        </p:nvPicPr>
        <p:blipFill rotWithShape="1">
          <a:blip r:embed="rId3">
            <a:alphaModFix/>
          </a:blip>
          <a:srcRect b="22918" l="32498" r="34336" t="16563"/>
          <a:stretch/>
        </p:blipFill>
        <p:spPr>
          <a:xfrm>
            <a:off x="6039626" y="3182100"/>
            <a:ext cx="995952" cy="1258151"/>
          </a:xfrm>
          <a:prstGeom prst="rect">
            <a:avLst/>
          </a:prstGeom>
          <a:noFill/>
          <a:ln>
            <a:noFill/>
          </a:ln>
        </p:spPr>
      </p:pic>
      <p:pic>
        <p:nvPicPr>
          <p:cNvPr id="303" name="Google Shape;303;p22"/>
          <p:cNvPicPr preferRelativeResize="0"/>
          <p:nvPr/>
        </p:nvPicPr>
        <p:blipFill rotWithShape="1">
          <a:blip r:embed="rId4">
            <a:alphaModFix/>
          </a:blip>
          <a:srcRect b="33963" l="63999" r="17924" t="43300"/>
          <a:stretch/>
        </p:blipFill>
        <p:spPr>
          <a:xfrm>
            <a:off x="7694375" y="3182100"/>
            <a:ext cx="1230326" cy="1165150"/>
          </a:xfrm>
          <a:prstGeom prst="rect">
            <a:avLst/>
          </a:prstGeom>
          <a:noFill/>
          <a:ln>
            <a:noFill/>
          </a:ln>
        </p:spPr>
      </p:pic>
      <p:cxnSp>
        <p:nvCxnSpPr>
          <p:cNvPr id="304" name="Google Shape;304;p22"/>
          <p:cNvCxnSpPr>
            <a:stCxn id="294" idx="2"/>
          </p:cNvCxnSpPr>
          <p:nvPr/>
        </p:nvCxnSpPr>
        <p:spPr>
          <a:xfrm flipH="1" rot="-5400000">
            <a:off x="4160700" y="1454400"/>
            <a:ext cx="600" cy="600"/>
          </a:xfrm>
          <a:prstGeom prst="bentConnector3">
            <a:avLst>
              <a:gd fmla="val 50000" name="adj1"/>
            </a:avLst>
          </a:prstGeom>
          <a:noFill/>
          <a:ln cap="flat" cmpd="sng" w="9525">
            <a:solidFill>
              <a:schemeClr val="dk2"/>
            </a:solidFill>
            <a:prstDash val="solid"/>
            <a:round/>
            <a:headEnd len="med" w="med" type="none"/>
            <a:tailEnd len="med" w="med" type="none"/>
          </a:ln>
        </p:spPr>
      </p:cxnSp>
      <p:cxnSp>
        <p:nvCxnSpPr>
          <p:cNvPr id="305" name="Google Shape;305;p22"/>
          <p:cNvCxnSpPr>
            <a:stCxn id="294" idx="2"/>
          </p:cNvCxnSpPr>
          <p:nvPr/>
        </p:nvCxnSpPr>
        <p:spPr>
          <a:xfrm>
            <a:off x="4160700" y="1454400"/>
            <a:ext cx="0" cy="175500"/>
          </a:xfrm>
          <a:prstGeom prst="straightConnector1">
            <a:avLst/>
          </a:prstGeom>
          <a:noFill/>
          <a:ln cap="flat" cmpd="sng" w="9525">
            <a:solidFill>
              <a:schemeClr val="dk2"/>
            </a:solidFill>
            <a:prstDash val="solid"/>
            <a:round/>
            <a:headEnd len="med" w="med" type="none"/>
            <a:tailEnd len="med" w="med" type="none"/>
          </a:ln>
        </p:spPr>
      </p:cxnSp>
      <p:cxnSp>
        <p:nvCxnSpPr>
          <p:cNvPr id="306" name="Google Shape;306;p22"/>
          <p:cNvCxnSpPr>
            <a:endCxn id="297" idx="0"/>
          </p:cNvCxnSpPr>
          <p:nvPr/>
        </p:nvCxnSpPr>
        <p:spPr>
          <a:xfrm flipH="1">
            <a:off x="1714375" y="1629850"/>
            <a:ext cx="2443500" cy="144000"/>
          </a:xfrm>
          <a:prstGeom prst="bentConnector2">
            <a:avLst/>
          </a:prstGeom>
          <a:noFill/>
          <a:ln cap="flat" cmpd="sng" w="9525">
            <a:solidFill>
              <a:schemeClr val="dk2"/>
            </a:solidFill>
            <a:prstDash val="solid"/>
            <a:round/>
            <a:headEnd len="med" w="med" type="none"/>
            <a:tailEnd len="med" w="med" type="none"/>
          </a:ln>
        </p:spPr>
      </p:cxnSp>
      <p:cxnSp>
        <p:nvCxnSpPr>
          <p:cNvPr id="307" name="Google Shape;307;p22"/>
          <p:cNvCxnSpPr/>
          <p:nvPr/>
        </p:nvCxnSpPr>
        <p:spPr>
          <a:xfrm rot="10800000">
            <a:off x="4177200" y="1629850"/>
            <a:ext cx="2360400" cy="144000"/>
          </a:xfrm>
          <a:prstGeom prst="bentConnector3">
            <a:avLst>
              <a:gd fmla="val -67" name="adj1"/>
            </a:avLst>
          </a:prstGeom>
          <a:noFill/>
          <a:ln cap="flat" cmpd="sng" w="9525">
            <a:solidFill>
              <a:schemeClr val="dk2"/>
            </a:solidFill>
            <a:prstDash val="solid"/>
            <a:round/>
            <a:headEnd len="med" w="med" type="none"/>
            <a:tailEnd len="med" w="med" type="none"/>
          </a:ln>
        </p:spPr>
      </p:cxnSp>
      <p:cxnSp>
        <p:nvCxnSpPr>
          <p:cNvPr id="308" name="Google Shape;308;p22"/>
          <p:cNvCxnSpPr>
            <a:endCxn id="298" idx="0"/>
          </p:cNvCxnSpPr>
          <p:nvPr/>
        </p:nvCxnSpPr>
        <p:spPr>
          <a:xfrm flipH="1" rot="-5400000">
            <a:off x="6339300" y="2347550"/>
            <a:ext cx="396000" cy="600"/>
          </a:xfrm>
          <a:prstGeom prst="bentConnector3">
            <a:avLst>
              <a:gd fmla="val 50000" name="adj1"/>
            </a:avLst>
          </a:prstGeom>
          <a:noFill/>
          <a:ln cap="flat" cmpd="sng" w="9525">
            <a:solidFill>
              <a:schemeClr val="dk2"/>
            </a:solidFill>
            <a:prstDash val="solid"/>
            <a:round/>
            <a:headEnd len="med" w="med" type="none"/>
            <a:tailEnd len="med" w="med" type="none"/>
          </a:ln>
        </p:spPr>
      </p:cxnSp>
      <p:cxnSp>
        <p:nvCxnSpPr>
          <p:cNvPr id="309" name="Google Shape;309;p22"/>
          <p:cNvCxnSpPr>
            <a:endCxn id="295" idx="0"/>
          </p:cNvCxnSpPr>
          <p:nvPr/>
        </p:nvCxnSpPr>
        <p:spPr>
          <a:xfrm flipH="1">
            <a:off x="4754725" y="2332538"/>
            <a:ext cx="1784400" cy="238800"/>
          </a:xfrm>
          <a:prstGeom prst="bentConnector2">
            <a:avLst/>
          </a:prstGeom>
          <a:noFill/>
          <a:ln cap="flat" cmpd="sng" w="9525">
            <a:solidFill>
              <a:schemeClr val="dk2"/>
            </a:solidFill>
            <a:prstDash val="solid"/>
            <a:round/>
            <a:headEnd len="med" w="med" type="none"/>
            <a:tailEnd len="med" w="med" type="none"/>
          </a:ln>
        </p:spPr>
      </p:cxnSp>
      <p:cxnSp>
        <p:nvCxnSpPr>
          <p:cNvPr id="310" name="Google Shape;310;p22"/>
          <p:cNvCxnSpPr>
            <a:endCxn id="299" idx="0"/>
          </p:cNvCxnSpPr>
          <p:nvPr/>
        </p:nvCxnSpPr>
        <p:spPr>
          <a:xfrm>
            <a:off x="6539075" y="2332550"/>
            <a:ext cx="1781400" cy="238800"/>
          </a:xfrm>
          <a:prstGeom prst="bentConnector2">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314" name="Shape 314"/>
        <p:cNvGrpSpPr/>
        <p:nvPr/>
      </p:nvGrpSpPr>
      <p:grpSpPr>
        <a:xfrm>
          <a:off x="0" y="0"/>
          <a:ext cx="0" cy="0"/>
          <a:chOff x="0" y="0"/>
          <a:chExt cx="0" cy="0"/>
        </a:xfrm>
      </p:grpSpPr>
      <p:sp>
        <p:nvSpPr>
          <p:cNvPr id="315" name="Google Shape;315;p23"/>
          <p:cNvSpPr txBox="1"/>
          <p:nvPr/>
        </p:nvSpPr>
        <p:spPr>
          <a:xfrm>
            <a:off x="314700" y="871250"/>
            <a:ext cx="54144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-Properties of some important crystal structures</a:t>
            </a:r>
            <a:endParaRPr b="0" sz="1800" u="none" cap="none" strike="noStrike">
              <a:solidFill>
                <a:srgbClr val="33105D"/>
              </a:solidFill>
              <a:latin typeface="Arial"/>
              <a:ea typeface="Arial"/>
              <a:cs typeface="Arial"/>
              <a:sym typeface="Arial"/>
            </a:endParaRPr>
          </a:p>
        </p:txBody>
      </p:sp>
      <p:cxnSp>
        <p:nvCxnSpPr>
          <p:cNvPr id="316" name="Google Shape;316;p23"/>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317" name="Google Shape;317;p23"/>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318" name="Google Shape;318;p23"/>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319" name="Google Shape;319;p23"/>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320" name="Google Shape;320;p23"/>
          <p:cNvSpPr txBox="1"/>
          <p:nvPr/>
        </p:nvSpPr>
        <p:spPr>
          <a:xfrm>
            <a:off x="76188"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i="0" sz="2400" u="none" cap="none" strike="noStrike">
              <a:solidFill>
                <a:srgbClr val="61A6F9"/>
              </a:solidFill>
              <a:latin typeface="Arial"/>
              <a:ea typeface="Arial"/>
              <a:cs typeface="Arial"/>
              <a:sym typeface="Arial"/>
            </a:endParaRPr>
          </a:p>
        </p:txBody>
      </p:sp>
      <p:sp>
        <p:nvSpPr>
          <p:cNvPr id="321" name="Google Shape;321;p23"/>
          <p:cNvSpPr txBox="1"/>
          <p:nvPr/>
        </p:nvSpPr>
        <p:spPr>
          <a:xfrm>
            <a:off x="189004"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2400">
                <a:solidFill>
                  <a:srgbClr val="61A6F9"/>
                </a:solidFill>
              </a:rPr>
              <a:t>Theory</a:t>
            </a:r>
            <a:endParaRPr b="0" i="0" sz="2400" u="none" cap="none" strike="noStrike">
              <a:solidFill>
                <a:srgbClr val="61A6F9"/>
              </a:solidFill>
              <a:latin typeface="Arial"/>
              <a:ea typeface="Arial"/>
              <a:cs typeface="Arial"/>
              <a:sym typeface="Arial"/>
            </a:endParaRPr>
          </a:p>
        </p:txBody>
      </p:sp>
      <p:pic>
        <p:nvPicPr>
          <p:cNvPr id="322" name="Google Shape;322;p23"/>
          <p:cNvPicPr preferRelativeResize="0"/>
          <p:nvPr/>
        </p:nvPicPr>
        <p:blipFill rotWithShape="1">
          <a:blip r:embed="rId3">
            <a:alphaModFix/>
          </a:blip>
          <a:srcRect b="4666" l="6008" r="4313" t="10803"/>
          <a:stretch/>
        </p:blipFill>
        <p:spPr>
          <a:xfrm>
            <a:off x="3943325" y="1430200"/>
            <a:ext cx="4972203" cy="3244784"/>
          </a:xfrm>
          <a:prstGeom prst="rect">
            <a:avLst/>
          </a:prstGeom>
          <a:noFill/>
          <a:ln>
            <a:noFill/>
          </a:ln>
        </p:spPr>
      </p:pic>
      <p:pic>
        <p:nvPicPr>
          <p:cNvPr id="323" name="Google Shape;323;p23"/>
          <p:cNvPicPr preferRelativeResize="0"/>
          <p:nvPr/>
        </p:nvPicPr>
        <p:blipFill>
          <a:blip r:embed="rId4">
            <a:alphaModFix/>
          </a:blip>
          <a:stretch>
            <a:fillRect/>
          </a:stretch>
        </p:blipFill>
        <p:spPr>
          <a:xfrm>
            <a:off x="838200" y="1192100"/>
            <a:ext cx="2626212" cy="1303450"/>
          </a:xfrm>
          <a:prstGeom prst="rect">
            <a:avLst/>
          </a:prstGeom>
          <a:noFill/>
          <a:ln>
            <a:noFill/>
          </a:ln>
        </p:spPr>
      </p:pic>
      <p:pic>
        <p:nvPicPr>
          <p:cNvPr id="324" name="Google Shape;324;p23"/>
          <p:cNvPicPr preferRelativeResize="0"/>
          <p:nvPr/>
        </p:nvPicPr>
        <p:blipFill>
          <a:blip r:embed="rId5">
            <a:alphaModFix/>
          </a:blip>
          <a:stretch>
            <a:fillRect/>
          </a:stretch>
        </p:blipFill>
        <p:spPr>
          <a:xfrm>
            <a:off x="1084388" y="2440500"/>
            <a:ext cx="2286216" cy="1303450"/>
          </a:xfrm>
          <a:prstGeom prst="rect">
            <a:avLst/>
          </a:prstGeom>
          <a:noFill/>
          <a:ln>
            <a:noFill/>
          </a:ln>
        </p:spPr>
      </p:pic>
      <p:pic>
        <p:nvPicPr>
          <p:cNvPr id="325" name="Google Shape;325;p23"/>
          <p:cNvPicPr preferRelativeResize="0"/>
          <p:nvPr/>
        </p:nvPicPr>
        <p:blipFill>
          <a:blip r:embed="rId6">
            <a:alphaModFix/>
          </a:blip>
          <a:stretch>
            <a:fillRect/>
          </a:stretch>
        </p:blipFill>
        <p:spPr>
          <a:xfrm>
            <a:off x="1103400" y="3743950"/>
            <a:ext cx="2626201" cy="1289503"/>
          </a:xfrm>
          <a:prstGeom prst="rect">
            <a:avLst/>
          </a:prstGeom>
          <a:noFill/>
          <a:ln>
            <a:noFill/>
          </a:ln>
        </p:spPr>
      </p:pic>
      <p:sp>
        <p:nvSpPr>
          <p:cNvPr id="326" name="Google Shape;326;p23"/>
          <p:cNvSpPr txBox="1"/>
          <p:nvPr/>
        </p:nvSpPr>
        <p:spPr>
          <a:xfrm>
            <a:off x="269525" y="1741400"/>
            <a:ext cx="693000" cy="29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 SC</a:t>
            </a:r>
            <a:endParaRPr/>
          </a:p>
        </p:txBody>
      </p:sp>
      <p:sp>
        <p:nvSpPr>
          <p:cNvPr id="327" name="Google Shape;327;p23"/>
          <p:cNvSpPr txBox="1"/>
          <p:nvPr/>
        </p:nvSpPr>
        <p:spPr>
          <a:xfrm>
            <a:off x="269525" y="3004225"/>
            <a:ext cx="693000" cy="29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 FCC</a:t>
            </a:r>
            <a:endParaRPr/>
          </a:p>
        </p:txBody>
      </p:sp>
      <p:sp>
        <p:nvSpPr>
          <p:cNvPr id="328" name="Google Shape;328;p23"/>
          <p:cNvSpPr txBox="1"/>
          <p:nvPr/>
        </p:nvSpPr>
        <p:spPr>
          <a:xfrm>
            <a:off x="314700" y="4193375"/>
            <a:ext cx="693000" cy="29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 BCC</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332" name="Shape 332"/>
        <p:cNvGrpSpPr/>
        <p:nvPr/>
      </p:nvGrpSpPr>
      <p:grpSpPr>
        <a:xfrm>
          <a:off x="0" y="0"/>
          <a:ext cx="0" cy="0"/>
          <a:chOff x="0" y="0"/>
          <a:chExt cx="0" cy="0"/>
        </a:xfrm>
      </p:grpSpPr>
      <p:sp>
        <p:nvSpPr>
          <p:cNvPr id="333" name="Google Shape;333;p24"/>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-7 Crystal system</a:t>
            </a:r>
            <a:endParaRPr b="0" sz="1800" u="none" cap="none" strike="noStrike">
              <a:solidFill>
                <a:srgbClr val="33105D"/>
              </a:solidFill>
              <a:latin typeface="Arial"/>
              <a:ea typeface="Arial"/>
              <a:cs typeface="Arial"/>
              <a:sym typeface="Arial"/>
            </a:endParaRPr>
          </a:p>
        </p:txBody>
      </p:sp>
      <p:cxnSp>
        <p:nvCxnSpPr>
          <p:cNvPr id="334" name="Google Shape;334;p24"/>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335" name="Google Shape;335;p24"/>
          <p:cNvCxnSpPr/>
          <p:nvPr/>
        </p:nvCxnSpPr>
        <p:spPr>
          <a:xfrm>
            <a:off x="46482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336" name="Google Shape;336;p24"/>
          <p:cNvSpPr txBox="1"/>
          <p:nvPr/>
        </p:nvSpPr>
        <p:spPr>
          <a:xfrm>
            <a:off x="44984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337" name="Google Shape;337;p24"/>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338" name="Google Shape;338;p24"/>
          <p:cNvSpPr txBox="1"/>
          <p:nvPr/>
        </p:nvSpPr>
        <p:spPr>
          <a:xfrm>
            <a:off x="76188"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i="0" sz="2400" u="none" cap="none" strike="noStrike">
              <a:solidFill>
                <a:srgbClr val="61A6F9"/>
              </a:solidFill>
              <a:latin typeface="Arial"/>
              <a:ea typeface="Arial"/>
              <a:cs typeface="Arial"/>
              <a:sym typeface="Arial"/>
            </a:endParaRPr>
          </a:p>
        </p:txBody>
      </p:sp>
      <p:sp>
        <p:nvSpPr>
          <p:cNvPr id="339" name="Google Shape;339;p24"/>
          <p:cNvSpPr txBox="1"/>
          <p:nvPr/>
        </p:nvSpPr>
        <p:spPr>
          <a:xfrm>
            <a:off x="189004"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2400">
                <a:solidFill>
                  <a:srgbClr val="61A6F9"/>
                </a:solidFill>
              </a:rPr>
              <a:t>Theory</a:t>
            </a:r>
            <a:endParaRPr b="0" i="0" sz="2400" u="none" cap="none" strike="noStrike">
              <a:solidFill>
                <a:srgbClr val="61A6F9"/>
              </a:solidFill>
              <a:latin typeface="Arial"/>
              <a:ea typeface="Arial"/>
              <a:cs typeface="Arial"/>
              <a:sym typeface="Arial"/>
            </a:endParaRPr>
          </a:p>
        </p:txBody>
      </p:sp>
      <p:sp>
        <p:nvSpPr>
          <p:cNvPr id="340" name="Google Shape;340;p24"/>
          <p:cNvSpPr txBox="1"/>
          <p:nvPr/>
        </p:nvSpPr>
        <p:spPr>
          <a:xfrm>
            <a:off x="465450" y="1268300"/>
            <a:ext cx="2250000" cy="4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1000">
                <a:solidFill>
                  <a:schemeClr val="dk1"/>
                </a:solidFill>
              </a:rPr>
              <a:t>-Cubic</a:t>
            </a:r>
            <a:endParaRPr sz="1000">
              <a:solidFill>
                <a:schemeClr val="dk1"/>
              </a:solidFill>
            </a:endParaRPr>
          </a:p>
          <a:p>
            <a:pPr indent="0" lvl="0" marL="0" rtl="0" algn="l">
              <a:spcBef>
                <a:spcPts val="0"/>
              </a:spcBef>
              <a:spcAft>
                <a:spcPts val="0"/>
              </a:spcAft>
              <a:buNone/>
            </a:pPr>
            <a:r>
              <a:rPr lang="hr" sz="1000">
                <a:solidFill>
                  <a:schemeClr val="dk1"/>
                </a:solidFill>
              </a:rPr>
              <a:t> (a＝b＝c, α＝β＝γ＝90˚)</a:t>
            </a:r>
            <a:endParaRPr/>
          </a:p>
        </p:txBody>
      </p:sp>
      <p:pic>
        <p:nvPicPr>
          <p:cNvPr id="341" name="Google Shape;341;p24"/>
          <p:cNvPicPr preferRelativeResize="0"/>
          <p:nvPr/>
        </p:nvPicPr>
        <p:blipFill>
          <a:blip r:embed="rId3">
            <a:alphaModFix/>
          </a:blip>
          <a:stretch>
            <a:fillRect/>
          </a:stretch>
        </p:blipFill>
        <p:spPr>
          <a:xfrm>
            <a:off x="800513" y="1814088"/>
            <a:ext cx="904875" cy="866775"/>
          </a:xfrm>
          <a:prstGeom prst="rect">
            <a:avLst/>
          </a:prstGeom>
          <a:noFill/>
          <a:ln>
            <a:noFill/>
          </a:ln>
        </p:spPr>
      </p:pic>
      <p:sp>
        <p:nvSpPr>
          <p:cNvPr id="342" name="Google Shape;342;p24"/>
          <p:cNvSpPr txBox="1"/>
          <p:nvPr/>
        </p:nvSpPr>
        <p:spPr>
          <a:xfrm>
            <a:off x="2313900" y="1323300"/>
            <a:ext cx="2250000" cy="4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1000">
                <a:solidFill>
                  <a:schemeClr val="dk1"/>
                </a:solidFill>
              </a:rPr>
              <a:t>-Tetragonal</a:t>
            </a:r>
            <a:endParaRPr sz="1000">
              <a:solidFill>
                <a:schemeClr val="dk1"/>
              </a:solidFill>
            </a:endParaRPr>
          </a:p>
          <a:p>
            <a:pPr indent="0" lvl="0" marL="0" rtl="0" algn="l">
              <a:spcBef>
                <a:spcPts val="0"/>
              </a:spcBef>
              <a:spcAft>
                <a:spcPts val="0"/>
              </a:spcAft>
              <a:buNone/>
            </a:pPr>
            <a:r>
              <a:rPr lang="hr" sz="1000">
                <a:solidFill>
                  <a:schemeClr val="dk1"/>
                </a:solidFill>
              </a:rPr>
              <a:t>(a＝b≠c, α＝β＝γ＝90˚)</a:t>
            </a:r>
            <a:endParaRPr/>
          </a:p>
        </p:txBody>
      </p:sp>
      <p:pic>
        <p:nvPicPr>
          <p:cNvPr id="343" name="Google Shape;343;p24"/>
          <p:cNvPicPr preferRelativeResize="0"/>
          <p:nvPr/>
        </p:nvPicPr>
        <p:blipFill>
          <a:blip r:embed="rId4">
            <a:alphaModFix/>
          </a:blip>
          <a:stretch>
            <a:fillRect/>
          </a:stretch>
        </p:blipFill>
        <p:spPr>
          <a:xfrm>
            <a:off x="2589887" y="1814088"/>
            <a:ext cx="1009650" cy="1200150"/>
          </a:xfrm>
          <a:prstGeom prst="rect">
            <a:avLst/>
          </a:prstGeom>
          <a:noFill/>
          <a:ln>
            <a:noFill/>
          </a:ln>
        </p:spPr>
      </p:pic>
      <p:pic>
        <p:nvPicPr>
          <p:cNvPr id="344" name="Google Shape;344;p24"/>
          <p:cNvPicPr preferRelativeResize="0"/>
          <p:nvPr/>
        </p:nvPicPr>
        <p:blipFill>
          <a:blip r:embed="rId5">
            <a:alphaModFix/>
          </a:blip>
          <a:stretch>
            <a:fillRect/>
          </a:stretch>
        </p:blipFill>
        <p:spPr>
          <a:xfrm>
            <a:off x="4650800" y="1895175"/>
            <a:ext cx="762000" cy="1190625"/>
          </a:xfrm>
          <a:prstGeom prst="rect">
            <a:avLst/>
          </a:prstGeom>
          <a:noFill/>
          <a:ln>
            <a:noFill/>
          </a:ln>
        </p:spPr>
      </p:pic>
      <p:sp>
        <p:nvSpPr>
          <p:cNvPr id="345" name="Google Shape;345;p24"/>
          <p:cNvSpPr txBox="1"/>
          <p:nvPr/>
        </p:nvSpPr>
        <p:spPr>
          <a:xfrm>
            <a:off x="4484000" y="1247150"/>
            <a:ext cx="1469400" cy="91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hr" sz="1000"/>
              <a:t>-Orthorhombic   (a≠b≠c, α＝β＝γ＝90˚)</a:t>
            </a:r>
            <a:endParaRPr sz="1000"/>
          </a:p>
        </p:txBody>
      </p:sp>
      <p:sp>
        <p:nvSpPr>
          <p:cNvPr id="346" name="Google Shape;346;p24"/>
          <p:cNvSpPr txBox="1"/>
          <p:nvPr/>
        </p:nvSpPr>
        <p:spPr>
          <a:xfrm>
            <a:off x="6330950" y="1419900"/>
            <a:ext cx="3000000" cy="29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1000">
                <a:solidFill>
                  <a:schemeClr val="dk1"/>
                </a:solidFill>
              </a:rPr>
              <a:t>-Trigonal</a:t>
            </a:r>
            <a:endParaRPr sz="1000">
              <a:solidFill>
                <a:schemeClr val="dk1"/>
              </a:solidFill>
            </a:endParaRPr>
          </a:p>
          <a:p>
            <a:pPr indent="0" lvl="0" marL="0" rtl="0" algn="l">
              <a:spcBef>
                <a:spcPts val="0"/>
              </a:spcBef>
              <a:spcAft>
                <a:spcPts val="0"/>
              </a:spcAft>
              <a:buNone/>
            </a:pPr>
            <a:r>
              <a:rPr lang="hr" sz="1000">
                <a:solidFill>
                  <a:schemeClr val="dk1"/>
                </a:solidFill>
              </a:rPr>
              <a:t>(a＝b＝c, α＝β＝γ ≠90˚)</a:t>
            </a:r>
            <a:endParaRPr/>
          </a:p>
        </p:txBody>
      </p:sp>
      <p:pic>
        <p:nvPicPr>
          <p:cNvPr id="347" name="Google Shape;347;p24"/>
          <p:cNvPicPr preferRelativeResize="0"/>
          <p:nvPr/>
        </p:nvPicPr>
        <p:blipFill>
          <a:blip r:embed="rId6">
            <a:alphaModFix/>
          </a:blip>
          <a:stretch>
            <a:fillRect/>
          </a:stretch>
        </p:blipFill>
        <p:spPr>
          <a:xfrm>
            <a:off x="6330950" y="1895175"/>
            <a:ext cx="2200275" cy="866775"/>
          </a:xfrm>
          <a:prstGeom prst="rect">
            <a:avLst/>
          </a:prstGeom>
          <a:noFill/>
          <a:ln>
            <a:noFill/>
          </a:ln>
        </p:spPr>
      </p:pic>
      <p:sp>
        <p:nvSpPr>
          <p:cNvPr id="348" name="Google Shape;348;p24"/>
          <p:cNvSpPr txBox="1"/>
          <p:nvPr/>
        </p:nvSpPr>
        <p:spPr>
          <a:xfrm>
            <a:off x="2815100" y="3087975"/>
            <a:ext cx="1592700" cy="683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hr" sz="1000"/>
              <a:t>-Monoclinic              (a≠b≠c, α＝γ＝90˚≠β)</a:t>
            </a:r>
            <a:endParaRPr sz="1000"/>
          </a:p>
        </p:txBody>
      </p:sp>
      <p:pic>
        <p:nvPicPr>
          <p:cNvPr id="349" name="Google Shape;349;p24"/>
          <p:cNvPicPr preferRelativeResize="0"/>
          <p:nvPr/>
        </p:nvPicPr>
        <p:blipFill>
          <a:blip r:embed="rId7">
            <a:alphaModFix/>
          </a:blip>
          <a:stretch>
            <a:fillRect/>
          </a:stretch>
        </p:blipFill>
        <p:spPr>
          <a:xfrm>
            <a:off x="2620850" y="3697288"/>
            <a:ext cx="1981200" cy="1143000"/>
          </a:xfrm>
          <a:prstGeom prst="rect">
            <a:avLst/>
          </a:prstGeom>
          <a:noFill/>
          <a:ln>
            <a:noFill/>
          </a:ln>
        </p:spPr>
      </p:pic>
      <p:pic>
        <p:nvPicPr>
          <p:cNvPr id="350" name="Google Shape;350;p24"/>
          <p:cNvPicPr preferRelativeResize="0"/>
          <p:nvPr/>
        </p:nvPicPr>
        <p:blipFill>
          <a:blip r:embed="rId8">
            <a:alphaModFix/>
          </a:blip>
          <a:stretch>
            <a:fillRect/>
          </a:stretch>
        </p:blipFill>
        <p:spPr>
          <a:xfrm>
            <a:off x="492363" y="3727363"/>
            <a:ext cx="2059103" cy="1082875"/>
          </a:xfrm>
          <a:prstGeom prst="rect">
            <a:avLst/>
          </a:prstGeom>
          <a:noFill/>
          <a:ln>
            <a:noFill/>
          </a:ln>
        </p:spPr>
      </p:pic>
      <p:sp>
        <p:nvSpPr>
          <p:cNvPr id="351" name="Google Shape;351;p24"/>
          <p:cNvSpPr txBox="1"/>
          <p:nvPr/>
        </p:nvSpPr>
        <p:spPr>
          <a:xfrm>
            <a:off x="4874300" y="3087975"/>
            <a:ext cx="1409100" cy="683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hr" sz="1000"/>
              <a:t>-Triclinic           (a≠b≠c, α≠β≠γ≠90˚)</a:t>
            </a:r>
            <a:endParaRPr sz="1000"/>
          </a:p>
        </p:txBody>
      </p:sp>
      <p:pic>
        <p:nvPicPr>
          <p:cNvPr id="352" name="Google Shape;352;p24"/>
          <p:cNvPicPr preferRelativeResize="0"/>
          <p:nvPr/>
        </p:nvPicPr>
        <p:blipFill>
          <a:blip r:embed="rId9">
            <a:alphaModFix/>
          </a:blip>
          <a:stretch>
            <a:fillRect/>
          </a:stretch>
        </p:blipFill>
        <p:spPr>
          <a:xfrm>
            <a:off x="4991425" y="3744925"/>
            <a:ext cx="1933575" cy="1047750"/>
          </a:xfrm>
          <a:prstGeom prst="rect">
            <a:avLst/>
          </a:prstGeom>
          <a:noFill/>
          <a:ln>
            <a:noFill/>
          </a:ln>
        </p:spPr>
      </p:pic>
      <p:sp>
        <p:nvSpPr>
          <p:cNvPr id="353" name="Google Shape;353;p24"/>
          <p:cNvSpPr txBox="1"/>
          <p:nvPr/>
        </p:nvSpPr>
        <p:spPr>
          <a:xfrm>
            <a:off x="565088" y="3262775"/>
            <a:ext cx="2250000" cy="4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1000">
                <a:solidFill>
                  <a:schemeClr val="dk1"/>
                </a:solidFill>
              </a:rPr>
              <a:t>-Hexagonal</a:t>
            </a:r>
            <a:endParaRPr sz="1000">
              <a:solidFill>
                <a:schemeClr val="dk1"/>
              </a:solidFill>
            </a:endParaRPr>
          </a:p>
          <a:p>
            <a:pPr indent="0" lvl="0" marL="0" rtl="0" algn="l">
              <a:spcBef>
                <a:spcPts val="0"/>
              </a:spcBef>
              <a:spcAft>
                <a:spcPts val="0"/>
              </a:spcAft>
              <a:buNone/>
            </a:pPr>
            <a:r>
              <a:rPr lang="hr" sz="1000">
                <a:solidFill>
                  <a:schemeClr val="dk1"/>
                </a:solidFill>
              </a:rPr>
              <a:t>(a=b≠c, α＝β＝90˚,γ＝120˚)</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357" name="Shape 357"/>
        <p:cNvGrpSpPr/>
        <p:nvPr/>
      </p:nvGrpSpPr>
      <p:grpSpPr>
        <a:xfrm>
          <a:off x="0" y="0"/>
          <a:ext cx="0" cy="0"/>
          <a:chOff x="0" y="0"/>
          <a:chExt cx="0" cy="0"/>
        </a:xfrm>
      </p:grpSpPr>
      <p:sp>
        <p:nvSpPr>
          <p:cNvPr id="358" name="Google Shape;358;p25"/>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-14 Bravais lattice</a:t>
            </a:r>
            <a:endParaRPr b="0" sz="1800" u="none" cap="none" strike="noStrike">
              <a:solidFill>
                <a:srgbClr val="33105D"/>
              </a:solidFill>
              <a:latin typeface="Arial"/>
              <a:ea typeface="Arial"/>
              <a:cs typeface="Arial"/>
              <a:sym typeface="Arial"/>
            </a:endParaRPr>
          </a:p>
        </p:txBody>
      </p:sp>
      <p:cxnSp>
        <p:nvCxnSpPr>
          <p:cNvPr id="359" name="Google Shape;359;p25"/>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360" name="Google Shape;360;p25"/>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361" name="Google Shape;361;p25"/>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362" name="Google Shape;362;p25"/>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363" name="Google Shape;363;p25"/>
          <p:cNvSpPr txBox="1"/>
          <p:nvPr/>
        </p:nvSpPr>
        <p:spPr>
          <a:xfrm>
            <a:off x="76188"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i="0" sz="2400" u="none" cap="none" strike="noStrike">
              <a:solidFill>
                <a:srgbClr val="61A6F9"/>
              </a:solidFill>
              <a:latin typeface="Arial"/>
              <a:ea typeface="Arial"/>
              <a:cs typeface="Arial"/>
              <a:sym typeface="Arial"/>
            </a:endParaRPr>
          </a:p>
        </p:txBody>
      </p:sp>
      <p:sp>
        <p:nvSpPr>
          <p:cNvPr id="364" name="Google Shape;364;p25"/>
          <p:cNvSpPr txBox="1"/>
          <p:nvPr/>
        </p:nvSpPr>
        <p:spPr>
          <a:xfrm>
            <a:off x="189004"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2400">
                <a:solidFill>
                  <a:srgbClr val="61A6F9"/>
                </a:solidFill>
              </a:rPr>
              <a:t>Theory</a:t>
            </a:r>
            <a:endParaRPr b="0" i="0" sz="2400" u="none" cap="none" strike="noStrike">
              <a:solidFill>
                <a:srgbClr val="61A6F9"/>
              </a:solidFill>
              <a:latin typeface="Arial"/>
              <a:ea typeface="Arial"/>
              <a:cs typeface="Arial"/>
              <a:sym typeface="Arial"/>
            </a:endParaRPr>
          </a:p>
        </p:txBody>
      </p:sp>
      <p:pic>
        <p:nvPicPr>
          <p:cNvPr id="365" name="Google Shape;365;p25"/>
          <p:cNvPicPr preferRelativeResize="0"/>
          <p:nvPr/>
        </p:nvPicPr>
        <p:blipFill>
          <a:blip r:embed="rId3">
            <a:alphaModFix/>
          </a:blip>
          <a:stretch>
            <a:fillRect/>
          </a:stretch>
        </p:blipFill>
        <p:spPr>
          <a:xfrm>
            <a:off x="1265913" y="1247150"/>
            <a:ext cx="6612172" cy="330608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369" name="Shape 369"/>
        <p:cNvGrpSpPr/>
        <p:nvPr/>
      </p:nvGrpSpPr>
      <p:grpSpPr>
        <a:xfrm>
          <a:off x="0" y="0"/>
          <a:ext cx="0" cy="0"/>
          <a:chOff x="0" y="0"/>
          <a:chExt cx="0" cy="0"/>
        </a:xfrm>
      </p:grpSpPr>
      <p:sp>
        <p:nvSpPr>
          <p:cNvPr id="370" name="Google Shape;370;p26"/>
          <p:cNvSpPr txBox="1"/>
          <p:nvPr/>
        </p:nvSpPr>
        <p:spPr>
          <a:xfrm>
            <a:off x="4572000" y="1499413"/>
            <a:ext cx="3548400" cy="2606400"/>
          </a:xfrm>
          <a:prstGeom prst="rect">
            <a:avLst/>
          </a:prstGeom>
          <a:noFill/>
          <a:ln>
            <a:noFill/>
          </a:ln>
        </p:spPr>
        <p:txBody>
          <a:bodyPr anchorCtr="0" anchor="t" bIns="91425" lIns="91425" spcFirstLastPara="1" rIns="91425" wrap="square" tIns="91425">
            <a:noAutofit/>
          </a:bodyPr>
          <a:lstStyle/>
          <a:p>
            <a:pPr indent="0" lvl="0" marL="0" rtl="0" algn="l">
              <a:lnSpc>
                <a:spcPct val="110000"/>
              </a:lnSpc>
              <a:spcBef>
                <a:spcPts val="0"/>
              </a:spcBef>
              <a:spcAft>
                <a:spcPts val="0"/>
              </a:spcAft>
              <a:buNone/>
            </a:pPr>
            <a:r>
              <a:rPr lang="hr" sz="1800">
                <a:solidFill>
                  <a:srgbClr val="33105D"/>
                </a:solidFill>
              </a:rPr>
              <a:t>  </a:t>
            </a:r>
            <a:r>
              <a:rPr lang="hr" sz="1800">
                <a:solidFill>
                  <a:srgbClr val="33105D"/>
                </a:solidFill>
              </a:rPr>
              <a:t>230 space groups </a:t>
            </a:r>
            <a:endParaRPr>
              <a:solidFill>
                <a:srgbClr val="222222"/>
              </a:solidFill>
            </a:endParaRPr>
          </a:p>
          <a:p>
            <a:pPr indent="-317500" lvl="0" marL="457200" rtl="0" algn="l">
              <a:spcBef>
                <a:spcPts val="0"/>
              </a:spcBef>
              <a:spcAft>
                <a:spcPts val="0"/>
              </a:spcAft>
              <a:buSzPts val="1400"/>
              <a:buChar char="●"/>
            </a:pPr>
            <a:r>
              <a:rPr lang="hr">
                <a:solidFill>
                  <a:srgbClr val="222222"/>
                </a:solidFill>
              </a:rPr>
              <a:t>Contains translational symmetry operations.</a:t>
            </a:r>
            <a:endParaRPr>
              <a:solidFill>
                <a:srgbClr val="222222"/>
              </a:solidFill>
            </a:endParaRPr>
          </a:p>
          <a:p>
            <a:pPr indent="-317500" lvl="0" marL="457200" rtl="0" algn="l">
              <a:spcBef>
                <a:spcPts val="0"/>
              </a:spcBef>
              <a:spcAft>
                <a:spcPts val="0"/>
              </a:spcAft>
              <a:buClr>
                <a:srgbClr val="222222"/>
              </a:buClr>
              <a:buSzPts val="1400"/>
              <a:buChar char="●"/>
            </a:pPr>
            <a:r>
              <a:rPr lang="hr">
                <a:solidFill>
                  <a:srgbClr val="222222"/>
                </a:solidFill>
              </a:rPr>
              <a:t>Symmetry type</a:t>
            </a:r>
            <a:endParaRPr>
              <a:solidFill>
                <a:srgbClr val="222222"/>
              </a:solidFill>
            </a:endParaRPr>
          </a:p>
          <a:p>
            <a:pPr indent="0" lvl="0" marL="457200" rtl="0" algn="l">
              <a:spcBef>
                <a:spcPts val="0"/>
              </a:spcBef>
              <a:spcAft>
                <a:spcPts val="0"/>
              </a:spcAft>
              <a:buNone/>
            </a:pPr>
            <a:r>
              <a:rPr lang="hr">
                <a:solidFill>
                  <a:srgbClr val="222222"/>
                </a:solidFill>
              </a:rPr>
              <a:t>- p</a:t>
            </a:r>
            <a:r>
              <a:rPr lang="hr">
                <a:solidFill>
                  <a:srgbClr val="222222"/>
                </a:solidFill>
              </a:rPr>
              <a:t>ure translations, screw axes, glide planes</a:t>
            </a:r>
            <a:endParaRPr>
              <a:solidFill>
                <a:srgbClr val="222222"/>
              </a:solidFill>
            </a:endParaRPr>
          </a:p>
          <a:p>
            <a:pPr indent="0" lvl="0" marL="457200" rtl="0" algn="l">
              <a:spcBef>
                <a:spcPts val="0"/>
              </a:spcBef>
              <a:spcAft>
                <a:spcPts val="0"/>
              </a:spcAft>
              <a:buNone/>
            </a:pPr>
            <a:r>
              <a:t/>
            </a:r>
            <a:endParaRPr>
              <a:solidFill>
                <a:srgbClr val="222222"/>
              </a:solidFill>
            </a:endParaRPr>
          </a:p>
          <a:p>
            <a:pPr indent="0" lvl="0" marL="457200" rtl="0" algn="l">
              <a:spcBef>
                <a:spcPts val="0"/>
              </a:spcBef>
              <a:spcAft>
                <a:spcPts val="0"/>
              </a:spcAft>
              <a:buNone/>
            </a:pPr>
            <a:r>
              <a:t/>
            </a:r>
            <a:endParaRPr>
              <a:solidFill>
                <a:srgbClr val="222222"/>
              </a:solidFill>
            </a:endParaRPr>
          </a:p>
          <a:p>
            <a:pPr indent="0" lvl="0" marL="457200" rtl="0" algn="l">
              <a:spcBef>
                <a:spcPts val="0"/>
              </a:spcBef>
              <a:spcAft>
                <a:spcPts val="0"/>
              </a:spcAft>
              <a:buNone/>
            </a:pPr>
            <a:r>
              <a:t/>
            </a:r>
            <a:endParaRPr>
              <a:solidFill>
                <a:srgbClr val="222222"/>
              </a:solidFill>
            </a:endParaRPr>
          </a:p>
        </p:txBody>
      </p:sp>
      <p:sp>
        <p:nvSpPr>
          <p:cNvPr id="371" name="Google Shape;371;p26"/>
          <p:cNvSpPr txBox="1"/>
          <p:nvPr/>
        </p:nvSpPr>
        <p:spPr>
          <a:xfrm>
            <a:off x="314700" y="10236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-More detailed crystal groups</a:t>
            </a:r>
            <a:endParaRPr b="0" sz="1800" u="none" cap="none" strike="noStrike">
              <a:solidFill>
                <a:srgbClr val="33105D"/>
              </a:solidFill>
              <a:latin typeface="Arial"/>
              <a:ea typeface="Arial"/>
              <a:cs typeface="Arial"/>
              <a:sym typeface="Arial"/>
            </a:endParaRPr>
          </a:p>
        </p:txBody>
      </p:sp>
      <p:cxnSp>
        <p:nvCxnSpPr>
          <p:cNvPr id="372" name="Google Shape;372;p26"/>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373" name="Google Shape;373;p26"/>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374" name="Google Shape;374;p26"/>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375" name="Google Shape;375;p26"/>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376" name="Google Shape;376;p26"/>
          <p:cNvSpPr txBox="1"/>
          <p:nvPr/>
        </p:nvSpPr>
        <p:spPr>
          <a:xfrm>
            <a:off x="76188"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i="0" sz="2400" u="none" cap="none" strike="noStrike">
              <a:solidFill>
                <a:srgbClr val="61A6F9"/>
              </a:solidFill>
              <a:latin typeface="Arial"/>
              <a:ea typeface="Arial"/>
              <a:cs typeface="Arial"/>
              <a:sym typeface="Arial"/>
            </a:endParaRPr>
          </a:p>
        </p:txBody>
      </p:sp>
      <p:sp>
        <p:nvSpPr>
          <p:cNvPr id="377" name="Google Shape;377;p26"/>
          <p:cNvSpPr txBox="1"/>
          <p:nvPr/>
        </p:nvSpPr>
        <p:spPr>
          <a:xfrm>
            <a:off x="189004"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2400">
                <a:solidFill>
                  <a:srgbClr val="61A6F9"/>
                </a:solidFill>
              </a:rPr>
              <a:t>Theory</a:t>
            </a:r>
            <a:endParaRPr b="0" i="0" sz="2400" u="none" cap="none" strike="noStrike">
              <a:solidFill>
                <a:srgbClr val="61A6F9"/>
              </a:solidFill>
              <a:latin typeface="Arial"/>
              <a:ea typeface="Arial"/>
              <a:cs typeface="Arial"/>
              <a:sym typeface="Arial"/>
            </a:endParaRPr>
          </a:p>
        </p:txBody>
      </p:sp>
      <p:sp>
        <p:nvSpPr>
          <p:cNvPr id="378" name="Google Shape;378;p26"/>
          <p:cNvSpPr txBox="1"/>
          <p:nvPr/>
        </p:nvSpPr>
        <p:spPr>
          <a:xfrm>
            <a:off x="4572000" y="1123525"/>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sz="1800" u="none" cap="none" strike="noStrike">
              <a:solidFill>
                <a:srgbClr val="33105D"/>
              </a:solidFill>
              <a:latin typeface="Arial"/>
              <a:ea typeface="Arial"/>
              <a:cs typeface="Arial"/>
              <a:sym typeface="Arial"/>
            </a:endParaRPr>
          </a:p>
        </p:txBody>
      </p:sp>
      <p:sp>
        <p:nvSpPr>
          <p:cNvPr id="379" name="Google Shape;379;p26"/>
          <p:cNvSpPr txBox="1"/>
          <p:nvPr/>
        </p:nvSpPr>
        <p:spPr>
          <a:xfrm>
            <a:off x="314700" y="1347025"/>
            <a:ext cx="3699000" cy="3396600"/>
          </a:xfrm>
          <a:prstGeom prst="rect">
            <a:avLst/>
          </a:prstGeom>
          <a:noFill/>
          <a:ln>
            <a:noFill/>
          </a:ln>
        </p:spPr>
        <p:txBody>
          <a:bodyPr anchorCtr="0" anchor="t" bIns="91425" lIns="91425" spcFirstLastPara="1" rIns="91425" wrap="square" tIns="91425">
            <a:noAutofit/>
          </a:bodyPr>
          <a:lstStyle/>
          <a:p>
            <a:pPr indent="0" lvl="0" marL="0" rtl="0" algn="l">
              <a:lnSpc>
                <a:spcPct val="110000"/>
              </a:lnSpc>
              <a:spcBef>
                <a:spcPts val="0"/>
              </a:spcBef>
              <a:spcAft>
                <a:spcPts val="0"/>
              </a:spcAft>
              <a:buNone/>
            </a:pPr>
            <a:r>
              <a:rPr lang="hr" sz="1800">
                <a:solidFill>
                  <a:srgbClr val="33105D"/>
                </a:solidFill>
              </a:rPr>
              <a:t>  </a:t>
            </a:r>
            <a:r>
              <a:rPr lang="hr" sz="1800">
                <a:solidFill>
                  <a:srgbClr val="33105D"/>
                </a:solidFill>
              </a:rPr>
              <a:t>32 point groups </a:t>
            </a:r>
            <a:endParaRPr sz="1800">
              <a:solidFill>
                <a:srgbClr val="33105D"/>
              </a:solidFill>
            </a:endParaRPr>
          </a:p>
          <a:p>
            <a:pPr indent="-317500" lvl="0" marL="457200" rtl="0" algn="l">
              <a:spcBef>
                <a:spcPts val="0"/>
              </a:spcBef>
              <a:spcAft>
                <a:spcPts val="0"/>
              </a:spcAft>
              <a:buSzPts val="1400"/>
              <a:buChar char="●"/>
            </a:pPr>
            <a:r>
              <a:rPr lang="hr"/>
              <a:t>C</a:t>
            </a:r>
            <a:r>
              <a:rPr lang="hr"/>
              <a:t>omprising the symmetry operations </a:t>
            </a:r>
            <a:endParaRPr/>
          </a:p>
          <a:p>
            <a:pPr indent="-317500" lvl="0" marL="457200" rtl="0" algn="l">
              <a:spcBef>
                <a:spcPts val="0"/>
              </a:spcBef>
              <a:spcAft>
                <a:spcPts val="0"/>
              </a:spcAft>
              <a:buSzPts val="1400"/>
              <a:buChar char="●"/>
            </a:pPr>
            <a:r>
              <a:rPr lang="hr"/>
              <a:t>Symmetry type</a:t>
            </a:r>
            <a:endParaRPr/>
          </a:p>
          <a:p>
            <a:pPr indent="0" lvl="0" marL="457200" rtl="0" algn="l">
              <a:spcBef>
                <a:spcPts val="0"/>
              </a:spcBef>
              <a:spcAft>
                <a:spcPts val="0"/>
              </a:spcAft>
              <a:buNone/>
            </a:pPr>
            <a:r>
              <a:rPr lang="hr"/>
              <a:t> - reflection, rotation, inversion, improper rotation.</a:t>
            </a:r>
            <a:endParaRPr/>
          </a:p>
        </p:txBody>
      </p:sp>
      <p:pic>
        <p:nvPicPr>
          <p:cNvPr id="380" name="Google Shape;380;p26"/>
          <p:cNvPicPr preferRelativeResize="0"/>
          <p:nvPr/>
        </p:nvPicPr>
        <p:blipFill rotWithShape="1">
          <a:blip r:embed="rId3">
            <a:alphaModFix/>
          </a:blip>
          <a:srcRect b="7590" l="8111" r="23898" t="10435"/>
          <a:stretch/>
        </p:blipFill>
        <p:spPr>
          <a:xfrm>
            <a:off x="390000" y="2571750"/>
            <a:ext cx="3548400" cy="240645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384" name="Shape 384"/>
        <p:cNvGrpSpPr/>
        <p:nvPr/>
      </p:nvGrpSpPr>
      <p:grpSpPr>
        <a:xfrm>
          <a:off x="0" y="0"/>
          <a:ext cx="0" cy="0"/>
          <a:chOff x="0" y="0"/>
          <a:chExt cx="0" cy="0"/>
        </a:xfrm>
      </p:grpSpPr>
      <p:sp>
        <p:nvSpPr>
          <p:cNvPr id="385" name="Google Shape;385;p27"/>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-XRD(X-rays diffraction)</a:t>
            </a:r>
            <a:endParaRPr b="0" sz="1800" u="none" cap="none" strike="noStrike">
              <a:solidFill>
                <a:srgbClr val="33105D"/>
              </a:solidFill>
              <a:latin typeface="Arial"/>
              <a:ea typeface="Arial"/>
              <a:cs typeface="Arial"/>
              <a:sym typeface="Arial"/>
            </a:endParaRPr>
          </a:p>
        </p:txBody>
      </p:sp>
      <p:cxnSp>
        <p:nvCxnSpPr>
          <p:cNvPr id="386" name="Google Shape;386;p27"/>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387" name="Google Shape;387;p27"/>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388" name="Google Shape;388;p27"/>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389" name="Google Shape;389;p27"/>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cxnSp>
        <p:nvCxnSpPr>
          <p:cNvPr id="390" name="Google Shape;390;p27"/>
          <p:cNvCxnSpPr/>
          <p:nvPr/>
        </p:nvCxnSpPr>
        <p:spPr>
          <a:xfrm>
            <a:off x="8054644" y="1347019"/>
            <a:ext cx="0" cy="1734600"/>
          </a:xfrm>
          <a:prstGeom prst="straightConnector1">
            <a:avLst/>
          </a:prstGeom>
          <a:noFill/>
          <a:ln cap="flat" cmpd="sng" w="9525">
            <a:solidFill>
              <a:srgbClr val="33105D">
                <a:alpha val="63919"/>
              </a:srgbClr>
            </a:solidFill>
            <a:prstDash val="dash"/>
            <a:miter lim="800000"/>
            <a:headEnd len="sm" w="sm" type="none"/>
            <a:tailEnd len="sm" w="sm" type="none"/>
          </a:ln>
        </p:spPr>
      </p:cxnSp>
      <p:sp>
        <p:nvSpPr>
          <p:cNvPr id="391" name="Google Shape;391;p27"/>
          <p:cNvSpPr txBox="1"/>
          <p:nvPr/>
        </p:nvSpPr>
        <p:spPr>
          <a:xfrm>
            <a:off x="76188"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i="0" sz="2400" u="none" cap="none" strike="noStrike">
              <a:solidFill>
                <a:srgbClr val="61A6F9"/>
              </a:solidFill>
              <a:latin typeface="Arial"/>
              <a:ea typeface="Arial"/>
              <a:cs typeface="Arial"/>
              <a:sym typeface="Arial"/>
            </a:endParaRPr>
          </a:p>
        </p:txBody>
      </p:sp>
      <p:sp>
        <p:nvSpPr>
          <p:cNvPr id="392" name="Google Shape;392;p27"/>
          <p:cNvSpPr txBox="1"/>
          <p:nvPr/>
        </p:nvSpPr>
        <p:spPr>
          <a:xfrm>
            <a:off x="189004"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2400">
                <a:solidFill>
                  <a:srgbClr val="61A6F9"/>
                </a:solidFill>
              </a:rPr>
              <a:t>Experiment</a:t>
            </a:r>
            <a:endParaRPr b="0" i="0" sz="2400" u="none" cap="none" strike="noStrike">
              <a:solidFill>
                <a:srgbClr val="61A6F9"/>
              </a:solidFill>
              <a:latin typeface="Arial"/>
              <a:ea typeface="Arial"/>
              <a:cs typeface="Arial"/>
              <a:sym typeface="Arial"/>
            </a:endParaRPr>
          </a:p>
        </p:txBody>
      </p:sp>
      <p:pic>
        <p:nvPicPr>
          <p:cNvPr id="393" name="Google Shape;393;p27"/>
          <p:cNvPicPr preferRelativeResize="0"/>
          <p:nvPr/>
        </p:nvPicPr>
        <p:blipFill>
          <a:blip r:embed="rId3">
            <a:alphaModFix/>
          </a:blip>
          <a:stretch>
            <a:fillRect/>
          </a:stretch>
        </p:blipFill>
        <p:spPr>
          <a:xfrm>
            <a:off x="314700" y="1399550"/>
            <a:ext cx="4733700" cy="3306075"/>
          </a:xfrm>
          <a:prstGeom prst="rect">
            <a:avLst/>
          </a:prstGeom>
          <a:noFill/>
          <a:ln>
            <a:noFill/>
          </a:ln>
        </p:spPr>
      </p:pic>
      <p:sp>
        <p:nvSpPr>
          <p:cNvPr id="394" name="Google Shape;394;p27"/>
          <p:cNvSpPr txBox="1"/>
          <p:nvPr/>
        </p:nvSpPr>
        <p:spPr>
          <a:xfrm>
            <a:off x="5048400" y="1399550"/>
            <a:ext cx="3181200" cy="68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1500"/>
              <a:t>Diffraction?</a:t>
            </a:r>
            <a:endParaRPr sz="1500"/>
          </a:p>
          <a:p>
            <a:pPr indent="0" lvl="0" marL="0" rtl="0" algn="l">
              <a:spcBef>
                <a:spcPts val="0"/>
              </a:spcBef>
              <a:spcAft>
                <a:spcPts val="0"/>
              </a:spcAft>
              <a:buNone/>
            </a:pPr>
            <a:r>
              <a:t/>
            </a:r>
            <a:endParaRPr sz="1500"/>
          </a:p>
          <a:p>
            <a:pPr indent="0" lvl="0" marL="0" rtl="0" algn="l">
              <a:spcBef>
                <a:spcPts val="0"/>
              </a:spcBef>
              <a:spcAft>
                <a:spcPts val="0"/>
              </a:spcAft>
              <a:buNone/>
            </a:pPr>
            <a:r>
              <a:t/>
            </a:r>
            <a:endParaRPr sz="1500"/>
          </a:p>
          <a:p>
            <a:pPr indent="0" lvl="0" marL="0" rtl="0" algn="l">
              <a:spcBef>
                <a:spcPts val="0"/>
              </a:spcBef>
              <a:spcAft>
                <a:spcPts val="0"/>
              </a:spcAft>
              <a:buNone/>
            </a:pPr>
            <a:r>
              <a:t/>
            </a:r>
            <a:endParaRPr sz="1500"/>
          </a:p>
        </p:txBody>
      </p:sp>
      <p:sp>
        <p:nvSpPr>
          <p:cNvPr id="395" name="Google Shape;395;p27"/>
          <p:cNvSpPr txBox="1"/>
          <p:nvPr/>
        </p:nvSpPr>
        <p:spPr>
          <a:xfrm>
            <a:off x="5048400" y="2081450"/>
            <a:ext cx="30000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diffraction refers to the apparent bending of waves around small objects and the spreading out of waves past small apertures. In this context, diffraction is the scattering of a coherent wave by the atoms in a crystal. A diffraction pattern results from interference of the scattered waves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399" name="Shape 399"/>
        <p:cNvGrpSpPr/>
        <p:nvPr/>
      </p:nvGrpSpPr>
      <p:grpSpPr>
        <a:xfrm>
          <a:off x="0" y="0"/>
          <a:ext cx="0" cy="0"/>
          <a:chOff x="0" y="0"/>
          <a:chExt cx="0" cy="0"/>
        </a:xfrm>
      </p:grpSpPr>
      <p:sp>
        <p:nvSpPr>
          <p:cNvPr id="400" name="Google Shape;400;p28"/>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-XRD(X-rays diffraction)</a:t>
            </a:r>
            <a:endParaRPr b="0" sz="1800" u="none" cap="none" strike="noStrike">
              <a:solidFill>
                <a:srgbClr val="33105D"/>
              </a:solidFill>
              <a:latin typeface="Arial"/>
              <a:ea typeface="Arial"/>
              <a:cs typeface="Arial"/>
              <a:sym typeface="Arial"/>
            </a:endParaRPr>
          </a:p>
        </p:txBody>
      </p:sp>
      <p:cxnSp>
        <p:nvCxnSpPr>
          <p:cNvPr id="401" name="Google Shape;401;p28"/>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402" name="Google Shape;402;p28"/>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403" name="Google Shape;403;p28"/>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404" name="Google Shape;404;p28"/>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cxnSp>
        <p:nvCxnSpPr>
          <p:cNvPr id="405" name="Google Shape;405;p28"/>
          <p:cNvCxnSpPr/>
          <p:nvPr/>
        </p:nvCxnSpPr>
        <p:spPr>
          <a:xfrm>
            <a:off x="8054644" y="1347019"/>
            <a:ext cx="0" cy="1734600"/>
          </a:xfrm>
          <a:prstGeom prst="straightConnector1">
            <a:avLst/>
          </a:prstGeom>
          <a:noFill/>
          <a:ln cap="flat" cmpd="sng" w="9525">
            <a:solidFill>
              <a:srgbClr val="33105D">
                <a:alpha val="63919"/>
              </a:srgbClr>
            </a:solidFill>
            <a:prstDash val="dash"/>
            <a:miter lim="800000"/>
            <a:headEnd len="sm" w="sm" type="none"/>
            <a:tailEnd len="sm" w="sm" type="none"/>
          </a:ln>
        </p:spPr>
      </p:cxnSp>
      <p:sp>
        <p:nvSpPr>
          <p:cNvPr id="406" name="Google Shape;406;p28"/>
          <p:cNvSpPr txBox="1"/>
          <p:nvPr/>
        </p:nvSpPr>
        <p:spPr>
          <a:xfrm>
            <a:off x="76188"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i="0" sz="2400" u="none" cap="none" strike="noStrike">
              <a:solidFill>
                <a:srgbClr val="61A6F9"/>
              </a:solidFill>
              <a:latin typeface="Arial"/>
              <a:ea typeface="Arial"/>
              <a:cs typeface="Arial"/>
              <a:sym typeface="Arial"/>
            </a:endParaRPr>
          </a:p>
        </p:txBody>
      </p:sp>
      <p:sp>
        <p:nvSpPr>
          <p:cNvPr id="407" name="Google Shape;407;p28"/>
          <p:cNvSpPr txBox="1"/>
          <p:nvPr/>
        </p:nvSpPr>
        <p:spPr>
          <a:xfrm>
            <a:off x="189004"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2400">
                <a:solidFill>
                  <a:srgbClr val="61A6F9"/>
                </a:solidFill>
              </a:rPr>
              <a:t>Experiment</a:t>
            </a:r>
            <a:endParaRPr b="0" i="0" sz="2400" u="none" cap="none" strike="noStrike">
              <a:solidFill>
                <a:srgbClr val="61A6F9"/>
              </a:solidFill>
              <a:latin typeface="Arial"/>
              <a:ea typeface="Arial"/>
              <a:cs typeface="Arial"/>
              <a:sym typeface="Arial"/>
            </a:endParaRPr>
          </a:p>
        </p:txBody>
      </p:sp>
      <p:pic>
        <p:nvPicPr>
          <p:cNvPr id="408" name="Google Shape;408;p28"/>
          <p:cNvPicPr preferRelativeResize="0"/>
          <p:nvPr/>
        </p:nvPicPr>
        <p:blipFill>
          <a:blip r:embed="rId3">
            <a:alphaModFix/>
          </a:blip>
          <a:stretch>
            <a:fillRect/>
          </a:stretch>
        </p:blipFill>
        <p:spPr>
          <a:xfrm>
            <a:off x="314700" y="1382200"/>
            <a:ext cx="4172540" cy="3340775"/>
          </a:xfrm>
          <a:prstGeom prst="rect">
            <a:avLst/>
          </a:prstGeom>
          <a:noFill/>
          <a:ln>
            <a:noFill/>
          </a:ln>
        </p:spPr>
      </p:pic>
      <p:sp>
        <p:nvSpPr>
          <p:cNvPr id="409" name="Google Shape;409;p28"/>
          <p:cNvSpPr txBox="1"/>
          <p:nvPr/>
        </p:nvSpPr>
        <p:spPr>
          <a:xfrm>
            <a:off x="5048400" y="1382200"/>
            <a:ext cx="3181200" cy="85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1500"/>
              <a:t>Bragg’s Law</a:t>
            </a:r>
            <a:endParaRPr sz="1500"/>
          </a:p>
          <a:p>
            <a:pPr indent="0" lvl="0" marL="0" rtl="0" algn="l">
              <a:spcBef>
                <a:spcPts val="0"/>
              </a:spcBef>
              <a:spcAft>
                <a:spcPts val="0"/>
              </a:spcAft>
              <a:buNone/>
            </a:pPr>
            <a:r>
              <a:t/>
            </a:r>
            <a:endParaRPr sz="1500"/>
          </a:p>
          <a:p>
            <a:pPr indent="0" lvl="0" marL="0" rtl="0" algn="l">
              <a:spcBef>
                <a:spcPts val="0"/>
              </a:spcBef>
              <a:spcAft>
                <a:spcPts val="0"/>
              </a:spcAft>
              <a:buNone/>
            </a:pPr>
            <a:r>
              <a:rPr lang="hr" sz="1500"/>
              <a:t>(AB+BC)-AC’=nλ</a:t>
            </a:r>
            <a:endParaRPr sz="1500"/>
          </a:p>
          <a:p>
            <a:pPr indent="0" lvl="0" marL="0" rtl="0" algn="l">
              <a:spcBef>
                <a:spcPts val="0"/>
              </a:spcBef>
              <a:spcAft>
                <a:spcPts val="0"/>
              </a:spcAft>
              <a:buNone/>
            </a:pPr>
            <a:r>
              <a:t/>
            </a:r>
            <a:endParaRPr sz="1500"/>
          </a:p>
          <a:p>
            <a:pPr indent="0" lvl="0" marL="0" rtl="0" algn="l">
              <a:spcBef>
                <a:spcPts val="0"/>
              </a:spcBef>
              <a:spcAft>
                <a:spcPts val="0"/>
              </a:spcAft>
              <a:buNone/>
            </a:pPr>
            <a:r>
              <a:t/>
            </a:r>
            <a:endParaRPr sz="1500"/>
          </a:p>
        </p:txBody>
      </p:sp>
      <p:pic>
        <p:nvPicPr>
          <p:cNvPr id="410" name="Google Shape;410;p28"/>
          <p:cNvPicPr preferRelativeResize="0"/>
          <p:nvPr/>
        </p:nvPicPr>
        <p:blipFill>
          <a:blip r:embed="rId4">
            <a:alphaModFix/>
          </a:blip>
          <a:stretch>
            <a:fillRect/>
          </a:stretch>
        </p:blipFill>
        <p:spPr>
          <a:xfrm>
            <a:off x="5048400" y="2524763"/>
            <a:ext cx="2904874" cy="1055650"/>
          </a:xfrm>
          <a:prstGeom prst="rect">
            <a:avLst/>
          </a:prstGeom>
          <a:noFill/>
          <a:ln>
            <a:noFill/>
          </a:ln>
        </p:spPr>
      </p:pic>
      <p:pic>
        <p:nvPicPr>
          <p:cNvPr id="411" name="Google Shape;411;p28"/>
          <p:cNvPicPr preferRelativeResize="0"/>
          <p:nvPr/>
        </p:nvPicPr>
        <p:blipFill>
          <a:blip r:embed="rId5">
            <a:alphaModFix/>
          </a:blip>
          <a:stretch>
            <a:fillRect/>
          </a:stretch>
        </p:blipFill>
        <p:spPr>
          <a:xfrm>
            <a:off x="5219699" y="3869500"/>
            <a:ext cx="1896301" cy="49469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415" name="Shape 415"/>
        <p:cNvGrpSpPr/>
        <p:nvPr/>
      </p:nvGrpSpPr>
      <p:grpSpPr>
        <a:xfrm>
          <a:off x="0" y="0"/>
          <a:ext cx="0" cy="0"/>
          <a:chOff x="0" y="0"/>
          <a:chExt cx="0" cy="0"/>
        </a:xfrm>
      </p:grpSpPr>
      <p:sp>
        <p:nvSpPr>
          <p:cNvPr id="416" name="Google Shape;416;p29"/>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-XRD(X-rays diffraction)</a:t>
            </a:r>
            <a:endParaRPr b="0" sz="1800" u="none" cap="none" strike="noStrike">
              <a:solidFill>
                <a:srgbClr val="33105D"/>
              </a:solidFill>
              <a:latin typeface="Arial"/>
              <a:ea typeface="Arial"/>
              <a:cs typeface="Arial"/>
              <a:sym typeface="Arial"/>
            </a:endParaRPr>
          </a:p>
        </p:txBody>
      </p:sp>
      <p:cxnSp>
        <p:nvCxnSpPr>
          <p:cNvPr id="417" name="Google Shape;417;p29"/>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418" name="Google Shape;418;p29"/>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419" name="Google Shape;419;p29"/>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420" name="Google Shape;420;p29"/>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cxnSp>
        <p:nvCxnSpPr>
          <p:cNvPr id="421" name="Google Shape;421;p29"/>
          <p:cNvCxnSpPr/>
          <p:nvPr/>
        </p:nvCxnSpPr>
        <p:spPr>
          <a:xfrm>
            <a:off x="8054644" y="1347019"/>
            <a:ext cx="0" cy="1734600"/>
          </a:xfrm>
          <a:prstGeom prst="straightConnector1">
            <a:avLst/>
          </a:prstGeom>
          <a:noFill/>
          <a:ln cap="flat" cmpd="sng" w="9525">
            <a:solidFill>
              <a:srgbClr val="33105D">
                <a:alpha val="63919"/>
              </a:srgbClr>
            </a:solidFill>
            <a:prstDash val="dash"/>
            <a:miter lim="800000"/>
            <a:headEnd len="sm" w="sm" type="none"/>
            <a:tailEnd len="sm" w="sm" type="none"/>
          </a:ln>
        </p:spPr>
      </p:cxnSp>
      <p:sp>
        <p:nvSpPr>
          <p:cNvPr id="422" name="Google Shape;422;p29"/>
          <p:cNvSpPr txBox="1"/>
          <p:nvPr/>
        </p:nvSpPr>
        <p:spPr>
          <a:xfrm>
            <a:off x="76188"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i="0" sz="2400" u="none" cap="none" strike="noStrike">
              <a:solidFill>
                <a:srgbClr val="61A6F9"/>
              </a:solidFill>
              <a:latin typeface="Arial"/>
              <a:ea typeface="Arial"/>
              <a:cs typeface="Arial"/>
              <a:sym typeface="Arial"/>
            </a:endParaRPr>
          </a:p>
        </p:txBody>
      </p:sp>
      <p:sp>
        <p:nvSpPr>
          <p:cNvPr id="423" name="Google Shape;423;p29"/>
          <p:cNvSpPr txBox="1"/>
          <p:nvPr/>
        </p:nvSpPr>
        <p:spPr>
          <a:xfrm>
            <a:off x="189004"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2400">
                <a:solidFill>
                  <a:srgbClr val="61A6F9"/>
                </a:solidFill>
              </a:rPr>
              <a:t>Experiment</a:t>
            </a:r>
            <a:endParaRPr b="0" i="0" sz="2400" u="none" cap="none" strike="noStrike">
              <a:solidFill>
                <a:srgbClr val="61A6F9"/>
              </a:solidFill>
              <a:latin typeface="Arial"/>
              <a:ea typeface="Arial"/>
              <a:cs typeface="Arial"/>
              <a:sym typeface="Arial"/>
            </a:endParaRPr>
          </a:p>
        </p:txBody>
      </p:sp>
      <p:pic>
        <p:nvPicPr>
          <p:cNvPr id="424" name="Google Shape;424;p29"/>
          <p:cNvPicPr preferRelativeResize="0"/>
          <p:nvPr/>
        </p:nvPicPr>
        <p:blipFill>
          <a:blip r:embed="rId3">
            <a:alphaModFix/>
          </a:blip>
          <a:stretch>
            <a:fillRect/>
          </a:stretch>
        </p:blipFill>
        <p:spPr>
          <a:xfrm>
            <a:off x="314700" y="1268300"/>
            <a:ext cx="3875701" cy="2940126"/>
          </a:xfrm>
          <a:prstGeom prst="rect">
            <a:avLst/>
          </a:prstGeom>
          <a:noFill/>
          <a:ln>
            <a:noFill/>
          </a:ln>
        </p:spPr>
      </p:pic>
      <p:pic>
        <p:nvPicPr>
          <p:cNvPr id="425" name="Google Shape;425;p29"/>
          <p:cNvPicPr preferRelativeResize="0"/>
          <p:nvPr/>
        </p:nvPicPr>
        <p:blipFill>
          <a:blip r:embed="rId4">
            <a:alphaModFix/>
          </a:blip>
          <a:stretch>
            <a:fillRect/>
          </a:stretch>
        </p:blipFill>
        <p:spPr>
          <a:xfrm>
            <a:off x="4422200" y="1288050"/>
            <a:ext cx="4430951" cy="2920376"/>
          </a:xfrm>
          <a:prstGeom prst="rect">
            <a:avLst/>
          </a:prstGeom>
          <a:noFill/>
          <a:ln>
            <a:noFill/>
          </a:ln>
        </p:spPr>
      </p:pic>
      <p:sp>
        <p:nvSpPr>
          <p:cNvPr id="426" name="Google Shape;426;p29"/>
          <p:cNvSpPr txBox="1"/>
          <p:nvPr/>
        </p:nvSpPr>
        <p:spPr>
          <a:xfrm>
            <a:off x="669150" y="4208424"/>
            <a:ext cx="3166800" cy="626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hr"/>
              <a:t>diffractometer setup</a:t>
            </a:r>
            <a:endParaRPr/>
          </a:p>
        </p:txBody>
      </p:sp>
      <p:sp>
        <p:nvSpPr>
          <p:cNvPr id="427" name="Google Shape;427;p29"/>
          <p:cNvSpPr txBox="1"/>
          <p:nvPr/>
        </p:nvSpPr>
        <p:spPr>
          <a:xfrm>
            <a:off x="5181475" y="4208425"/>
            <a:ext cx="2912400" cy="626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hr"/>
              <a:t>ICDD card</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431" name="Shape 431"/>
        <p:cNvGrpSpPr/>
        <p:nvPr/>
      </p:nvGrpSpPr>
      <p:grpSpPr>
        <a:xfrm>
          <a:off x="0" y="0"/>
          <a:ext cx="0" cy="0"/>
          <a:chOff x="0" y="0"/>
          <a:chExt cx="0" cy="0"/>
        </a:xfrm>
      </p:grpSpPr>
      <p:sp>
        <p:nvSpPr>
          <p:cNvPr id="432" name="Google Shape;432;p30"/>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-XRD(X-rays diffraction)</a:t>
            </a:r>
            <a:endParaRPr b="0" sz="1800" u="none" cap="none" strike="noStrike">
              <a:solidFill>
                <a:srgbClr val="33105D"/>
              </a:solidFill>
              <a:latin typeface="Arial"/>
              <a:ea typeface="Arial"/>
              <a:cs typeface="Arial"/>
              <a:sym typeface="Arial"/>
            </a:endParaRPr>
          </a:p>
        </p:txBody>
      </p:sp>
      <p:cxnSp>
        <p:nvCxnSpPr>
          <p:cNvPr id="433" name="Google Shape;433;p30"/>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434" name="Google Shape;434;p30"/>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435" name="Google Shape;435;p30"/>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436" name="Google Shape;436;p30"/>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cxnSp>
        <p:nvCxnSpPr>
          <p:cNvPr id="437" name="Google Shape;437;p30"/>
          <p:cNvCxnSpPr/>
          <p:nvPr/>
        </p:nvCxnSpPr>
        <p:spPr>
          <a:xfrm>
            <a:off x="8054644" y="1347019"/>
            <a:ext cx="0" cy="1734600"/>
          </a:xfrm>
          <a:prstGeom prst="straightConnector1">
            <a:avLst/>
          </a:prstGeom>
          <a:noFill/>
          <a:ln cap="flat" cmpd="sng" w="9525">
            <a:solidFill>
              <a:srgbClr val="33105D">
                <a:alpha val="63919"/>
              </a:srgbClr>
            </a:solidFill>
            <a:prstDash val="dash"/>
            <a:miter lim="800000"/>
            <a:headEnd len="sm" w="sm" type="none"/>
            <a:tailEnd len="sm" w="sm" type="none"/>
          </a:ln>
        </p:spPr>
      </p:cxnSp>
      <p:sp>
        <p:nvSpPr>
          <p:cNvPr id="438" name="Google Shape;438;p30"/>
          <p:cNvSpPr txBox="1"/>
          <p:nvPr/>
        </p:nvSpPr>
        <p:spPr>
          <a:xfrm>
            <a:off x="76188"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i="0" sz="2400" u="none" cap="none" strike="noStrike">
              <a:solidFill>
                <a:srgbClr val="61A6F9"/>
              </a:solidFill>
              <a:latin typeface="Arial"/>
              <a:ea typeface="Arial"/>
              <a:cs typeface="Arial"/>
              <a:sym typeface="Arial"/>
            </a:endParaRPr>
          </a:p>
        </p:txBody>
      </p:sp>
      <p:sp>
        <p:nvSpPr>
          <p:cNvPr id="439" name="Google Shape;439;p30"/>
          <p:cNvSpPr txBox="1"/>
          <p:nvPr/>
        </p:nvSpPr>
        <p:spPr>
          <a:xfrm>
            <a:off x="189004"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2400">
                <a:solidFill>
                  <a:srgbClr val="61A6F9"/>
                </a:solidFill>
              </a:rPr>
              <a:t>Experiment</a:t>
            </a:r>
            <a:endParaRPr b="0" i="0" sz="2400" u="none" cap="none" strike="noStrike">
              <a:solidFill>
                <a:srgbClr val="61A6F9"/>
              </a:solidFill>
              <a:latin typeface="Arial"/>
              <a:ea typeface="Arial"/>
              <a:cs typeface="Arial"/>
              <a:sym typeface="Arial"/>
            </a:endParaRPr>
          </a:p>
        </p:txBody>
      </p:sp>
      <p:pic>
        <p:nvPicPr>
          <p:cNvPr id="440" name="Google Shape;440;p30"/>
          <p:cNvPicPr preferRelativeResize="0"/>
          <p:nvPr/>
        </p:nvPicPr>
        <p:blipFill>
          <a:blip r:embed="rId3">
            <a:alphaModFix/>
          </a:blip>
          <a:stretch>
            <a:fillRect/>
          </a:stretch>
        </p:blipFill>
        <p:spPr>
          <a:xfrm>
            <a:off x="314700" y="1506775"/>
            <a:ext cx="3348350" cy="2477775"/>
          </a:xfrm>
          <a:prstGeom prst="rect">
            <a:avLst/>
          </a:prstGeom>
          <a:noFill/>
          <a:ln>
            <a:noFill/>
          </a:ln>
        </p:spPr>
      </p:pic>
      <p:pic>
        <p:nvPicPr>
          <p:cNvPr id="441" name="Google Shape;441;p30"/>
          <p:cNvPicPr preferRelativeResize="0"/>
          <p:nvPr/>
        </p:nvPicPr>
        <p:blipFill>
          <a:blip r:embed="rId4">
            <a:alphaModFix/>
          </a:blip>
          <a:stretch>
            <a:fillRect/>
          </a:stretch>
        </p:blipFill>
        <p:spPr>
          <a:xfrm>
            <a:off x="3663050" y="1619501"/>
            <a:ext cx="5066699" cy="2279575"/>
          </a:xfrm>
          <a:prstGeom prst="rect">
            <a:avLst/>
          </a:prstGeom>
          <a:noFill/>
          <a:ln>
            <a:noFill/>
          </a:ln>
        </p:spPr>
      </p:pic>
      <p:sp>
        <p:nvSpPr>
          <p:cNvPr id="442" name="Google Shape;442;p30"/>
          <p:cNvSpPr txBox="1"/>
          <p:nvPr/>
        </p:nvSpPr>
        <p:spPr>
          <a:xfrm>
            <a:off x="1110550" y="4067200"/>
            <a:ext cx="6461400" cy="37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hr"/>
              <a:t>examples of XRD peaks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446" name="Shape 446"/>
        <p:cNvGrpSpPr/>
        <p:nvPr/>
      </p:nvGrpSpPr>
      <p:grpSpPr>
        <a:xfrm>
          <a:off x="0" y="0"/>
          <a:ext cx="0" cy="0"/>
          <a:chOff x="0" y="0"/>
          <a:chExt cx="0" cy="0"/>
        </a:xfrm>
      </p:grpSpPr>
      <p:sp>
        <p:nvSpPr>
          <p:cNvPr id="447" name="Google Shape;447;p31"/>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-XRD(X-rays diffraction)</a:t>
            </a:r>
            <a:endParaRPr b="0" sz="1800" u="none" cap="none" strike="noStrike">
              <a:solidFill>
                <a:srgbClr val="33105D"/>
              </a:solidFill>
              <a:latin typeface="Arial"/>
              <a:ea typeface="Arial"/>
              <a:cs typeface="Arial"/>
              <a:sym typeface="Arial"/>
            </a:endParaRPr>
          </a:p>
        </p:txBody>
      </p:sp>
      <p:cxnSp>
        <p:nvCxnSpPr>
          <p:cNvPr id="448" name="Google Shape;448;p31"/>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449" name="Google Shape;449;p31"/>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450" name="Google Shape;450;p31"/>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451" name="Google Shape;451;p31"/>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cxnSp>
        <p:nvCxnSpPr>
          <p:cNvPr id="452" name="Google Shape;452;p31"/>
          <p:cNvCxnSpPr/>
          <p:nvPr/>
        </p:nvCxnSpPr>
        <p:spPr>
          <a:xfrm>
            <a:off x="8054644" y="1347019"/>
            <a:ext cx="0" cy="1734600"/>
          </a:xfrm>
          <a:prstGeom prst="straightConnector1">
            <a:avLst/>
          </a:prstGeom>
          <a:noFill/>
          <a:ln cap="flat" cmpd="sng" w="9525">
            <a:solidFill>
              <a:srgbClr val="33105D">
                <a:alpha val="63919"/>
              </a:srgbClr>
            </a:solidFill>
            <a:prstDash val="dash"/>
            <a:miter lim="800000"/>
            <a:headEnd len="sm" w="sm" type="none"/>
            <a:tailEnd len="sm" w="sm" type="none"/>
          </a:ln>
        </p:spPr>
      </p:cxnSp>
      <p:sp>
        <p:nvSpPr>
          <p:cNvPr id="453" name="Google Shape;453;p31"/>
          <p:cNvSpPr txBox="1"/>
          <p:nvPr/>
        </p:nvSpPr>
        <p:spPr>
          <a:xfrm>
            <a:off x="76188"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i="0" sz="2400" u="none" cap="none" strike="noStrike">
              <a:solidFill>
                <a:srgbClr val="61A6F9"/>
              </a:solidFill>
              <a:latin typeface="Arial"/>
              <a:ea typeface="Arial"/>
              <a:cs typeface="Arial"/>
              <a:sym typeface="Arial"/>
            </a:endParaRPr>
          </a:p>
        </p:txBody>
      </p:sp>
      <p:sp>
        <p:nvSpPr>
          <p:cNvPr id="454" name="Google Shape;454;p31"/>
          <p:cNvSpPr txBox="1"/>
          <p:nvPr/>
        </p:nvSpPr>
        <p:spPr>
          <a:xfrm>
            <a:off x="189004"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2400">
                <a:solidFill>
                  <a:srgbClr val="61A6F9"/>
                </a:solidFill>
              </a:rPr>
              <a:t>Experiment</a:t>
            </a:r>
            <a:endParaRPr b="0" i="0" sz="2400" u="none" cap="none" strike="noStrike">
              <a:solidFill>
                <a:srgbClr val="61A6F9"/>
              </a:solidFill>
              <a:latin typeface="Arial"/>
              <a:ea typeface="Arial"/>
              <a:cs typeface="Arial"/>
              <a:sym typeface="Arial"/>
            </a:endParaRPr>
          </a:p>
        </p:txBody>
      </p:sp>
      <p:sp>
        <p:nvSpPr>
          <p:cNvPr id="455" name="Google Shape;455;p31"/>
          <p:cNvSpPr txBox="1"/>
          <p:nvPr/>
        </p:nvSpPr>
        <p:spPr>
          <a:xfrm>
            <a:off x="531125" y="1243950"/>
            <a:ext cx="2292300" cy="37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Structure factor F</a:t>
            </a:r>
            <a:endParaRPr/>
          </a:p>
          <a:p>
            <a:pPr indent="0" lvl="0" marL="0" rtl="0" algn="l">
              <a:spcBef>
                <a:spcPts val="0"/>
              </a:spcBef>
              <a:spcAft>
                <a:spcPts val="0"/>
              </a:spcAft>
              <a:buNone/>
            </a:pPr>
            <a:r>
              <a:t/>
            </a:r>
            <a:endParaRPr/>
          </a:p>
        </p:txBody>
      </p:sp>
      <p:pic>
        <p:nvPicPr>
          <p:cNvPr id="456" name="Google Shape;456;p31"/>
          <p:cNvPicPr preferRelativeResize="0"/>
          <p:nvPr/>
        </p:nvPicPr>
        <p:blipFill>
          <a:blip r:embed="rId3">
            <a:alphaModFix/>
          </a:blip>
          <a:stretch>
            <a:fillRect/>
          </a:stretch>
        </p:blipFill>
        <p:spPr>
          <a:xfrm>
            <a:off x="531125" y="1642825"/>
            <a:ext cx="4295775" cy="1143000"/>
          </a:xfrm>
          <a:prstGeom prst="rect">
            <a:avLst/>
          </a:prstGeom>
          <a:noFill/>
          <a:ln>
            <a:noFill/>
          </a:ln>
        </p:spPr>
      </p:pic>
      <p:pic>
        <p:nvPicPr>
          <p:cNvPr id="457" name="Google Shape;457;p31"/>
          <p:cNvPicPr preferRelativeResize="0"/>
          <p:nvPr/>
        </p:nvPicPr>
        <p:blipFill>
          <a:blip r:embed="rId4">
            <a:alphaModFix/>
          </a:blip>
          <a:stretch>
            <a:fillRect/>
          </a:stretch>
        </p:blipFill>
        <p:spPr>
          <a:xfrm>
            <a:off x="531125" y="2571750"/>
            <a:ext cx="2292300" cy="1981200"/>
          </a:xfrm>
          <a:prstGeom prst="rect">
            <a:avLst/>
          </a:prstGeom>
          <a:noFill/>
          <a:ln>
            <a:noFill/>
          </a:ln>
        </p:spPr>
      </p:pic>
      <p:pic>
        <p:nvPicPr>
          <p:cNvPr id="458" name="Google Shape;458;p31"/>
          <p:cNvPicPr preferRelativeResize="0"/>
          <p:nvPr/>
        </p:nvPicPr>
        <p:blipFill>
          <a:blip r:embed="rId5">
            <a:alphaModFix/>
          </a:blip>
          <a:stretch>
            <a:fillRect/>
          </a:stretch>
        </p:blipFill>
        <p:spPr>
          <a:xfrm>
            <a:off x="2823425" y="2437350"/>
            <a:ext cx="2292300" cy="2200275"/>
          </a:xfrm>
          <a:prstGeom prst="rect">
            <a:avLst/>
          </a:prstGeom>
          <a:noFill/>
          <a:ln>
            <a:noFill/>
          </a:ln>
        </p:spPr>
      </p:pic>
      <p:pic>
        <p:nvPicPr>
          <p:cNvPr id="459" name="Google Shape;459;p31"/>
          <p:cNvPicPr preferRelativeResize="0"/>
          <p:nvPr/>
        </p:nvPicPr>
        <p:blipFill>
          <a:blip r:embed="rId6">
            <a:alphaModFix/>
          </a:blip>
          <a:stretch>
            <a:fillRect/>
          </a:stretch>
        </p:blipFill>
        <p:spPr>
          <a:xfrm>
            <a:off x="5115725" y="3055375"/>
            <a:ext cx="2938925" cy="1497575"/>
          </a:xfrm>
          <a:prstGeom prst="rect">
            <a:avLst/>
          </a:prstGeom>
          <a:noFill/>
          <a:ln>
            <a:noFill/>
          </a:ln>
        </p:spPr>
      </p:pic>
      <p:sp>
        <p:nvSpPr>
          <p:cNvPr id="460" name="Google Shape;460;p31"/>
          <p:cNvSpPr txBox="1"/>
          <p:nvPr/>
        </p:nvSpPr>
        <p:spPr>
          <a:xfrm>
            <a:off x="5281586" y="2437350"/>
            <a:ext cx="1708200" cy="86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1800"/>
              <a:t>NaCl</a:t>
            </a:r>
            <a:endParaRPr sz="1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65" name="Shape 65"/>
        <p:cNvGrpSpPr/>
        <p:nvPr/>
      </p:nvGrpSpPr>
      <p:grpSpPr>
        <a:xfrm>
          <a:off x="0" y="0"/>
          <a:ext cx="0" cy="0"/>
          <a:chOff x="0" y="0"/>
          <a:chExt cx="0" cy="0"/>
        </a:xfrm>
      </p:grpSpPr>
      <p:sp>
        <p:nvSpPr>
          <p:cNvPr id="66" name="Google Shape;66;p14"/>
          <p:cNvSpPr txBox="1"/>
          <p:nvPr/>
        </p:nvSpPr>
        <p:spPr>
          <a:xfrm>
            <a:off x="3335450" y="385825"/>
            <a:ext cx="2473200" cy="2979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2400">
                <a:solidFill>
                  <a:srgbClr val="61A6F9"/>
                </a:solidFill>
              </a:rPr>
              <a:t>Contents</a:t>
            </a:r>
            <a:endParaRPr b="0" i="0" sz="2400" u="none" cap="none" strike="noStrike">
              <a:solidFill>
                <a:srgbClr val="61A6F9"/>
              </a:solidFill>
              <a:latin typeface="Arial"/>
              <a:ea typeface="Arial"/>
              <a:cs typeface="Arial"/>
              <a:sym typeface="Arial"/>
            </a:endParaRPr>
          </a:p>
        </p:txBody>
      </p:sp>
      <p:sp>
        <p:nvSpPr>
          <p:cNvPr id="67" name="Google Shape;67;p14"/>
          <p:cNvSpPr/>
          <p:nvPr/>
        </p:nvSpPr>
        <p:spPr>
          <a:xfrm>
            <a:off x="958625" y="2295600"/>
            <a:ext cx="2123100" cy="43500"/>
          </a:xfrm>
          <a:prstGeom prst="roundRect">
            <a:avLst>
              <a:gd fmla="val 16667" name="adj"/>
            </a:avLst>
          </a:prstGeom>
          <a:gradFill>
            <a:gsLst>
              <a:gs pos="0">
                <a:srgbClr val="61A6F9"/>
              </a:gs>
              <a:gs pos="52999">
                <a:srgbClr val="4B5EAE">
                  <a:alpha val="60784"/>
                </a:srgbClr>
              </a:gs>
              <a:gs pos="100000">
                <a:srgbClr val="33105D">
                  <a:alpha val="68627"/>
                </a:srgbClr>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algun Gothic"/>
              <a:ea typeface="Malgun Gothic"/>
              <a:cs typeface="Malgun Gothic"/>
              <a:sym typeface="Malgun Gothic"/>
            </a:endParaRPr>
          </a:p>
        </p:txBody>
      </p:sp>
      <p:sp>
        <p:nvSpPr>
          <p:cNvPr id="68" name="Google Shape;68;p14"/>
          <p:cNvSpPr/>
          <p:nvPr/>
        </p:nvSpPr>
        <p:spPr>
          <a:xfrm>
            <a:off x="712638" y="2266913"/>
            <a:ext cx="101100" cy="101100"/>
          </a:xfrm>
          <a:prstGeom prst="ellipse">
            <a:avLst/>
          </a:prstGeom>
          <a:gradFill>
            <a:gsLst>
              <a:gs pos="0">
                <a:srgbClr val="61A6F9"/>
              </a:gs>
              <a:gs pos="52999">
                <a:srgbClr val="4B5EAE">
                  <a:alpha val="60784"/>
                </a:srgbClr>
              </a:gs>
              <a:gs pos="100000">
                <a:srgbClr val="33105D">
                  <a:alpha val="68627"/>
                </a:srgbClr>
              </a:gs>
            </a:gsLst>
            <a:lin ang="1200117"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algun Gothic"/>
              <a:ea typeface="Malgun Gothic"/>
              <a:cs typeface="Malgun Gothic"/>
              <a:sym typeface="Malgun Gothic"/>
            </a:endParaRPr>
          </a:p>
        </p:txBody>
      </p:sp>
      <p:sp>
        <p:nvSpPr>
          <p:cNvPr id="69" name="Google Shape;69;p14"/>
          <p:cNvSpPr/>
          <p:nvPr/>
        </p:nvSpPr>
        <p:spPr>
          <a:xfrm>
            <a:off x="3470181" y="2308991"/>
            <a:ext cx="2019000" cy="16800"/>
          </a:xfrm>
          <a:prstGeom prst="roundRect">
            <a:avLst>
              <a:gd fmla="val 16667"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algun Gothic"/>
              <a:ea typeface="Malgun Gothic"/>
              <a:cs typeface="Malgun Gothic"/>
              <a:sym typeface="Malgun Gothic"/>
            </a:endParaRPr>
          </a:p>
        </p:txBody>
      </p:sp>
      <p:sp>
        <p:nvSpPr>
          <p:cNvPr id="70" name="Google Shape;70;p14"/>
          <p:cNvSpPr/>
          <p:nvPr/>
        </p:nvSpPr>
        <p:spPr>
          <a:xfrm>
            <a:off x="5968945" y="2308991"/>
            <a:ext cx="2123100" cy="16800"/>
          </a:xfrm>
          <a:prstGeom prst="roundRect">
            <a:avLst>
              <a:gd fmla="val 16667"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algun Gothic"/>
              <a:ea typeface="Malgun Gothic"/>
              <a:cs typeface="Malgun Gothic"/>
              <a:sym typeface="Malgun Gothic"/>
            </a:endParaRPr>
          </a:p>
        </p:txBody>
      </p:sp>
      <p:sp>
        <p:nvSpPr>
          <p:cNvPr id="71" name="Google Shape;71;p14"/>
          <p:cNvSpPr/>
          <p:nvPr/>
        </p:nvSpPr>
        <p:spPr>
          <a:xfrm>
            <a:off x="5691144" y="2266913"/>
            <a:ext cx="101100" cy="101100"/>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algun Gothic"/>
              <a:ea typeface="Malgun Gothic"/>
              <a:cs typeface="Malgun Gothic"/>
              <a:sym typeface="Malgun Gothic"/>
            </a:endParaRPr>
          </a:p>
        </p:txBody>
      </p:sp>
      <p:sp>
        <p:nvSpPr>
          <p:cNvPr id="72" name="Google Shape;72;p14"/>
          <p:cNvSpPr/>
          <p:nvPr/>
        </p:nvSpPr>
        <p:spPr>
          <a:xfrm>
            <a:off x="8242367" y="2266913"/>
            <a:ext cx="101100" cy="101100"/>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algun Gothic"/>
              <a:ea typeface="Malgun Gothic"/>
              <a:cs typeface="Malgun Gothic"/>
              <a:sym typeface="Malgun Gothic"/>
            </a:endParaRPr>
          </a:p>
        </p:txBody>
      </p:sp>
      <p:sp>
        <p:nvSpPr>
          <p:cNvPr id="73" name="Google Shape;73;p14"/>
          <p:cNvSpPr txBox="1"/>
          <p:nvPr/>
        </p:nvSpPr>
        <p:spPr>
          <a:xfrm>
            <a:off x="586868" y="1919628"/>
            <a:ext cx="352500" cy="288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400" u="none" cap="none" strike="noStrike">
                <a:solidFill>
                  <a:srgbClr val="61A6F9"/>
                </a:solidFill>
                <a:latin typeface="Arial"/>
                <a:ea typeface="Arial"/>
                <a:cs typeface="Arial"/>
                <a:sym typeface="Arial"/>
              </a:rPr>
              <a:t>01</a:t>
            </a:r>
            <a:endParaRPr b="0" i="0" sz="1400" u="none" cap="none" strike="noStrike">
              <a:solidFill>
                <a:srgbClr val="61A6F9"/>
              </a:solidFill>
              <a:latin typeface="Arial"/>
              <a:ea typeface="Arial"/>
              <a:cs typeface="Arial"/>
              <a:sym typeface="Arial"/>
            </a:endParaRPr>
          </a:p>
        </p:txBody>
      </p:sp>
      <p:sp>
        <p:nvSpPr>
          <p:cNvPr id="74" name="Google Shape;74;p14"/>
          <p:cNvSpPr txBox="1"/>
          <p:nvPr/>
        </p:nvSpPr>
        <p:spPr>
          <a:xfrm>
            <a:off x="3099073" y="1919627"/>
            <a:ext cx="352500" cy="288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400" u="none" cap="none" strike="noStrike">
                <a:solidFill>
                  <a:srgbClr val="61A6F9"/>
                </a:solidFill>
                <a:latin typeface="Arial"/>
                <a:ea typeface="Arial"/>
                <a:cs typeface="Arial"/>
                <a:sym typeface="Arial"/>
              </a:rPr>
              <a:t>02</a:t>
            </a:r>
            <a:endParaRPr b="0" i="0" sz="1400" u="none" cap="none" strike="noStrike">
              <a:solidFill>
                <a:srgbClr val="61A6F9"/>
              </a:solidFill>
              <a:latin typeface="Arial"/>
              <a:ea typeface="Arial"/>
              <a:cs typeface="Arial"/>
              <a:sym typeface="Arial"/>
            </a:endParaRPr>
          </a:p>
        </p:txBody>
      </p:sp>
      <p:sp>
        <p:nvSpPr>
          <p:cNvPr id="75" name="Google Shape;75;p14"/>
          <p:cNvSpPr txBox="1"/>
          <p:nvPr/>
        </p:nvSpPr>
        <p:spPr>
          <a:xfrm>
            <a:off x="5565375" y="1919626"/>
            <a:ext cx="352500" cy="2979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400" u="none" cap="none" strike="noStrike">
                <a:solidFill>
                  <a:srgbClr val="BFBFBF"/>
                </a:solidFill>
                <a:latin typeface="Arial"/>
                <a:ea typeface="Arial"/>
                <a:cs typeface="Arial"/>
                <a:sym typeface="Arial"/>
              </a:rPr>
              <a:t>03</a:t>
            </a:r>
            <a:endParaRPr b="0" i="0" sz="1400" u="none" cap="none" strike="noStrike">
              <a:solidFill>
                <a:srgbClr val="BFBFBF"/>
              </a:solidFill>
              <a:latin typeface="Arial"/>
              <a:ea typeface="Arial"/>
              <a:cs typeface="Arial"/>
              <a:sym typeface="Arial"/>
            </a:endParaRPr>
          </a:p>
        </p:txBody>
      </p:sp>
      <p:sp>
        <p:nvSpPr>
          <p:cNvPr id="76" name="Google Shape;76;p14"/>
          <p:cNvSpPr txBox="1"/>
          <p:nvPr/>
        </p:nvSpPr>
        <p:spPr>
          <a:xfrm>
            <a:off x="8116598" y="1919626"/>
            <a:ext cx="352500" cy="2979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400" u="none" cap="none" strike="noStrike">
                <a:solidFill>
                  <a:srgbClr val="BFBFBF"/>
                </a:solidFill>
                <a:latin typeface="Arial"/>
                <a:ea typeface="Arial"/>
                <a:cs typeface="Arial"/>
                <a:sym typeface="Arial"/>
              </a:rPr>
              <a:t>04</a:t>
            </a:r>
            <a:endParaRPr b="0" i="0" sz="1400" u="none" cap="none" strike="noStrike">
              <a:solidFill>
                <a:srgbClr val="BFBFBF"/>
              </a:solidFill>
              <a:latin typeface="Arial"/>
              <a:ea typeface="Arial"/>
              <a:cs typeface="Arial"/>
              <a:sym typeface="Arial"/>
            </a:endParaRPr>
          </a:p>
        </p:txBody>
      </p:sp>
      <p:sp>
        <p:nvSpPr>
          <p:cNvPr id="77" name="Google Shape;77;p14"/>
          <p:cNvSpPr txBox="1"/>
          <p:nvPr/>
        </p:nvSpPr>
        <p:spPr>
          <a:xfrm>
            <a:off x="42375" y="2585975"/>
            <a:ext cx="1441500" cy="2724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1800">
                <a:solidFill>
                  <a:srgbClr val="33105D"/>
                </a:solidFill>
              </a:rPr>
              <a:t>Introduction</a:t>
            </a:r>
            <a:endParaRPr sz="1800">
              <a:solidFill>
                <a:srgbClr val="33105D"/>
              </a:solidFill>
            </a:endParaRPr>
          </a:p>
          <a:p>
            <a:pPr indent="0" lvl="0" marL="0" marR="0" rtl="0" algn="ctr">
              <a:lnSpc>
                <a:spcPct val="110000"/>
              </a:lnSpc>
              <a:spcBef>
                <a:spcPts val="0"/>
              </a:spcBef>
              <a:spcAft>
                <a:spcPts val="0"/>
              </a:spcAft>
              <a:buNone/>
            </a:pPr>
            <a:r>
              <a:rPr lang="hr" sz="1800">
                <a:solidFill>
                  <a:srgbClr val="33105D"/>
                </a:solidFill>
              </a:rPr>
              <a:t>한성재</a:t>
            </a:r>
            <a:endParaRPr sz="1800">
              <a:solidFill>
                <a:srgbClr val="33105D"/>
              </a:solidFill>
            </a:endParaRPr>
          </a:p>
        </p:txBody>
      </p:sp>
      <p:sp>
        <p:nvSpPr>
          <p:cNvPr id="78" name="Google Shape;78;p14"/>
          <p:cNvSpPr txBox="1"/>
          <p:nvPr/>
        </p:nvSpPr>
        <p:spPr>
          <a:xfrm>
            <a:off x="3526982" y="2765267"/>
            <a:ext cx="556800" cy="2724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t/>
            </a:r>
            <a:endParaRPr b="0" i="0" sz="1200" u="none" cap="none" strike="noStrike">
              <a:solidFill>
                <a:srgbClr val="33105D"/>
              </a:solidFill>
              <a:latin typeface="Arial"/>
              <a:ea typeface="Arial"/>
              <a:cs typeface="Arial"/>
              <a:sym typeface="Arial"/>
            </a:endParaRPr>
          </a:p>
        </p:txBody>
      </p:sp>
      <p:sp>
        <p:nvSpPr>
          <p:cNvPr id="79" name="Google Shape;79;p14"/>
          <p:cNvSpPr txBox="1"/>
          <p:nvPr/>
        </p:nvSpPr>
        <p:spPr>
          <a:xfrm>
            <a:off x="5124729" y="2756568"/>
            <a:ext cx="417300" cy="2724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i="0" sz="1200" u="none" cap="none" strike="noStrike">
              <a:solidFill>
                <a:srgbClr val="33105D"/>
              </a:solidFill>
              <a:latin typeface="Arial"/>
              <a:ea typeface="Arial"/>
              <a:cs typeface="Arial"/>
              <a:sym typeface="Arial"/>
            </a:endParaRPr>
          </a:p>
        </p:txBody>
      </p:sp>
      <p:sp>
        <p:nvSpPr>
          <p:cNvPr id="80" name="Google Shape;80;p14"/>
          <p:cNvSpPr/>
          <p:nvPr/>
        </p:nvSpPr>
        <p:spPr>
          <a:xfrm>
            <a:off x="3495444" y="2295600"/>
            <a:ext cx="2019000" cy="43500"/>
          </a:xfrm>
          <a:prstGeom prst="roundRect">
            <a:avLst>
              <a:gd fmla="val 16667" name="adj"/>
            </a:avLst>
          </a:prstGeom>
          <a:gradFill>
            <a:gsLst>
              <a:gs pos="0">
                <a:srgbClr val="61A6F9"/>
              </a:gs>
              <a:gs pos="52999">
                <a:srgbClr val="4B5EAE">
                  <a:alpha val="60784"/>
                </a:srgbClr>
              </a:gs>
              <a:gs pos="100000">
                <a:srgbClr val="33105D">
                  <a:alpha val="68627"/>
                </a:srgbClr>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algun Gothic"/>
              <a:ea typeface="Malgun Gothic"/>
              <a:cs typeface="Malgun Gothic"/>
              <a:sym typeface="Malgun Gothic"/>
            </a:endParaRPr>
          </a:p>
        </p:txBody>
      </p:sp>
      <p:sp>
        <p:nvSpPr>
          <p:cNvPr id="81" name="Google Shape;81;p14"/>
          <p:cNvSpPr/>
          <p:nvPr/>
        </p:nvSpPr>
        <p:spPr>
          <a:xfrm>
            <a:off x="5968997" y="2295600"/>
            <a:ext cx="2123100" cy="43500"/>
          </a:xfrm>
          <a:prstGeom prst="roundRect">
            <a:avLst>
              <a:gd fmla="val 16667" name="adj"/>
            </a:avLst>
          </a:prstGeom>
          <a:gradFill>
            <a:gsLst>
              <a:gs pos="0">
                <a:srgbClr val="61A6F9"/>
              </a:gs>
              <a:gs pos="52999">
                <a:srgbClr val="4B5EAE">
                  <a:alpha val="60784"/>
                </a:srgbClr>
              </a:gs>
              <a:gs pos="100000">
                <a:srgbClr val="33105D">
                  <a:alpha val="68627"/>
                </a:srgbClr>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algun Gothic"/>
              <a:ea typeface="Malgun Gothic"/>
              <a:cs typeface="Malgun Gothic"/>
              <a:sym typeface="Malgun Gothic"/>
            </a:endParaRPr>
          </a:p>
        </p:txBody>
      </p:sp>
      <p:sp>
        <p:nvSpPr>
          <p:cNvPr id="82" name="Google Shape;82;p14"/>
          <p:cNvSpPr/>
          <p:nvPr/>
        </p:nvSpPr>
        <p:spPr>
          <a:xfrm>
            <a:off x="3225402" y="2266913"/>
            <a:ext cx="101100" cy="101100"/>
          </a:xfrm>
          <a:prstGeom prst="ellipse">
            <a:avLst/>
          </a:prstGeom>
          <a:gradFill>
            <a:gsLst>
              <a:gs pos="0">
                <a:srgbClr val="61A6F9"/>
              </a:gs>
              <a:gs pos="52999">
                <a:srgbClr val="4B5EAE">
                  <a:alpha val="60784"/>
                </a:srgbClr>
              </a:gs>
              <a:gs pos="100000">
                <a:srgbClr val="33105D">
                  <a:alpha val="68627"/>
                </a:srgbClr>
              </a:gs>
            </a:gsLst>
            <a:lin ang="1200117"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algun Gothic"/>
              <a:ea typeface="Malgun Gothic"/>
              <a:cs typeface="Malgun Gothic"/>
              <a:sym typeface="Malgun Gothic"/>
            </a:endParaRPr>
          </a:p>
        </p:txBody>
      </p:sp>
      <p:sp>
        <p:nvSpPr>
          <p:cNvPr id="83" name="Google Shape;83;p14"/>
          <p:cNvSpPr/>
          <p:nvPr/>
        </p:nvSpPr>
        <p:spPr>
          <a:xfrm>
            <a:off x="5686487" y="2266944"/>
            <a:ext cx="101100" cy="101100"/>
          </a:xfrm>
          <a:prstGeom prst="ellipse">
            <a:avLst/>
          </a:prstGeom>
          <a:gradFill>
            <a:gsLst>
              <a:gs pos="0">
                <a:srgbClr val="61A6F9"/>
              </a:gs>
              <a:gs pos="52999">
                <a:srgbClr val="4B5EAE">
                  <a:alpha val="60784"/>
                </a:srgbClr>
              </a:gs>
              <a:gs pos="100000">
                <a:srgbClr val="33105D">
                  <a:alpha val="68627"/>
                </a:srgbClr>
              </a:gs>
            </a:gsLst>
            <a:lin ang="1200117"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algun Gothic"/>
              <a:ea typeface="Malgun Gothic"/>
              <a:cs typeface="Malgun Gothic"/>
              <a:sym typeface="Malgun Gothic"/>
            </a:endParaRPr>
          </a:p>
        </p:txBody>
      </p:sp>
      <p:sp>
        <p:nvSpPr>
          <p:cNvPr id="84" name="Google Shape;84;p14"/>
          <p:cNvSpPr/>
          <p:nvPr/>
        </p:nvSpPr>
        <p:spPr>
          <a:xfrm>
            <a:off x="8242294" y="2266788"/>
            <a:ext cx="101100" cy="101100"/>
          </a:xfrm>
          <a:prstGeom prst="ellipse">
            <a:avLst/>
          </a:prstGeom>
          <a:gradFill>
            <a:gsLst>
              <a:gs pos="0">
                <a:srgbClr val="61A6F9"/>
              </a:gs>
              <a:gs pos="52999">
                <a:srgbClr val="4B5EAE">
                  <a:alpha val="60784"/>
                </a:srgbClr>
              </a:gs>
              <a:gs pos="100000">
                <a:srgbClr val="33105D">
                  <a:alpha val="68627"/>
                </a:srgbClr>
              </a:gs>
            </a:gsLst>
            <a:lin ang="1200117"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algun Gothic"/>
              <a:ea typeface="Malgun Gothic"/>
              <a:cs typeface="Malgun Gothic"/>
              <a:sym typeface="Malgun Gothic"/>
            </a:endParaRPr>
          </a:p>
        </p:txBody>
      </p:sp>
      <p:sp>
        <p:nvSpPr>
          <p:cNvPr id="85" name="Google Shape;85;p14"/>
          <p:cNvSpPr txBox="1"/>
          <p:nvPr/>
        </p:nvSpPr>
        <p:spPr>
          <a:xfrm>
            <a:off x="5565384" y="1919627"/>
            <a:ext cx="352500" cy="288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400" u="none" cap="none" strike="noStrike">
                <a:solidFill>
                  <a:srgbClr val="61A6F9"/>
                </a:solidFill>
                <a:latin typeface="Arial"/>
                <a:ea typeface="Arial"/>
                <a:cs typeface="Arial"/>
                <a:sym typeface="Arial"/>
              </a:rPr>
              <a:t>0</a:t>
            </a:r>
            <a:r>
              <a:rPr lang="hr">
                <a:solidFill>
                  <a:srgbClr val="61A6F9"/>
                </a:solidFill>
              </a:rPr>
              <a:t>3</a:t>
            </a:r>
            <a:endParaRPr b="0" i="0" sz="1400" u="none" cap="none" strike="noStrike">
              <a:solidFill>
                <a:srgbClr val="61A6F9"/>
              </a:solidFill>
              <a:latin typeface="Arial"/>
              <a:ea typeface="Arial"/>
              <a:cs typeface="Arial"/>
              <a:sym typeface="Arial"/>
            </a:endParaRPr>
          </a:p>
        </p:txBody>
      </p:sp>
      <p:sp>
        <p:nvSpPr>
          <p:cNvPr id="86" name="Google Shape;86;p14"/>
          <p:cNvSpPr txBox="1"/>
          <p:nvPr/>
        </p:nvSpPr>
        <p:spPr>
          <a:xfrm>
            <a:off x="8116603" y="1919627"/>
            <a:ext cx="352500" cy="288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400" u="none" cap="none" strike="noStrike">
                <a:solidFill>
                  <a:srgbClr val="61A6F9"/>
                </a:solidFill>
                <a:latin typeface="Arial"/>
                <a:ea typeface="Arial"/>
                <a:cs typeface="Arial"/>
                <a:sym typeface="Arial"/>
              </a:rPr>
              <a:t>0</a:t>
            </a:r>
            <a:r>
              <a:rPr lang="hr">
                <a:solidFill>
                  <a:srgbClr val="61A6F9"/>
                </a:solidFill>
              </a:rPr>
              <a:t>4</a:t>
            </a:r>
            <a:endParaRPr b="0" i="0" sz="1400" u="none" cap="none" strike="noStrike">
              <a:solidFill>
                <a:srgbClr val="61A6F9"/>
              </a:solidFill>
              <a:latin typeface="Arial"/>
              <a:ea typeface="Arial"/>
              <a:cs typeface="Arial"/>
              <a:sym typeface="Arial"/>
            </a:endParaRPr>
          </a:p>
        </p:txBody>
      </p:sp>
      <p:sp>
        <p:nvSpPr>
          <p:cNvPr id="87" name="Google Shape;87;p14"/>
          <p:cNvSpPr txBox="1"/>
          <p:nvPr/>
        </p:nvSpPr>
        <p:spPr>
          <a:xfrm>
            <a:off x="2593163" y="2585975"/>
            <a:ext cx="1318500" cy="3729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1800">
                <a:solidFill>
                  <a:srgbClr val="33105D"/>
                </a:solidFill>
              </a:rPr>
              <a:t>Theory</a:t>
            </a:r>
            <a:endParaRPr sz="1800">
              <a:solidFill>
                <a:srgbClr val="33105D"/>
              </a:solidFill>
            </a:endParaRPr>
          </a:p>
          <a:p>
            <a:pPr indent="0" lvl="0" marL="0" marR="0" rtl="0" algn="ctr">
              <a:lnSpc>
                <a:spcPct val="110000"/>
              </a:lnSpc>
              <a:spcBef>
                <a:spcPts val="0"/>
              </a:spcBef>
              <a:spcAft>
                <a:spcPts val="0"/>
              </a:spcAft>
              <a:buNone/>
            </a:pPr>
            <a:r>
              <a:rPr lang="hr" sz="1800">
                <a:solidFill>
                  <a:srgbClr val="33105D"/>
                </a:solidFill>
              </a:rPr>
              <a:t>최승혁</a:t>
            </a:r>
            <a:endParaRPr sz="1800">
              <a:solidFill>
                <a:srgbClr val="33105D"/>
              </a:solidFill>
            </a:endParaRPr>
          </a:p>
          <a:p>
            <a:pPr indent="0" lvl="0" marL="0" marR="0" rtl="0" algn="ctr">
              <a:lnSpc>
                <a:spcPct val="110000"/>
              </a:lnSpc>
              <a:spcBef>
                <a:spcPts val="0"/>
              </a:spcBef>
              <a:spcAft>
                <a:spcPts val="0"/>
              </a:spcAft>
              <a:buNone/>
            </a:pPr>
            <a:r>
              <a:t/>
            </a:r>
            <a:endParaRPr sz="1200">
              <a:solidFill>
                <a:srgbClr val="33105D"/>
              </a:solidFill>
            </a:endParaRPr>
          </a:p>
        </p:txBody>
      </p:sp>
      <p:sp>
        <p:nvSpPr>
          <p:cNvPr id="88" name="Google Shape;88;p14"/>
          <p:cNvSpPr txBox="1"/>
          <p:nvPr/>
        </p:nvSpPr>
        <p:spPr>
          <a:xfrm>
            <a:off x="5020950" y="2585975"/>
            <a:ext cx="1441500" cy="3729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1800">
                <a:solidFill>
                  <a:srgbClr val="33105D"/>
                </a:solidFill>
              </a:rPr>
              <a:t>Experiment</a:t>
            </a:r>
            <a:endParaRPr sz="1800">
              <a:solidFill>
                <a:srgbClr val="33105D"/>
              </a:solidFill>
            </a:endParaRPr>
          </a:p>
          <a:p>
            <a:pPr indent="0" lvl="0" marL="0" marR="0" rtl="0" algn="ctr">
              <a:lnSpc>
                <a:spcPct val="110000"/>
              </a:lnSpc>
              <a:spcBef>
                <a:spcPts val="0"/>
              </a:spcBef>
              <a:spcAft>
                <a:spcPts val="0"/>
              </a:spcAft>
              <a:buNone/>
            </a:pPr>
            <a:r>
              <a:rPr lang="hr" sz="1800">
                <a:solidFill>
                  <a:srgbClr val="33105D"/>
                </a:solidFill>
              </a:rPr>
              <a:t>조찬형</a:t>
            </a:r>
            <a:endParaRPr sz="1800">
              <a:solidFill>
                <a:srgbClr val="33105D"/>
              </a:solidFill>
            </a:endParaRPr>
          </a:p>
          <a:p>
            <a:pPr indent="0" lvl="0" marL="0" marR="0" rtl="0" algn="ctr">
              <a:lnSpc>
                <a:spcPct val="110000"/>
              </a:lnSpc>
              <a:spcBef>
                <a:spcPts val="0"/>
              </a:spcBef>
              <a:spcAft>
                <a:spcPts val="0"/>
              </a:spcAft>
              <a:buNone/>
            </a:pPr>
            <a:r>
              <a:t/>
            </a:r>
            <a:endParaRPr sz="1200">
              <a:solidFill>
                <a:srgbClr val="33105D"/>
              </a:solidFill>
            </a:endParaRPr>
          </a:p>
        </p:txBody>
      </p:sp>
      <p:sp>
        <p:nvSpPr>
          <p:cNvPr id="89" name="Google Shape;89;p14"/>
          <p:cNvSpPr txBox="1"/>
          <p:nvPr/>
        </p:nvSpPr>
        <p:spPr>
          <a:xfrm>
            <a:off x="7572175" y="2585975"/>
            <a:ext cx="1441500" cy="2724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1800">
                <a:solidFill>
                  <a:srgbClr val="33105D"/>
                </a:solidFill>
              </a:rPr>
              <a:t>Application</a:t>
            </a:r>
            <a:endParaRPr sz="1800">
              <a:solidFill>
                <a:srgbClr val="33105D"/>
              </a:solidFill>
            </a:endParaRPr>
          </a:p>
          <a:p>
            <a:pPr indent="0" lvl="0" marL="0" marR="0" rtl="0" algn="ctr">
              <a:lnSpc>
                <a:spcPct val="110000"/>
              </a:lnSpc>
              <a:spcBef>
                <a:spcPts val="0"/>
              </a:spcBef>
              <a:spcAft>
                <a:spcPts val="0"/>
              </a:spcAft>
              <a:buNone/>
            </a:pPr>
            <a:r>
              <a:rPr lang="hr" sz="1800">
                <a:solidFill>
                  <a:srgbClr val="33105D"/>
                </a:solidFill>
              </a:rPr>
              <a:t>허린</a:t>
            </a:r>
            <a:endParaRPr sz="1800">
              <a:solidFill>
                <a:srgbClr val="33105D"/>
              </a:solidFill>
            </a:endParaRPr>
          </a:p>
        </p:txBody>
      </p:sp>
      <p:cxnSp>
        <p:nvCxnSpPr>
          <p:cNvPr id="90" name="Google Shape;90;p14"/>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91" name="Google Shape;91;p14"/>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1</a:t>
            </a:r>
            <a:endParaRPr b="0" i="0" sz="1100" u="none" cap="none" strike="noStrike">
              <a:solidFill>
                <a:srgbClr val="646987"/>
              </a:solidFill>
              <a:latin typeface="Arial"/>
              <a:ea typeface="Arial"/>
              <a:cs typeface="Arial"/>
              <a:sym typeface="Arial"/>
            </a:endParaRPr>
          </a:p>
        </p:txBody>
      </p:sp>
      <p:cxnSp>
        <p:nvCxnSpPr>
          <p:cNvPr id="92" name="Google Shape;92;p14"/>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464" name="Shape 464"/>
        <p:cNvGrpSpPr/>
        <p:nvPr/>
      </p:nvGrpSpPr>
      <p:grpSpPr>
        <a:xfrm>
          <a:off x="0" y="0"/>
          <a:ext cx="0" cy="0"/>
          <a:chOff x="0" y="0"/>
          <a:chExt cx="0" cy="0"/>
        </a:xfrm>
      </p:grpSpPr>
      <p:sp>
        <p:nvSpPr>
          <p:cNvPr id="465" name="Google Shape;465;p32"/>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-XRD(X-rays diffraction)</a:t>
            </a:r>
            <a:endParaRPr b="0" sz="1800" u="none" cap="none" strike="noStrike">
              <a:solidFill>
                <a:srgbClr val="33105D"/>
              </a:solidFill>
              <a:latin typeface="Arial"/>
              <a:ea typeface="Arial"/>
              <a:cs typeface="Arial"/>
              <a:sym typeface="Arial"/>
            </a:endParaRPr>
          </a:p>
        </p:txBody>
      </p:sp>
      <p:cxnSp>
        <p:nvCxnSpPr>
          <p:cNvPr id="466" name="Google Shape;466;p32"/>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467" name="Google Shape;467;p32"/>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468" name="Google Shape;468;p32"/>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469" name="Google Shape;469;p32"/>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cxnSp>
        <p:nvCxnSpPr>
          <p:cNvPr id="470" name="Google Shape;470;p32"/>
          <p:cNvCxnSpPr/>
          <p:nvPr/>
        </p:nvCxnSpPr>
        <p:spPr>
          <a:xfrm>
            <a:off x="8054644" y="1347019"/>
            <a:ext cx="0" cy="1734600"/>
          </a:xfrm>
          <a:prstGeom prst="straightConnector1">
            <a:avLst/>
          </a:prstGeom>
          <a:noFill/>
          <a:ln cap="flat" cmpd="sng" w="9525">
            <a:solidFill>
              <a:srgbClr val="33105D">
                <a:alpha val="63919"/>
              </a:srgbClr>
            </a:solidFill>
            <a:prstDash val="dash"/>
            <a:miter lim="800000"/>
            <a:headEnd len="sm" w="sm" type="none"/>
            <a:tailEnd len="sm" w="sm" type="none"/>
          </a:ln>
        </p:spPr>
      </p:cxnSp>
      <p:sp>
        <p:nvSpPr>
          <p:cNvPr id="471" name="Google Shape;471;p32"/>
          <p:cNvSpPr txBox="1"/>
          <p:nvPr/>
        </p:nvSpPr>
        <p:spPr>
          <a:xfrm>
            <a:off x="76188"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i="0" sz="2400" u="none" cap="none" strike="noStrike">
              <a:solidFill>
                <a:srgbClr val="61A6F9"/>
              </a:solidFill>
              <a:latin typeface="Arial"/>
              <a:ea typeface="Arial"/>
              <a:cs typeface="Arial"/>
              <a:sym typeface="Arial"/>
            </a:endParaRPr>
          </a:p>
        </p:txBody>
      </p:sp>
      <p:sp>
        <p:nvSpPr>
          <p:cNvPr id="472" name="Google Shape;472;p32"/>
          <p:cNvSpPr txBox="1"/>
          <p:nvPr/>
        </p:nvSpPr>
        <p:spPr>
          <a:xfrm>
            <a:off x="189004"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2400">
                <a:solidFill>
                  <a:srgbClr val="61A6F9"/>
                </a:solidFill>
              </a:rPr>
              <a:t>Experiment</a:t>
            </a:r>
            <a:endParaRPr b="0" i="0" sz="2400" u="none" cap="none" strike="noStrike">
              <a:solidFill>
                <a:srgbClr val="61A6F9"/>
              </a:solidFill>
              <a:latin typeface="Arial"/>
              <a:ea typeface="Arial"/>
              <a:cs typeface="Arial"/>
              <a:sym typeface="Arial"/>
            </a:endParaRPr>
          </a:p>
        </p:txBody>
      </p:sp>
      <p:pic>
        <p:nvPicPr>
          <p:cNvPr id="473" name="Google Shape;473;p32"/>
          <p:cNvPicPr preferRelativeResize="0"/>
          <p:nvPr/>
        </p:nvPicPr>
        <p:blipFill>
          <a:blip r:embed="rId3">
            <a:alphaModFix/>
          </a:blip>
          <a:stretch>
            <a:fillRect/>
          </a:stretch>
        </p:blipFill>
        <p:spPr>
          <a:xfrm>
            <a:off x="314698" y="1519527"/>
            <a:ext cx="4838700" cy="2876550"/>
          </a:xfrm>
          <a:prstGeom prst="rect">
            <a:avLst/>
          </a:prstGeom>
          <a:noFill/>
          <a:ln>
            <a:noFill/>
          </a:ln>
        </p:spPr>
      </p:pic>
      <p:sp>
        <p:nvSpPr>
          <p:cNvPr id="474" name="Google Shape;474;p32"/>
          <p:cNvSpPr/>
          <p:nvPr/>
        </p:nvSpPr>
        <p:spPr>
          <a:xfrm>
            <a:off x="4571999" y="2254213"/>
            <a:ext cx="1218000" cy="11997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32"/>
          <p:cNvSpPr txBox="1"/>
          <p:nvPr/>
        </p:nvSpPr>
        <p:spPr>
          <a:xfrm>
            <a:off x="5790000" y="1507800"/>
            <a:ext cx="2227200" cy="212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hr" sz="4400">
                <a:solidFill>
                  <a:schemeClr val="accent4"/>
                </a:solidFill>
              </a:rPr>
              <a:t>All</a:t>
            </a:r>
            <a:endParaRPr b="1" sz="4400">
              <a:solidFill>
                <a:schemeClr val="accent4"/>
              </a:solidFill>
            </a:endParaRPr>
          </a:p>
          <a:p>
            <a:pPr indent="0" lvl="0" marL="0" rtl="0" algn="l">
              <a:spcBef>
                <a:spcPts val="0"/>
              </a:spcBef>
              <a:spcAft>
                <a:spcPts val="0"/>
              </a:spcAft>
              <a:buNone/>
            </a:pPr>
            <a:r>
              <a:rPr b="1" lang="hr" sz="4400">
                <a:solidFill>
                  <a:schemeClr val="accent4"/>
                </a:solidFill>
              </a:rPr>
              <a:t>even </a:t>
            </a:r>
            <a:endParaRPr b="1" sz="4400">
              <a:solidFill>
                <a:schemeClr val="accent4"/>
              </a:solidFill>
            </a:endParaRPr>
          </a:p>
          <a:p>
            <a:pPr indent="0" lvl="0" marL="0" rtl="0" algn="l">
              <a:spcBef>
                <a:spcPts val="0"/>
              </a:spcBef>
              <a:spcAft>
                <a:spcPts val="0"/>
              </a:spcAft>
              <a:buNone/>
            </a:pPr>
            <a:r>
              <a:rPr b="1" lang="hr" sz="4400">
                <a:solidFill>
                  <a:schemeClr val="accent4"/>
                </a:solidFill>
              </a:rPr>
              <a:t>OR</a:t>
            </a:r>
            <a:endParaRPr b="1" sz="4400">
              <a:solidFill>
                <a:schemeClr val="accent4"/>
              </a:solidFill>
            </a:endParaRPr>
          </a:p>
          <a:p>
            <a:pPr indent="0" lvl="0" marL="0" rtl="0" algn="l">
              <a:spcBef>
                <a:spcPts val="0"/>
              </a:spcBef>
              <a:spcAft>
                <a:spcPts val="0"/>
              </a:spcAft>
              <a:buNone/>
            </a:pPr>
            <a:r>
              <a:rPr b="1" lang="hr" sz="4400">
                <a:solidFill>
                  <a:schemeClr val="accent4"/>
                </a:solidFill>
              </a:rPr>
              <a:t>odd</a:t>
            </a:r>
            <a:endParaRPr b="1" sz="4400">
              <a:solidFill>
                <a:schemeClr val="accent4"/>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479" name="Shape 479"/>
        <p:cNvGrpSpPr/>
        <p:nvPr/>
      </p:nvGrpSpPr>
      <p:grpSpPr>
        <a:xfrm>
          <a:off x="0" y="0"/>
          <a:ext cx="0" cy="0"/>
          <a:chOff x="0" y="0"/>
          <a:chExt cx="0" cy="0"/>
        </a:xfrm>
      </p:grpSpPr>
      <p:sp>
        <p:nvSpPr>
          <p:cNvPr id="480" name="Google Shape;480;p33"/>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sz="1800" u="none" cap="none" strike="noStrike">
              <a:solidFill>
                <a:srgbClr val="33105D"/>
              </a:solidFill>
              <a:latin typeface="Arial"/>
              <a:ea typeface="Arial"/>
              <a:cs typeface="Arial"/>
              <a:sym typeface="Arial"/>
            </a:endParaRPr>
          </a:p>
        </p:txBody>
      </p:sp>
      <p:cxnSp>
        <p:nvCxnSpPr>
          <p:cNvPr id="481" name="Google Shape;481;p33"/>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sp>
        <p:nvSpPr>
          <p:cNvPr id="482" name="Google Shape;482;p33"/>
          <p:cNvSpPr txBox="1"/>
          <p:nvPr/>
        </p:nvSpPr>
        <p:spPr>
          <a:xfrm>
            <a:off x="117875" y="385825"/>
            <a:ext cx="2088300" cy="297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2400">
                <a:solidFill>
                  <a:srgbClr val="61A6F9"/>
                </a:solidFill>
              </a:rPr>
              <a:t>Application</a:t>
            </a:r>
            <a:endParaRPr b="0" i="0" sz="2400" u="none" cap="none" strike="noStrike">
              <a:solidFill>
                <a:srgbClr val="61A6F9"/>
              </a:solidFill>
              <a:latin typeface="Arial"/>
              <a:ea typeface="Arial"/>
              <a:cs typeface="Arial"/>
              <a:sym typeface="Arial"/>
            </a:endParaRPr>
          </a:p>
        </p:txBody>
      </p:sp>
      <p:cxnSp>
        <p:nvCxnSpPr>
          <p:cNvPr id="483" name="Google Shape;483;p33"/>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484" name="Google Shape;484;p33"/>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485" name="Google Shape;485;p33"/>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486" name="Google Shape;486;p33"/>
          <p:cNvSpPr txBox="1"/>
          <p:nvPr/>
        </p:nvSpPr>
        <p:spPr>
          <a:xfrm>
            <a:off x="231325" y="903250"/>
            <a:ext cx="3875700" cy="37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Piezoelectric effect</a:t>
            </a:r>
            <a:endParaRPr/>
          </a:p>
        </p:txBody>
      </p:sp>
      <p:pic>
        <p:nvPicPr>
          <p:cNvPr id="487" name="Google Shape;487;p33"/>
          <p:cNvPicPr preferRelativeResize="0"/>
          <p:nvPr/>
        </p:nvPicPr>
        <p:blipFill>
          <a:blip r:embed="rId3">
            <a:alphaModFix/>
          </a:blip>
          <a:stretch>
            <a:fillRect/>
          </a:stretch>
        </p:blipFill>
        <p:spPr>
          <a:xfrm>
            <a:off x="2857409" y="1447400"/>
            <a:ext cx="1864500" cy="2393337"/>
          </a:xfrm>
          <a:prstGeom prst="rect">
            <a:avLst/>
          </a:prstGeom>
          <a:noFill/>
          <a:ln>
            <a:noFill/>
          </a:ln>
        </p:spPr>
      </p:pic>
      <p:pic>
        <p:nvPicPr>
          <p:cNvPr id="488" name="Google Shape;488;p33"/>
          <p:cNvPicPr preferRelativeResize="0"/>
          <p:nvPr/>
        </p:nvPicPr>
        <p:blipFill>
          <a:blip r:embed="rId4">
            <a:alphaModFix/>
          </a:blip>
          <a:stretch>
            <a:fillRect/>
          </a:stretch>
        </p:blipFill>
        <p:spPr>
          <a:xfrm>
            <a:off x="6611888" y="1375085"/>
            <a:ext cx="2088300" cy="2505960"/>
          </a:xfrm>
          <a:prstGeom prst="rect">
            <a:avLst/>
          </a:prstGeom>
          <a:noFill/>
          <a:ln>
            <a:noFill/>
          </a:ln>
        </p:spPr>
      </p:pic>
      <p:pic>
        <p:nvPicPr>
          <p:cNvPr id="489" name="Google Shape;489;p33"/>
          <p:cNvPicPr preferRelativeResize="0"/>
          <p:nvPr/>
        </p:nvPicPr>
        <p:blipFill>
          <a:blip r:embed="rId5">
            <a:alphaModFix/>
          </a:blip>
          <a:stretch>
            <a:fillRect/>
          </a:stretch>
        </p:blipFill>
        <p:spPr>
          <a:xfrm>
            <a:off x="5339600" y="2538938"/>
            <a:ext cx="810765" cy="375900"/>
          </a:xfrm>
          <a:prstGeom prst="rect">
            <a:avLst/>
          </a:prstGeom>
          <a:noFill/>
          <a:ln>
            <a:noFill/>
          </a:ln>
        </p:spPr>
      </p:pic>
      <p:sp>
        <p:nvSpPr>
          <p:cNvPr id="490" name="Google Shape;490;p33"/>
          <p:cNvSpPr txBox="1"/>
          <p:nvPr/>
        </p:nvSpPr>
        <p:spPr>
          <a:xfrm>
            <a:off x="4721912" y="2074550"/>
            <a:ext cx="2189700" cy="46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1200"/>
              <a:t>Below Curie Temperature</a:t>
            </a:r>
            <a:endParaRPr sz="1200"/>
          </a:p>
          <a:p>
            <a:pPr indent="0" lvl="0" marL="0" rtl="0" algn="l">
              <a:spcBef>
                <a:spcPts val="0"/>
              </a:spcBef>
              <a:spcAft>
                <a:spcPts val="0"/>
              </a:spcAft>
              <a:buNone/>
            </a:pPr>
            <a:r>
              <a:rPr lang="hr" sz="1200"/>
              <a:t>(about 300℃)</a:t>
            </a:r>
            <a:endParaRPr sz="1200"/>
          </a:p>
        </p:txBody>
      </p:sp>
      <p:sp>
        <p:nvSpPr>
          <p:cNvPr id="491" name="Google Shape;491;p33"/>
          <p:cNvSpPr txBox="1"/>
          <p:nvPr/>
        </p:nvSpPr>
        <p:spPr>
          <a:xfrm>
            <a:off x="6611900" y="3976975"/>
            <a:ext cx="2532000" cy="88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hr" sz="1000">
                <a:solidFill>
                  <a:schemeClr val="dk1"/>
                </a:solidFill>
              </a:rPr>
              <a:t>Asymmetric unit cell</a:t>
            </a:r>
            <a:endParaRPr sz="1000">
              <a:solidFill>
                <a:schemeClr val="dk1"/>
              </a:solidFill>
            </a:endParaRPr>
          </a:p>
          <a:p>
            <a:pPr indent="0" lvl="0" marL="0" rtl="0" algn="l">
              <a:lnSpc>
                <a:spcPct val="115000"/>
              </a:lnSpc>
              <a:spcBef>
                <a:spcPts val="0"/>
              </a:spcBef>
              <a:spcAft>
                <a:spcPts val="0"/>
              </a:spcAft>
              <a:buNone/>
            </a:pPr>
            <a:r>
              <a:rPr lang="hr" sz="1000">
                <a:solidFill>
                  <a:schemeClr val="dk1"/>
                </a:solidFill>
              </a:rPr>
              <a:t>(Tetragonal or Orthorhombic lattice)</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hr" sz="1000">
                <a:solidFill>
                  <a:schemeClr val="dk1"/>
                </a:solidFill>
              </a:rPr>
              <a:t>-&gt; Exhibit </a:t>
            </a:r>
            <a:r>
              <a:rPr b="1" lang="hr" sz="1000">
                <a:solidFill>
                  <a:srgbClr val="0000FF"/>
                </a:solidFill>
              </a:rPr>
              <a:t>Spontaneous Polarization</a:t>
            </a:r>
            <a:endParaRPr b="1" sz="1000">
              <a:solidFill>
                <a:srgbClr val="0000FF"/>
              </a:solidFill>
            </a:endParaRPr>
          </a:p>
          <a:p>
            <a:pPr indent="0" lvl="0" marL="0" rtl="0" algn="l">
              <a:spcBef>
                <a:spcPts val="0"/>
              </a:spcBef>
              <a:spcAft>
                <a:spcPts val="0"/>
              </a:spcAft>
              <a:buNone/>
            </a:pPr>
            <a:r>
              <a:t/>
            </a:r>
            <a:endParaRPr sz="1000"/>
          </a:p>
        </p:txBody>
      </p:sp>
      <p:sp>
        <p:nvSpPr>
          <p:cNvPr id="492" name="Google Shape;492;p33"/>
          <p:cNvSpPr txBox="1"/>
          <p:nvPr/>
        </p:nvSpPr>
        <p:spPr>
          <a:xfrm>
            <a:off x="3088500" y="3946050"/>
            <a:ext cx="1702500" cy="617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hr" sz="1000">
                <a:solidFill>
                  <a:schemeClr val="dk1"/>
                </a:solidFill>
              </a:rPr>
              <a:t>Symmetric unit cell</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hr" sz="1000">
                <a:solidFill>
                  <a:schemeClr val="dk1"/>
                </a:solidFill>
              </a:rPr>
              <a:t>(Cubic lattice)</a:t>
            </a:r>
            <a:endParaRPr sz="1000">
              <a:solidFill>
                <a:schemeClr val="dk1"/>
              </a:solidFill>
            </a:endParaRPr>
          </a:p>
          <a:p>
            <a:pPr indent="0" lvl="0" marL="0" rtl="0" algn="l">
              <a:spcBef>
                <a:spcPts val="0"/>
              </a:spcBef>
              <a:spcAft>
                <a:spcPts val="0"/>
              </a:spcAft>
              <a:buNone/>
            </a:pPr>
            <a:r>
              <a:t/>
            </a:r>
            <a:endParaRPr sz="1000"/>
          </a:p>
        </p:txBody>
      </p:sp>
      <p:grpSp>
        <p:nvGrpSpPr>
          <p:cNvPr id="493" name="Google Shape;493;p33"/>
          <p:cNvGrpSpPr/>
          <p:nvPr/>
        </p:nvGrpSpPr>
        <p:grpSpPr>
          <a:xfrm>
            <a:off x="117875" y="1898275"/>
            <a:ext cx="3023025" cy="2510850"/>
            <a:chOff x="107150" y="1719700"/>
            <a:chExt cx="3023025" cy="2510850"/>
          </a:xfrm>
        </p:grpSpPr>
        <p:sp>
          <p:nvSpPr>
            <p:cNvPr id="494" name="Google Shape;494;p33"/>
            <p:cNvSpPr txBox="1"/>
            <p:nvPr/>
          </p:nvSpPr>
          <p:spPr>
            <a:xfrm>
              <a:off x="117875" y="1724650"/>
              <a:ext cx="3012300" cy="2505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hr">
                  <a:solidFill>
                    <a:schemeClr val="dk1"/>
                  </a:solidFill>
                </a:rPr>
                <a:t>Lead Zirconate Titanate (PZT)</a:t>
              </a:r>
              <a:endParaRPr>
                <a:solidFill>
                  <a:schemeClr val="dk1"/>
                </a:solidFill>
              </a:endParaRPr>
            </a:p>
            <a:p>
              <a:pPr indent="0" lvl="0" marL="0" rtl="0" algn="l">
                <a:lnSpc>
                  <a:spcPct val="115000"/>
                </a:lnSpc>
                <a:spcBef>
                  <a:spcPts val="0"/>
                </a:spcBef>
                <a:spcAft>
                  <a:spcPts val="0"/>
                </a:spcAft>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hr" sz="1200">
                  <a:solidFill>
                    <a:schemeClr val="dk1"/>
                  </a:solidFill>
                </a:rPr>
                <a:t>∙ PbTiO3+PbZrO3</a:t>
              </a:r>
              <a:endParaRPr sz="1200">
                <a:solidFill>
                  <a:schemeClr val="dk1"/>
                </a:solidFill>
              </a:endParaRPr>
            </a:p>
            <a:p>
              <a:pPr indent="0" lvl="0" marL="0" rtl="0" algn="l">
                <a:lnSpc>
                  <a:spcPct val="115000"/>
                </a:lnSpc>
                <a:spcBef>
                  <a:spcPts val="0"/>
                </a:spcBef>
                <a:spcAft>
                  <a:spcPts val="0"/>
                </a:spcAft>
                <a:buNone/>
              </a:pPr>
              <a:r>
                <a:t/>
              </a:r>
              <a:endParaRPr sz="1200">
                <a:solidFill>
                  <a:schemeClr val="dk1"/>
                </a:solidFill>
              </a:endParaRPr>
            </a:p>
            <a:p>
              <a:pPr indent="0" lvl="0" marL="0" rtl="0" algn="l">
                <a:lnSpc>
                  <a:spcPct val="115000"/>
                </a:lnSpc>
                <a:spcBef>
                  <a:spcPts val="0"/>
                </a:spcBef>
                <a:spcAft>
                  <a:spcPts val="0"/>
                </a:spcAft>
                <a:buNone/>
              </a:pPr>
              <a:r>
                <a:rPr lang="hr" sz="1200">
                  <a:solidFill>
                    <a:schemeClr val="dk1"/>
                  </a:solidFill>
                </a:rPr>
                <a:t>∙ Crystal structure</a:t>
              </a:r>
              <a:endParaRPr sz="1200">
                <a:solidFill>
                  <a:schemeClr val="dk1"/>
                </a:solidFill>
              </a:endParaRPr>
            </a:p>
            <a:p>
              <a:pPr indent="0" lvl="0" marL="0" rtl="0" algn="l">
                <a:lnSpc>
                  <a:spcPct val="115000"/>
                </a:lnSpc>
                <a:spcBef>
                  <a:spcPts val="0"/>
                </a:spcBef>
                <a:spcAft>
                  <a:spcPts val="0"/>
                </a:spcAft>
                <a:buNone/>
              </a:pPr>
              <a:r>
                <a:rPr lang="hr" sz="1200">
                  <a:solidFill>
                    <a:schemeClr val="dk1"/>
                  </a:solidFill>
                </a:rPr>
                <a:t>  : Perovskite(ABX3)</a:t>
              </a:r>
              <a:endParaRPr sz="1200">
                <a:solidFill>
                  <a:schemeClr val="dk1"/>
                </a:solidFill>
              </a:endParaRPr>
            </a:p>
            <a:p>
              <a:pPr indent="0" lvl="0" marL="0" rtl="0" algn="l">
                <a:lnSpc>
                  <a:spcPct val="115000"/>
                </a:lnSpc>
                <a:spcBef>
                  <a:spcPts val="0"/>
                </a:spcBef>
                <a:spcAft>
                  <a:spcPts val="0"/>
                </a:spcAft>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hr" sz="1200">
                  <a:solidFill>
                    <a:schemeClr val="dk1"/>
                  </a:solidFill>
                </a:rPr>
                <a:t>∙ Pyroelectric, Ferroelectric</a:t>
              </a:r>
              <a:endParaRPr sz="1200">
                <a:solidFill>
                  <a:schemeClr val="dk1"/>
                </a:solidFill>
              </a:endParaRPr>
            </a:p>
            <a:p>
              <a:pPr indent="0" lvl="0" marL="0" rtl="0" algn="l">
                <a:spcBef>
                  <a:spcPts val="0"/>
                </a:spcBef>
                <a:spcAft>
                  <a:spcPts val="0"/>
                </a:spcAft>
                <a:buNone/>
              </a:pPr>
              <a:r>
                <a:t/>
              </a:r>
              <a:endParaRPr sz="1200"/>
            </a:p>
          </p:txBody>
        </p:sp>
        <p:sp>
          <p:nvSpPr>
            <p:cNvPr id="495" name="Google Shape;495;p33"/>
            <p:cNvSpPr/>
            <p:nvPr/>
          </p:nvSpPr>
          <p:spPr>
            <a:xfrm>
              <a:off x="107150" y="1719700"/>
              <a:ext cx="2595600" cy="375900"/>
            </a:xfrm>
            <a:prstGeom prst="rect">
              <a:avLst/>
            </a:prstGeom>
            <a:noFill/>
            <a:ln cap="flat" cmpd="sng" w="1905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499" name="Shape 499"/>
        <p:cNvGrpSpPr/>
        <p:nvPr/>
      </p:nvGrpSpPr>
      <p:grpSpPr>
        <a:xfrm>
          <a:off x="0" y="0"/>
          <a:ext cx="0" cy="0"/>
          <a:chOff x="0" y="0"/>
          <a:chExt cx="0" cy="0"/>
        </a:xfrm>
      </p:grpSpPr>
      <p:sp>
        <p:nvSpPr>
          <p:cNvPr id="500" name="Google Shape;500;p34"/>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sz="1800" u="none" cap="none" strike="noStrike">
              <a:solidFill>
                <a:srgbClr val="33105D"/>
              </a:solidFill>
              <a:latin typeface="Arial"/>
              <a:ea typeface="Arial"/>
              <a:cs typeface="Arial"/>
              <a:sym typeface="Arial"/>
            </a:endParaRPr>
          </a:p>
        </p:txBody>
      </p:sp>
      <p:cxnSp>
        <p:nvCxnSpPr>
          <p:cNvPr id="501" name="Google Shape;501;p34"/>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sp>
        <p:nvSpPr>
          <p:cNvPr id="502" name="Google Shape;502;p34"/>
          <p:cNvSpPr txBox="1"/>
          <p:nvPr/>
        </p:nvSpPr>
        <p:spPr>
          <a:xfrm>
            <a:off x="117875" y="385825"/>
            <a:ext cx="2088300" cy="297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2400">
                <a:solidFill>
                  <a:srgbClr val="61A6F9"/>
                </a:solidFill>
              </a:rPr>
              <a:t>Application</a:t>
            </a:r>
            <a:endParaRPr b="0" i="0" sz="2400" u="none" cap="none" strike="noStrike">
              <a:solidFill>
                <a:srgbClr val="61A6F9"/>
              </a:solidFill>
              <a:latin typeface="Arial"/>
              <a:ea typeface="Arial"/>
              <a:cs typeface="Arial"/>
              <a:sym typeface="Arial"/>
            </a:endParaRPr>
          </a:p>
        </p:txBody>
      </p:sp>
      <p:cxnSp>
        <p:nvCxnSpPr>
          <p:cNvPr id="503" name="Google Shape;503;p34"/>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504" name="Google Shape;504;p34"/>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505" name="Google Shape;505;p34"/>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506" name="Google Shape;506;p34"/>
          <p:cNvSpPr txBox="1"/>
          <p:nvPr/>
        </p:nvSpPr>
        <p:spPr>
          <a:xfrm>
            <a:off x="231325" y="903250"/>
            <a:ext cx="3875700" cy="37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Piezoelectric effect</a:t>
            </a:r>
            <a:endParaRPr/>
          </a:p>
        </p:txBody>
      </p:sp>
      <p:pic>
        <p:nvPicPr>
          <p:cNvPr id="507" name="Google Shape;507;p34"/>
          <p:cNvPicPr preferRelativeResize="0"/>
          <p:nvPr/>
        </p:nvPicPr>
        <p:blipFill rotWithShape="1">
          <a:blip r:embed="rId3">
            <a:alphaModFix/>
          </a:blip>
          <a:srcRect b="0" l="0" r="54348" t="0"/>
          <a:stretch/>
        </p:blipFill>
        <p:spPr>
          <a:xfrm>
            <a:off x="961350" y="1434963"/>
            <a:ext cx="2205075" cy="2898125"/>
          </a:xfrm>
          <a:prstGeom prst="rect">
            <a:avLst/>
          </a:prstGeom>
          <a:noFill/>
          <a:ln>
            <a:noFill/>
          </a:ln>
        </p:spPr>
      </p:pic>
      <p:pic>
        <p:nvPicPr>
          <p:cNvPr id="508" name="Google Shape;508;p34"/>
          <p:cNvPicPr preferRelativeResize="0"/>
          <p:nvPr/>
        </p:nvPicPr>
        <p:blipFill rotWithShape="1">
          <a:blip r:embed="rId4">
            <a:alphaModFix/>
          </a:blip>
          <a:srcRect b="0" l="60432" r="0" t="0"/>
          <a:stretch/>
        </p:blipFill>
        <p:spPr>
          <a:xfrm>
            <a:off x="6072172" y="1434975"/>
            <a:ext cx="1911225" cy="2898101"/>
          </a:xfrm>
          <a:prstGeom prst="rect">
            <a:avLst/>
          </a:prstGeom>
          <a:noFill/>
          <a:ln>
            <a:noFill/>
          </a:ln>
        </p:spPr>
      </p:pic>
      <p:grpSp>
        <p:nvGrpSpPr>
          <p:cNvPr id="509" name="Google Shape;509;p34"/>
          <p:cNvGrpSpPr/>
          <p:nvPr/>
        </p:nvGrpSpPr>
        <p:grpSpPr>
          <a:xfrm>
            <a:off x="314700" y="4446750"/>
            <a:ext cx="3411900" cy="297600"/>
            <a:chOff x="314700" y="4446750"/>
            <a:chExt cx="3411900" cy="297600"/>
          </a:xfrm>
        </p:grpSpPr>
        <p:sp>
          <p:nvSpPr>
            <p:cNvPr id="510" name="Google Shape;510;p34"/>
            <p:cNvSpPr txBox="1"/>
            <p:nvPr/>
          </p:nvSpPr>
          <p:spPr>
            <a:xfrm>
              <a:off x="314700" y="4446750"/>
              <a:ext cx="3411900" cy="297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hr" sz="1200">
                  <a:solidFill>
                    <a:srgbClr val="FF0000"/>
                  </a:solidFill>
                </a:rPr>
                <a:t>Mechanical Energy       Electric Energy(Voltage)</a:t>
              </a:r>
              <a:endParaRPr sz="1200">
                <a:solidFill>
                  <a:srgbClr val="FF0000"/>
                </a:solidFill>
              </a:endParaRPr>
            </a:p>
          </p:txBody>
        </p:sp>
        <p:cxnSp>
          <p:nvCxnSpPr>
            <p:cNvPr id="511" name="Google Shape;511;p34"/>
            <p:cNvCxnSpPr/>
            <p:nvPr/>
          </p:nvCxnSpPr>
          <p:spPr>
            <a:xfrm>
              <a:off x="1738338" y="4632850"/>
              <a:ext cx="238200" cy="0"/>
            </a:xfrm>
            <a:prstGeom prst="straightConnector1">
              <a:avLst/>
            </a:prstGeom>
            <a:noFill/>
            <a:ln cap="flat" cmpd="sng" w="9525">
              <a:solidFill>
                <a:schemeClr val="dk2"/>
              </a:solidFill>
              <a:prstDash val="solid"/>
              <a:round/>
              <a:headEnd len="med" w="med" type="none"/>
              <a:tailEnd len="med" w="med" type="triangle"/>
            </a:ln>
          </p:spPr>
        </p:cxnSp>
      </p:grpSp>
      <p:grpSp>
        <p:nvGrpSpPr>
          <p:cNvPr id="512" name="Google Shape;512;p34"/>
          <p:cNvGrpSpPr/>
          <p:nvPr/>
        </p:nvGrpSpPr>
        <p:grpSpPr>
          <a:xfrm>
            <a:off x="5321851" y="4446750"/>
            <a:ext cx="3714900" cy="297600"/>
            <a:chOff x="314714" y="4446750"/>
            <a:chExt cx="3714900" cy="297600"/>
          </a:xfrm>
        </p:grpSpPr>
        <p:sp>
          <p:nvSpPr>
            <p:cNvPr id="513" name="Google Shape;513;p34"/>
            <p:cNvSpPr txBox="1"/>
            <p:nvPr/>
          </p:nvSpPr>
          <p:spPr>
            <a:xfrm>
              <a:off x="314714" y="4446750"/>
              <a:ext cx="3714900" cy="297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hr" sz="1200">
                  <a:solidFill>
                    <a:srgbClr val="FF0000"/>
                  </a:solidFill>
                </a:rPr>
                <a:t>Electrical</a:t>
              </a:r>
              <a:r>
                <a:rPr lang="hr" sz="1200">
                  <a:solidFill>
                    <a:srgbClr val="FF0000"/>
                  </a:solidFill>
                </a:rPr>
                <a:t> Energy        Mechanical Energy(Vibration)</a:t>
              </a:r>
              <a:endParaRPr sz="1200">
                <a:solidFill>
                  <a:srgbClr val="FF0000"/>
                </a:solidFill>
              </a:endParaRPr>
            </a:p>
          </p:txBody>
        </p:sp>
        <p:cxnSp>
          <p:nvCxnSpPr>
            <p:cNvPr id="514" name="Google Shape;514;p34"/>
            <p:cNvCxnSpPr/>
            <p:nvPr/>
          </p:nvCxnSpPr>
          <p:spPr>
            <a:xfrm>
              <a:off x="1607375" y="4636031"/>
              <a:ext cx="238200" cy="0"/>
            </a:xfrm>
            <a:prstGeom prst="straightConnector1">
              <a:avLst/>
            </a:prstGeom>
            <a:noFill/>
            <a:ln cap="flat" cmpd="sng" w="9525">
              <a:solidFill>
                <a:schemeClr val="dk2"/>
              </a:solidFill>
              <a:prstDash val="solid"/>
              <a:round/>
              <a:headEnd len="med" w="med" type="none"/>
              <a:tailEnd len="med" w="med" type="triangle"/>
            </a:ln>
          </p:spPr>
        </p:cxn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518" name="Shape 518"/>
        <p:cNvGrpSpPr/>
        <p:nvPr/>
      </p:nvGrpSpPr>
      <p:grpSpPr>
        <a:xfrm>
          <a:off x="0" y="0"/>
          <a:ext cx="0" cy="0"/>
          <a:chOff x="0" y="0"/>
          <a:chExt cx="0" cy="0"/>
        </a:xfrm>
      </p:grpSpPr>
      <p:cxnSp>
        <p:nvCxnSpPr>
          <p:cNvPr id="519" name="Google Shape;519;p35"/>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sp>
        <p:nvSpPr>
          <p:cNvPr id="520" name="Google Shape;520;p35"/>
          <p:cNvSpPr txBox="1"/>
          <p:nvPr/>
        </p:nvSpPr>
        <p:spPr>
          <a:xfrm>
            <a:off x="117875" y="385825"/>
            <a:ext cx="2088300" cy="297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2400">
                <a:solidFill>
                  <a:srgbClr val="61A6F9"/>
                </a:solidFill>
              </a:rPr>
              <a:t>Application</a:t>
            </a:r>
            <a:endParaRPr b="0" i="0" sz="2400" u="none" cap="none" strike="noStrike">
              <a:solidFill>
                <a:srgbClr val="61A6F9"/>
              </a:solidFill>
              <a:latin typeface="Arial"/>
              <a:ea typeface="Arial"/>
              <a:cs typeface="Arial"/>
              <a:sym typeface="Arial"/>
            </a:endParaRPr>
          </a:p>
        </p:txBody>
      </p:sp>
      <p:cxnSp>
        <p:nvCxnSpPr>
          <p:cNvPr id="521" name="Google Shape;521;p35"/>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522" name="Google Shape;522;p35"/>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523" name="Google Shape;523;p35"/>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pic>
        <p:nvPicPr>
          <p:cNvPr id="524" name="Google Shape;524;p35"/>
          <p:cNvPicPr preferRelativeResize="0"/>
          <p:nvPr/>
        </p:nvPicPr>
        <p:blipFill>
          <a:blip r:embed="rId3">
            <a:alphaModFix/>
          </a:blip>
          <a:stretch>
            <a:fillRect/>
          </a:stretch>
        </p:blipFill>
        <p:spPr>
          <a:xfrm>
            <a:off x="1062700" y="1488450"/>
            <a:ext cx="2212950" cy="1133995"/>
          </a:xfrm>
          <a:prstGeom prst="rect">
            <a:avLst/>
          </a:prstGeom>
          <a:noFill/>
          <a:ln>
            <a:noFill/>
          </a:ln>
        </p:spPr>
      </p:pic>
      <p:pic>
        <p:nvPicPr>
          <p:cNvPr id="525" name="Google Shape;525;p35"/>
          <p:cNvPicPr preferRelativeResize="0"/>
          <p:nvPr/>
        </p:nvPicPr>
        <p:blipFill rotWithShape="1">
          <a:blip r:embed="rId4">
            <a:alphaModFix/>
          </a:blip>
          <a:srcRect b="0" l="17327" r="12605" t="0"/>
          <a:stretch/>
        </p:blipFill>
        <p:spPr>
          <a:xfrm>
            <a:off x="411175" y="2831750"/>
            <a:ext cx="1315250" cy="1336050"/>
          </a:xfrm>
          <a:prstGeom prst="rect">
            <a:avLst/>
          </a:prstGeom>
          <a:noFill/>
          <a:ln>
            <a:noFill/>
          </a:ln>
        </p:spPr>
      </p:pic>
      <p:pic>
        <p:nvPicPr>
          <p:cNvPr id="526" name="Google Shape;526;p35"/>
          <p:cNvPicPr preferRelativeResize="0"/>
          <p:nvPr/>
        </p:nvPicPr>
        <p:blipFill rotWithShape="1">
          <a:blip r:embed="rId5">
            <a:alphaModFix/>
          </a:blip>
          <a:srcRect b="6059" l="0" r="0" t="0"/>
          <a:stretch/>
        </p:blipFill>
        <p:spPr>
          <a:xfrm>
            <a:off x="4840950" y="1421800"/>
            <a:ext cx="3511025" cy="3159598"/>
          </a:xfrm>
          <a:prstGeom prst="rect">
            <a:avLst/>
          </a:prstGeom>
          <a:noFill/>
          <a:ln>
            <a:noFill/>
          </a:ln>
        </p:spPr>
      </p:pic>
      <p:sp>
        <p:nvSpPr>
          <p:cNvPr id="527" name="Google Shape;527;p35"/>
          <p:cNvSpPr txBox="1"/>
          <p:nvPr/>
        </p:nvSpPr>
        <p:spPr>
          <a:xfrm>
            <a:off x="567175" y="4814100"/>
            <a:ext cx="2849700" cy="63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35"/>
          <p:cNvSpPr txBox="1"/>
          <p:nvPr/>
        </p:nvSpPr>
        <p:spPr>
          <a:xfrm>
            <a:off x="231325" y="903250"/>
            <a:ext cx="3875700" cy="37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Piezoelectric effect</a:t>
            </a:r>
            <a:endParaRPr/>
          </a:p>
        </p:txBody>
      </p:sp>
      <p:pic>
        <p:nvPicPr>
          <p:cNvPr id="529" name="Google Shape;529;p35"/>
          <p:cNvPicPr preferRelativeResize="0"/>
          <p:nvPr/>
        </p:nvPicPr>
        <p:blipFill rotWithShape="1">
          <a:blip r:embed="rId6">
            <a:alphaModFix/>
          </a:blip>
          <a:srcRect b="7388" l="3758" r="2283" t="5176"/>
          <a:stretch/>
        </p:blipFill>
        <p:spPr>
          <a:xfrm>
            <a:off x="1820475" y="2831750"/>
            <a:ext cx="2406225" cy="1467720"/>
          </a:xfrm>
          <a:prstGeom prst="rect">
            <a:avLst/>
          </a:prstGeom>
          <a:noFill/>
          <a:ln>
            <a:noFill/>
          </a:ln>
        </p:spPr>
      </p:pic>
      <p:sp>
        <p:nvSpPr>
          <p:cNvPr id="530" name="Google Shape;530;p35"/>
          <p:cNvSpPr/>
          <p:nvPr/>
        </p:nvSpPr>
        <p:spPr>
          <a:xfrm>
            <a:off x="178600" y="1369225"/>
            <a:ext cx="4191000" cy="3212100"/>
          </a:xfrm>
          <a:prstGeom prst="roundRect">
            <a:avLst>
              <a:gd fmla="val 16667"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35"/>
          <p:cNvSpPr/>
          <p:nvPr/>
        </p:nvSpPr>
        <p:spPr>
          <a:xfrm>
            <a:off x="4459275" y="1387675"/>
            <a:ext cx="4191000" cy="3212100"/>
          </a:xfrm>
          <a:prstGeom prst="roundRect">
            <a:avLst>
              <a:gd fmla="val 16667"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35"/>
          <p:cNvSpPr/>
          <p:nvPr/>
        </p:nvSpPr>
        <p:spPr>
          <a:xfrm>
            <a:off x="3902375" y="2547125"/>
            <a:ext cx="938700" cy="599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p35"/>
          <p:cNvSpPr/>
          <p:nvPr/>
        </p:nvSpPr>
        <p:spPr>
          <a:xfrm>
            <a:off x="2567593" y="3875586"/>
            <a:ext cx="652800" cy="158700"/>
          </a:xfrm>
          <a:prstGeom prst="ellipse">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p35"/>
          <p:cNvSpPr/>
          <p:nvPr/>
        </p:nvSpPr>
        <p:spPr>
          <a:xfrm>
            <a:off x="1981025" y="4015000"/>
            <a:ext cx="751800" cy="158700"/>
          </a:xfrm>
          <a:prstGeom prst="ellipse">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35"/>
          <p:cNvSpPr/>
          <p:nvPr/>
        </p:nvSpPr>
        <p:spPr>
          <a:xfrm>
            <a:off x="2638225" y="2819450"/>
            <a:ext cx="558300" cy="158700"/>
          </a:xfrm>
          <a:prstGeom prst="ellipse">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539" name="Shape 539"/>
        <p:cNvGrpSpPr/>
        <p:nvPr/>
      </p:nvGrpSpPr>
      <p:grpSpPr>
        <a:xfrm>
          <a:off x="0" y="0"/>
          <a:ext cx="0" cy="0"/>
          <a:chOff x="0" y="0"/>
          <a:chExt cx="0" cy="0"/>
        </a:xfrm>
      </p:grpSpPr>
      <p:sp>
        <p:nvSpPr>
          <p:cNvPr id="540" name="Google Shape;540;p36"/>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sz="1800" u="none" cap="none" strike="noStrike">
              <a:solidFill>
                <a:srgbClr val="33105D"/>
              </a:solidFill>
              <a:latin typeface="Arial"/>
              <a:ea typeface="Arial"/>
              <a:cs typeface="Arial"/>
              <a:sym typeface="Arial"/>
            </a:endParaRPr>
          </a:p>
        </p:txBody>
      </p:sp>
      <p:cxnSp>
        <p:nvCxnSpPr>
          <p:cNvPr id="541" name="Google Shape;541;p36"/>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sp>
        <p:nvSpPr>
          <p:cNvPr id="542" name="Google Shape;542;p36"/>
          <p:cNvSpPr txBox="1"/>
          <p:nvPr/>
        </p:nvSpPr>
        <p:spPr>
          <a:xfrm>
            <a:off x="117875" y="385825"/>
            <a:ext cx="2088300" cy="297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2400">
                <a:solidFill>
                  <a:srgbClr val="61A6F9"/>
                </a:solidFill>
              </a:rPr>
              <a:t>Application</a:t>
            </a:r>
            <a:endParaRPr b="0" i="0" sz="2400" u="none" cap="none" strike="noStrike">
              <a:solidFill>
                <a:srgbClr val="61A6F9"/>
              </a:solidFill>
              <a:latin typeface="Arial"/>
              <a:ea typeface="Arial"/>
              <a:cs typeface="Arial"/>
              <a:sym typeface="Arial"/>
            </a:endParaRPr>
          </a:p>
        </p:txBody>
      </p:sp>
      <p:cxnSp>
        <p:nvCxnSpPr>
          <p:cNvPr id="543" name="Google Shape;543;p36"/>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544" name="Google Shape;544;p36"/>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545" name="Google Shape;545;p36"/>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pic>
        <p:nvPicPr>
          <p:cNvPr id="546" name="Google Shape;546;p36"/>
          <p:cNvPicPr preferRelativeResize="0"/>
          <p:nvPr/>
        </p:nvPicPr>
        <p:blipFill rotWithShape="1">
          <a:blip r:embed="rId3">
            <a:alphaModFix/>
          </a:blip>
          <a:srcRect b="7381" l="0" r="55448" t="0"/>
          <a:stretch/>
        </p:blipFill>
        <p:spPr>
          <a:xfrm>
            <a:off x="527175" y="1587038"/>
            <a:ext cx="1100067" cy="2112575"/>
          </a:xfrm>
          <a:prstGeom prst="rect">
            <a:avLst/>
          </a:prstGeom>
          <a:noFill/>
          <a:ln>
            <a:noFill/>
          </a:ln>
        </p:spPr>
      </p:pic>
      <p:pic>
        <p:nvPicPr>
          <p:cNvPr id="547" name="Google Shape;547;p36"/>
          <p:cNvPicPr preferRelativeResize="0"/>
          <p:nvPr/>
        </p:nvPicPr>
        <p:blipFill rotWithShape="1">
          <a:blip r:embed="rId3">
            <a:alphaModFix/>
          </a:blip>
          <a:srcRect b="11087" l="51439" r="0" t="0"/>
          <a:stretch/>
        </p:blipFill>
        <p:spPr>
          <a:xfrm>
            <a:off x="2547575" y="1195875"/>
            <a:ext cx="1372175" cy="2320850"/>
          </a:xfrm>
          <a:prstGeom prst="rect">
            <a:avLst/>
          </a:prstGeom>
          <a:noFill/>
          <a:ln>
            <a:noFill/>
          </a:ln>
        </p:spPr>
      </p:pic>
      <p:sp>
        <p:nvSpPr>
          <p:cNvPr id="548" name="Google Shape;548;p36"/>
          <p:cNvSpPr txBox="1"/>
          <p:nvPr/>
        </p:nvSpPr>
        <p:spPr>
          <a:xfrm>
            <a:off x="209675" y="3601050"/>
            <a:ext cx="2337900" cy="12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36"/>
          <p:cNvSpPr txBox="1"/>
          <p:nvPr/>
        </p:nvSpPr>
        <p:spPr>
          <a:xfrm>
            <a:off x="162813" y="3695850"/>
            <a:ext cx="1828800" cy="12945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hr" sz="1200"/>
              <a:t>Anatase</a:t>
            </a:r>
            <a:endParaRPr sz="1200"/>
          </a:p>
          <a:p>
            <a:pPr indent="0" lvl="0" marL="0" rtl="0" algn="l">
              <a:spcBef>
                <a:spcPts val="0"/>
              </a:spcBef>
              <a:spcAft>
                <a:spcPts val="0"/>
              </a:spcAft>
              <a:buNone/>
            </a:pPr>
            <a:r>
              <a:rPr lang="hr" sz="1200"/>
              <a:t>- Tetragonal</a:t>
            </a:r>
            <a:endParaRPr sz="1200"/>
          </a:p>
          <a:p>
            <a:pPr indent="0" lvl="0" marL="0" rtl="0" algn="l">
              <a:spcBef>
                <a:spcPts val="0"/>
              </a:spcBef>
              <a:spcAft>
                <a:spcPts val="0"/>
              </a:spcAft>
              <a:buNone/>
            </a:pPr>
            <a:r>
              <a:rPr lang="hr" sz="1200"/>
              <a:t>- </a:t>
            </a:r>
            <a:r>
              <a:rPr lang="hr" sz="1200">
                <a:solidFill>
                  <a:schemeClr val="dk1"/>
                </a:solidFill>
              </a:rPr>
              <a:t>4</a:t>
            </a:r>
            <a:r>
              <a:rPr baseline="-25000" lang="hr" sz="1200">
                <a:solidFill>
                  <a:schemeClr val="dk1"/>
                </a:solidFill>
              </a:rPr>
              <a:t>1</a:t>
            </a:r>
            <a:r>
              <a:rPr lang="hr" sz="1200">
                <a:solidFill>
                  <a:schemeClr val="dk1"/>
                </a:solidFill>
              </a:rPr>
              <a:t>/amd</a:t>
            </a:r>
            <a:endParaRPr sz="1200">
              <a:solidFill>
                <a:schemeClr val="dk1"/>
              </a:solidFill>
            </a:endParaRPr>
          </a:p>
          <a:p>
            <a:pPr indent="0" lvl="0" marL="0" rtl="0" algn="l">
              <a:spcBef>
                <a:spcPts val="0"/>
              </a:spcBef>
              <a:spcAft>
                <a:spcPts val="0"/>
              </a:spcAft>
              <a:buNone/>
            </a:pPr>
            <a:r>
              <a:rPr lang="hr" sz="1200">
                <a:solidFill>
                  <a:schemeClr val="dk1"/>
                </a:solidFill>
              </a:rPr>
              <a:t>- Toxic</a:t>
            </a:r>
            <a:endParaRPr sz="1200">
              <a:solidFill>
                <a:schemeClr val="dk1"/>
              </a:solidFill>
            </a:endParaRPr>
          </a:p>
          <a:p>
            <a:pPr indent="0" lvl="0" marL="0" rtl="0" algn="l">
              <a:spcBef>
                <a:spcPts val="0"/>
              </a:spcBef>
              <a:spcAft>
                <a:spcPts val="0"/>
              </a:spcAft>
              <a:buNone/>
            </a:pPr>
            <a:r>
              <a:rPr lang="hr" sz="1200">
                <a:solidFill>
                  <a:schemeClr val="dk1"/>
                </a:solidFill>
              </a:rPr>
              <a:t>- Fungicides,</a:t>
            </a:r>
            <a:endParaRPr sz="1200">
              <a:solidFill>
                <a:schemeClr val="dk1"/>
              </a:solidFill>
            </a:endParaRPr>
          </a:p>
          <a:p>
            <a:pPr indent="0" lvl="0" marL="0" rtl="0" algn="l">
              <a:spcBef>
                <a:spcPts val="0"/>
              </a:spcBef>
              <a:spcAft>
                <a:spcPts val="0"/>
              </a:spcAft>
              <a:buNone/>
            </a:pPr>
            <a:r>
              <a:rPr lang="hr" sz="1200">
                <a:solidFill>
                  <a:schemeClr val="dk1"/>
                </a:solidFill>
              </a:rPr>
              <a:t>  hydrogen production</a:t>
            </a:r>
            <a:endParaRPr sz="1200">
              <a:solidFill>
                <a:schemeClr val="dk1"/>
              </a:solidFill>
            </a:endParaRPr>
          </a:p>
        </p:txBody>
      </p:sp>
      <p:sp>
        <p:nvSpPr>
          <p:cNvPr id="550" name="Google Shape;550;p36"/>
          <p:cNvSpPr txBox="1"/>
          <p:nvPr/>
        </p:nvSpPr>
        <p:spPr>
          <a:xfrm>
            <a:off x="2358950" y="3695850"/>
            <a:ext cx="1828800" cy="12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1200"/>
              <a:t>                </a:t>
            </a:r>
            <a:r>
              <a:rPr lang="hr" sz="1200"/>
              <a:t>Rutile</a:t>
            </a:r>
            <a:endParaRPr sz="1200"/>
          </a:p>
          <a:p>
            <a:pPr indent="0" lvl="0" marL="0" rtl="0" algn="l">
              <a:spcBef>
                <a:spcPts val="0"/>
              </a:spcBef>
              <a:spcAft>
                <a:spcPts val="0"/>
              </a:spcAft>
              <a:buNone/>
            </a:pPr>
            <a:r>
              <a:rPr lang="hr" sz="1200"/>
              <a:t>- </a:t>
            </a:r>
            <a:r>
              <a:rPr lang="hr" sz="1200"/>
              <a:t>Tetragonal</a:t>
            </a:r>
            <a:endParaRPr sz="1200"/>
          </a:p>
          <a:p>
            <a:pPr indent="0" lvl="0" marL="0" rtl="0" algn="l">
              <a:spcBef>
                <a:spcPts val="0"/>
              </a:spcBef>
              <a:spcAft>
                <a:spcPts val="0"/>
              </a:spcAft>
              <a:buNone/>
            </a:pPr>
            <a:r>
              <a:rPr lang="hr" sz="1200"/>
              <a:t>- </a:t>
            </a:r>
            <a:r>
              <a:rPr i="1" lang="hr" sz="1200">
                <a:solidFill>
                  <a:schemeClr val="dk1"/>
                </a:solidFill>
              </a:rPr>
              <a:t>P</a:t>
            </a:r>
            <a:r>
              <a:rPr lang="hr" sz="1200">
                <a:solidFill>
                  <a:schemeClr val="dk1"/>
                </a:solidFill>
              </a:rPr>
              <a:t>4</a:t>
            </a:r>
            <a:r>
              <a:rPr baseline="-25000" lang="hr" sz="1200">
                <a:solidFill>
                  <a:schemeClr val="dk1"/>
                </a:solidFill>
              </a:rPr>
              <a:t>2</a:t>
            </a:r>
            <a:r>
              <a:rPr lang="hr" sz="1200">
                <a:solidFill>
                  <a:schemeClr val="dk1"/>
                </a:solidFill>
              </a:rPr>
              <a:t>/mnm</a:t>
            </a:r>
            <a:endParaRPr sz="1200">
              <a:solidFill>
                <a:schemeClr val="dk1"/>
              </a:solidFill>
            </a:endParaRPr>
          </a:p>
          <a:p>
            <a:pPr indent="0" lvl="0" marL="0" rtl="0" algn="l">
              <a:spcBef>
                <a:spcPts val="0"/>
              </a:spcBef>
              <a:spcAft>
                <a:spcPts val="0"/>
              </a:spcAft>
              <a:buNone/>
            </a:pPr>
            <a:r>
              <a:rPr lang="hr" sz="1200">
                <a:solidFill>
                  <a:schemeClr val="dk1"/>
                </a:solidFill>
              </a:rPr>
              <a:t>- </a:t>
            </a:r>
            <a:r>
              <a:rPr lang="hr" sz="1200">
                <a:solidFill>
                  <a:srgbClr val="0000FF"/>
                </a:solidFill>
              </a:rPr>
              <a:t>High refractive indices</a:t>
            </a:r>
            <a:endParaRPr sz="1200">
              <a:solidFill>
                <a:srgbClr val="0000FF"/>
              </a:solidFill>
            </a:endParaRPr>
          </a:p>
          <a:p>
            <a:pPr indent="0" lvl="0" marL="0" rtl="0" algn="l">
              <a:spcBef>
                <a:spcPts val="0"/>
              </a:spcBef>
              <a:spcAft>
                <a:spcPts val="0"/>
              </a:spcAft>
              <a:buNone/>
            </a:pPr>
            <a:r>
              <a:rPr lang="hr" sz="1200">
                <a:solidFill>
                  <a:schemeClr val="dk1"/>
                </a:solidFill>
              </a:rPr>
              <a:t>- Photovoltaic cell,</a:t>
            </a:r>
            <a:endParaRPr sz="1200">
              <a:solidFill>
                <a:schemeClr val="dk1"/>
              </a:solidFill>
            </a:endParaRPr>
          </a:p>
          <a:p>
            <a:pPr indent="0" lvl="0" marL="0" rtl="0" algn="l">
              <a:spcBef>
                <a:spcPts val="0"/>
              </a:spcBef>
              <a:spcAft>
                <a:spcPts val="0"/>
              </a:spcAft>
              <a:buNone/>
            </a:pPr>
            <a:r>
              <a:rPr lang="hr" sz="1200">
                <a:solidFill>
                  <a:schemeClr val="dk1"/>
                </a:solidFill>
              </a:rPr>
              <a:t>  smart sensor</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pic>
        <p:nvPicPr>
          <p:cNvPr id="551" name="Google Shape;551;p36"/>
          <p:cNvPicPr preferRelativeResize="0"/>
          <p:nvPr/>
        </p:nvPicPr>
        <p:blipFill rotWithShape="1">
          <a:blip r:embed="rId4">
            <a:alphaModFix/>
          </a:blip>
          <a:srcRect b="0" l="53366" r="0" t="0"/>
          <a:stretch/>
        </p:blipFill>
        <p:spPr>
          <a:xfrm>
            <a:off x="5624325" y="1232200"/>
            <a:ext cx="2416474" cy="2679075"/>
          </a:xfrm>
          <a:prstGeom prst="rect">
            <a:avLst/>
          </a:prstGeom>
          <a:noFill/>
          <a:ln>
            <a:noFill/>
          </a:ln>
        </p:spPr>
      </p:pic>
      <p:sp>
        <p:nvSpPr>
          <p:cNvPr id="552" name="Google Shape;552;p36"/>
          <p:cNvSpPr/>
          <p:nvPr/>
        </p:nvSpPr>
        <p:spPr>
          <a:xfrm>
            <a:off x="4342813" y="2436475"/>
            <a:ext cx="659700" cy="297600"/>
          </a:xfrm>
          <a:prstGeom prst="rightArrow">
            <a:avLst>
              <a:gd fmla="val 50000" name="adj1"/>
              <a:gd fmla="val 50000" name="adj2"/>
            </a:avLst>
          </a:prstGeom>
          <a:solidFill>
            <a:srgbClr val="0000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36"/>
          <p:cNvSpPr txBox="1"/>
          <p:nvPr/>
        </p:nvSpPr>
        <p:spPr>
          <a:xfrm>
            <a:off x="4637200" y="4007238"/>
            <a:ext cx="2337900" cy="75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Modifying the structure of Ti2O3 and Sapphire substrate</a:t>
            </a:r>
            <a:endParaRPr/>
          </a:p>
        </p:txBody>
      </p:sp>
      <p:sp>
        <p:nvSpPr>
          <p:cNvPr id="554" name="Google Shape;554;p36"/>
          <p:cNvSpPr txBox="1"/>
          <p:nvPr/>
        </p:nvSpPr>
        <p:spPr>
          <a:xfrm>
            <a:off x="7424550" y="3965700"/>
            <a:ext cx="1520700" cy="75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TiO2 can be created in any phase</a:t>
            </a:r>
            <a:endParaRPr/>
          </a:p>
        </p:txBody>
      </p:sp>
      <p:cxnSp>
        <p:nvCxnSpPr>
          <p:cNvPr id="555" name="Google Shape;555;p36"/>
          <p:cNvCxnSpPr/>
          <p:nvPr/>
        </p:nvCxnSpPr>
        <p:spPr>
          <a:xfrm>
            <a:off x="2124500" y="1324300"/>
            <a:ext cx="0" cy="3562200"/>
          </a:xfrm>
          <a:prstGeom prst="straightConnector1">
            <a:avLst/>
          </a:prstGeom>
          <a:noFill/>
          <a:ln cap="flat" cmpd="sng" w="9525">
            <a:solidFill>
              <a:srgbClr val="000000"/>
            </a:solidFill>
            <a:prstDash val="solid"/>
            <a:round/>
            <a:headEnd len="med" w="med" type="none"/>
            <a:tailEnd len="med" w="med" type="none"/>
          </a:ln>
        </p:spPr>
      </p:cxnSp>
      <p:sp>
        <p:nvSpPr>
          <p:cNvPr id="556" name="Google Shape;556;p36"/>
          <p:cNvSpPr txBox="1"/>
          <p:nvPr/>
        </p:nvSpPr>
        <p:spPr>
          <a:xfrm>
            <a:off x="1196388" y="1268300"/>
            <a:ext cx="1100100" cy="29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1200">
                <a:solidFill>
                  <a:srgbClr val="FF0000"/>
                </a:solidFill>
              </a:rPr>
              <a:t>T &lt; </a:t>
            </a:r>
            <a:r>
              <a:rPr lang="hr" sz="1200">
                <a:solidFill>
                  <a:srgbClr val="FF0000"/>
                </a:solidFill>
              </a:rPr>
              <a:t>500</a:t>
            </a:r>
            <a:r>
              <a:rPr lang="hr" sz="1200">
                <a:solidFill>
                  <a:srgbClr val="FF0000"/>
                </a:solidFill>
                <a:highlight>
                  <a:srgbClr val="F8F9FA"/>
                </a:highlight>
              </a:rPr>
              <a:t>°C</a:t>
            </a:r>
            <a:endParaRPr sz="1200">
              <a:solidFill>
                <a:srgbClr val="FF0000"/>
              </a:solidFill>
            </a:endParaRPr>
          </a:p>
        </p:txBody>
      </p:sp>
      <p:sp>
        <p:nvSpPr>
          <p:cNvPr id="557" name="Google Shape;557;p36"/>
          <p:cNvSpPr txBox="1"/>
          <p:nvPr/>
        </p:nvSpPr>
        <p:spPr>
          <a:xfrm>
            <a:off x="2158550" y="1268300"/>
            <a:ext cx="1100100" cy="37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1200">
                <a:solidFill>
                  <a:srgbClr val="FF0000"/>
                </a:solidFill>
              </a:rPr>
              <a:t>T &gt; 500</a:t>
            </a:r>
            <a:r>
              <a:rPr lang="hr" sz="1200">
                <a:solidFill>
                  <a:srgbClr val="FF0000"/>
                </a:solidFill>
                <a:highlight>
                  <a:srgbClr val="F8F9FA"/>
                </a:highlight>
              </a:rPr>
              <a:t>°C</a:t>
            </a:r>
            <a:endParaRPr sz="1200">
              <a:solidFill>
                <a:srgbClr val="FF0000"/>
              </a:solidFill>
            </a:endParaRPr>
          </a:p>
        </p:txBody>
      </p:sp>
      <p:sp>
        <p:nvSpPr>
          <p:cNvPr id="558" name="Google Shape;558;p36"/>
          <p:cNvSpPr/>
          <p:nvPr/>
        </p:nvSpPr>
        <p:spPr>
          <a:xfrm>
            <a:off x="4651525" y="3996700"/>
            <a:ext cx="4025400" cy="7548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59" name="Google Shape;559;p36"/>
          <p:cNvCxnSpPr/>
          <p:nvPr/>
        </p:nvCxnSpPr>
        <p:spPr>
          <a:xfrm flipH="1" rot="10800000">
            <a:off x="6831900" y="4363875"/>
            <a:ext cx="592800" cy="1800"/>
          </a:xfrm>
          <a:prstGeom prst="straightConnector1">
            <a:avLst/>
          </a:prstGeom>
          <a:noFill/>
          <a:ln cap="flat" cmpd="sng" w="9525">
            <a:solidFill>
              <a:schemeClr val="dk2"/>
            </a:solidFill>
            <a:prstDash val="solid"/>
            <a:round/>
            <a:headEnd len="med" w="med" type="none"/>
            <a:tailEnd len="med" w="med" type="triangle"/>
          </a:ln>
        </p:spPr>
      </p:cxnSp>
      <p:sp>
        <p:nvSpPr>
          <p:cNvPr id="560" name="Google Shape;560;p36"/>
          <p:cNvSpPr txBox="1"/>
          <p:nvPr/>
        </p:nvSpPr>
        <p:spPr>
          <a:xfrm>
            <a:off x="223650" y="913950"/>
            <a:ext cx="3875700" cy="3759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Clr>
                <a:schemeClr val="dk1"/>
              </a:buClr>
              <a:buSzPts val="1100"/>
              <a:buFont typeface="Arial"/>
              <a:buNone/>
            </a:pPr>
            <a:r>
              <a:rPr lang="hr">
                <a:solidFill>
                  <a:schemeClr val="dk1"/>
                </a:solidFill>
              </a:rPr>
              <a:t>Domain Matching Epitaxy (DME)</a:t>
            </a:r>
            <a:endParaRPr>
              <a:solidFill>
                <a:schemeClr val="dk1"/>
              </a:solidFill>
            </a:endParaRPr>
          </a:p>
          <a:p>
            <a:pPr indent="0" lvl="0" marL="0" rtl="0" algn="l">
              <a:lnSpc>
                <a:spcPct val="115000"/>
              </a:lnSpc>
              <a:spcBef>
                <a:spcPts val="0"/>
              </a:spcBef>
              <a:spcAft>
                <a:spcPts val="0"/>
              </a:spcAft>
              <a:buSzPts val="1100"/>
              <a:buNone/>
            </a:pPr>
            <a:r>
              <a:t/>
            </a:r>
            <a:endParaRPr sz="1800">
              <a:solidFill>
                <a:schemeClr val="dk1"/>
              </a:solidFill>
            </a:endParaRPr>
          </a:p>
        </p:txBody>
      </p:sp>
      <p:sp>
        <p:nvSpPr>
          <p:cNvPr id="561" name="Google Shape;561;p36"/>
          <p:cNvSpPr txBox="1"/>
          <p:nvPr/>
        </p:nvSpPr>
        <p:spPr>
          <a:xfrm>
            <a:off x="76200" y="1195875"/>
            <a:ext cx="869100" cy="29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TiO2</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565" name="Shape 565"/>
        <p:cNvGrpSpPr/>
        <p:nvPr/>
      </p:nvGrpSpPr>
      <p:grpSpPr>
        <a:xfrm>
          <a:off x="0" y="0"/>
          <a:ext cx="0" cy="0"/>
          <a:chOff x="0" y="0"/>
          <a:chExt cx="0" cy="0"/>
        </a:xfrm>
      </p:grpSpPr>
      <p:sp>
        <p:nvSpPr>
          <p:cNvPr id="566" name="Google Shape;566;p37"/>
          <p:cNvSpPr txBox="1"/>
          <p:nvPr/>
        </p:nvSpPr>
        <p:spPr>
          <a:xfrm>
            <a:off x="223650" y="913950"/>
            <a:ext cx="3875700" cy="3759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Clr>
                <a:schemeClr val="dk1"/>
              </a:buClr>
              <a:buSzPts val="1100"/>
              <a:buFont typeface="Arial"/>
              <a:buNone/>
            </a:pPr>
            <a:r>
              <a:rPr lang="hr">
                <a:solidFill>
                  <a:schemeClr val="dk1"/>
                </a:solidFill>
              </a:rPr>
              <a:t>Domain Matching Epitaxy (DME)</a:t>
            </a:r>
            <a:endParaRPr>
              <a:solidFill>
                <a:schemeClr val="dk1"/>
              </a:solidFill>
            </a:endParaRPr>
          </a:p>
          <a:p>
            <a:pPr indent="0" lvl="0" marL="0" rtl="0" algn="l">
              <a:lnSpc>
                <a:spcPct val="115000"/>
              </a:lnSpc>
              <a:spcBef>
                <a:spcPts val="0"/>
              </a:spcBef>
              <a:spcAft>
                <a:spcPts val="0"/>
              </a:spcAft>
              <a:buSzPts val="1100"/>
              <a:buNone/>
            </a:pPr>
            <a:r>
              <a:t/>
            </a:r>
            <a:endParaRPr sz="1800">
              <a:solidFill>
                <a:schemeClr val="dk1"/>
              </a:solidFill>
            </a:endParaRPr>
          </a:p>
        </p:txBody>
      </p:sp>
      <p:cxnSp>
        <p:nvCxnSpPr>
          <p:cNvPr id="567" name="Google Shape;567;p37"/>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sp>
        <p:nvSpPr>
          <p:cNvPr id="568" name="Google Shape;568;p37"/>
          <p:cNvSpPr txBox="1"/>
          <p:nvPr/>
        </p:nvSpPr>
        <p:spPr>
          <a:xfrm>
            <a:off x="117875" y="385825"/>
            <a:ext cx="2088300" cy="297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2400">
                <a:solidFill>
                  <a:srgbClr val="61A6F9"/>
                </a:solidFill>
              </a:rPr>
              <a:t>Application</a:t>
            </a:r>
            <a:endParaRPr b="0" i="0" sz="2400" u="none" cap="none" strike="noStrike">
              <a:solidFill>
                <a:srgbClr val="61A6F9"/>
              </a:solidFill>
              <a:latin typeface="Arial"/>
              <a:ea typeface="Arial"/>
              <a:cs typeface="Arial"/>
              <a:sym typeface="Arial"/>
            </a:endParaRPr>
          </a:p>
        </p:txBody>
      </p:sp>
      <p:cxnSp>
        <p:nvCxnSpPr>
          <p:cNvPr id="569" name="Google Shape;569;p37"/>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570" name="Google Shape;570;p37"/>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571" name="Google Shape;571;p37"/>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572" name="Google Shape;572;p37"/>
          <p:cNvSpPr txBox="1"/>
          <p:nvPr/>
        </p:nvSpPr>
        <p:spPr>
          <a:xfrm>
            <a:off x="223650" y="1353725"/>
            <a:ext cx="3670500" cy="1302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hr"/>
              <a:t>Lattice matching Epitaxy(LME)</a:t>
            </a:r>
            <a:endParaRPr b="1"/>
          </a:p>
          <a:p>
            <a:pPr indent="0" lvl="0" marL="0" rtl="0" algn="l">
              <a:spcBef>
                <a:spcPts val="0"/>
              </a:spcBef>
              <a:spcAft>
                <a:spcPts val="0"/>
              </a:spcAft>
              <a:buNone/>
            </a:pPr>
            <a:r>
              <a:rPr lang="hr"/>
              <a:t>1.Can’t explain the growth of several</a:t>
            </a:r>
            <a:endParaRPr/>
          </a:p>
          <a:p>
            <a:pPr indent="0" lvl="0" marL="0" rtl="0" algn="l">
              <a:spcBef>
                <a:spcPts val="0"/>
              </a:spcBef>
              <a:spcAft>
                <a:spcPts val="0"/>
              </a:spcAft>
              <a:buNone/>
            </a:pPr>
            <a:r>
              <a:rPr lang="hr"/>
              <a:t>   substrate/film hetero structures.</a:t>
            </a:r>
            <a:endParaRPr/>
          </a:p>
          <a:p>
            <a:pPr indent="0" lvl="0" marL="0" rtl="0" algn="l">
              <a:spcBef>
                <a:spcPts val="0"/>
              </a:spcBef>
              <a:spcAft>
                <a:spcPts val="0"/>
              </a:spcAft>
              <a:buNone/>
            </a:pPr>
            <a:r>
              <a:rPr lang="hr"/>
              <a:t>2.High misfit</a:t>
            </a:r>
            <a:endParaRPr/>
          </a:p>
          <a:p>
            <a:pPr indent="0" lvl="0" marL="0" rtl="0" algn="l">
              <a:spcBef>
                <a:spcPts val="0"/>
              </a:spcBef>
              <a:spcAft>
                <a:spcPts val="0"/>
              </a:spcAft>
              <a:buNone/>
            </a:pPr>
            <a:r>
              <a:rPr lang="hr"/>
              <a:t>3.</a:t>
            </a:r>
            <a:r>
              <a:rPr lang="hr">
                <a:solidFill>
                  <a:srgbClr val="FF0000"/>
                </a:solidFill>
              </a:rPr>
              <a:t>Thermal and defect strains is presented.</a:t>
            </a:r>
            <a:endParaRPr>
              <a:solidFill>
                <a:srgbClr val="FF0000"/>
              </a:solidFill>
            </a:endParaRPr>
          </a:p>
        </p:txBody>
      </p:sp>
      <p:sp>
        <p:nvSpPr>
          <p:cNvPr id="573" name="Google Shape;573;p37"/>
          <p:cNvSpPr txBox="1"/>
          <p:nvPr/>
        </p:nvSpPr>
        <p:spPr>
          <a:xfrm>
            <a:off x="223650" y="2939850"/>
            <a:ext cx="3670500" cy="1960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hr"/>
              <a:t>Domain matching Epitaxy(DME)</a:t>
            </a:r>
            <a:endParaRPr b="1"/>
          </a:p>
          <a:p>
            <a:pPr indent="0" lvl="0" marL="0" rtl="0" algn="l">
              <a:spcBef>
                <a:spcPts val="0"/>
              </a:spcBef>
              <a:spcAft>
                <a:spcPts val="0"/>
              </a:spcAft>
              <a:buNone/>
            </a:pPr>
            <a:r>
              <a:rPr lang="hr"/>
              <a:t>1. Low misfit</a:t>
            </a:r>
            <a:endParaRPr/>
          </a:p>
          <a:p>
            <a:pPr indent="0" lvl="0" marL="0" rtl="0" algn="l">
              <a:spcBef>
                <a:spcPts val="0"/>
              </a:spcBef>
              <a:spcAft>
                <a:spcPts val="0"/>
              </a:spcAft>
              <a:buNone/>
            </a:pPr>
            <a:r>
              <a:rPr lang="hr"/>
              <a:t>2. </a:t>
            </a:r>
            <a:r>
              <a:rPr lang="hr">
                <a:solidFill>
                  <a:srgbClr val="FF0000"/>
                </a:solidFill>
              </a:rPr>
              <a:t>Low energy budget</a:t>
            </a:r>
            <a:endParaRPr>
              <a:solidFill>
                <a:srgbClr val="FF0000"/>
              </a:solidFill>
            </a:endParaRPr>
          </a:p>
          <a:p>
            <a:pPr indent="0" lvl="0" marL="0" rtl="0" algn="l">
              <a:spcBef>
                <a:spcPts val="0"/>
              </a:spcBef>
              <a:spcAft>
                <a:spcPts val="0"/>
              </a:spcAft>
              <a:buNone/>
            </a:pPr>
            <a:r>
              <a:rPr lang="hr"/>
              <a:t>- cost saving </a:t>
            </a:r>
            <a:endParaRPr/>
          </a:p>
          <a:p>
            <a:pPr indent="0" lvl="0" marL="0" rtl="0" algn="l">
              <a:spcBef>
                <a:spcPts val="0"/>
              </a:spcBef>
              <a:spcAft>
                <a:spcPts val="0"/>
              </a:spcAft>
              <a:buNone/>
            </a:pPr>
            <a:r>
              <a:rPr lang="hr"/>
              <a:t>- decrease of the overall cost of fabrication</a:t>
            </a:r>
            <a:endParaRPr/>
          </a:p>
          <a:p>
            <a:pPr indent="0" lvl="0" marL="0" rtl="0" algn="l">
              <a:spcBef>
                <a:spcPts val="0"/>
              </a:spcBef>
              <a:spcAft>
                <a:spcPts val="0"/>
              </a:spcAft>
              <a:buNone/>
            </a:pPr>
            <a:r>
              <a:rPr lang="hr"/>
              <a:t>3. High resistivity</a:t>
            </a:r>
            <a:endParaRPr/>
          </a:p>
          <a:p>
            <a:pPr indent="0" lvl="0" marL="0" rtl="0" algn="l">
              <a:spcBef>
                <a:spcPts val="0"/>
              </a:spcBef>
              <a:spcAft>
                <a:spcPts val="0"/>
              </a:spcAft>
              <a:buNone/>
            </a:pPr>
            <a:r>
              <a:rPr lang="hr"/>
              <a:t> - make smaller gate sizes and</a:t>
            </a:r>
            <a:endParaRPr/>
          </a:p>
          <a:p>
            <a:pPr indent="0" lvl="0" marL="0" rtl="0" algn="l">
              <a:spcBef>
                <a:spcPts val="0"/>
              </a:spcBef>
              <a:spcAft>
                <a:spcPts val="0"/>
              </a:spcAft>
              <a:buNone/>
            </a:pPr>
            <a:r>
              <a:rPr lang="hr"/>
              <a:t>   inter-diffusion between interfaces</a:t>
            </a:r>
            <a:endParaRPr/>
          </a:p>
        </p:txBody>
      </p:sp>
      <p:sp>
        <p:nvSpPr>
          <p:cNvPr id="574" name="Google Shape;574;p37"/>
          <p:cNvSpPr txBox="1"/>
          <p:nvPr/>
        </p:nvSpPr>
        <p:spPr>
          <a:xfrm>
            <a:off x="5278550" y="2217875"/>
            <a:ext cx="3169200" cy="140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The biggest challenges for the electronics industry</a:t>
            </a:r>
            <a:endParaRPr/>
          </a:p>
          <a:p>
            <a:pPr indent="0" lvl="0" marL="0" rtl="0" algn="l">
              <a:spcBef>
                <a:spcPts val="0"/>
              </a:spcBef>
              <a:spcAft>
                <a:spcPts val="0"/>
              </a:spcAft>
              <a:buNone/>
            </a:pPr>
            <a:r>
              <a:t/>
            </a:r>
            <a:endParaRPr/>
          </a:p>
          <a:p>
            <a:pPr indent="0" lvl="0" marL="0" rtl="0" algn="l">
              <a:spcBef>
                <a:spcPts val="0"/>
              </a:spcBef>
              <a:spcAft>
                <a:spcPts val="0"/>
              </a:spcAft>
              <a:buNone/>
            </a:pPr>
            <a:r>
              <a:rPr lang="hr"/>
              <a:t>: </a:t>
            </a:r>
            <a:r>
              <a:rPr lang="hr">
                <a:solidFill>
                  <a:srgbClr val="FF0000"/>
                </a:solidFill>
              </a:rPr>
              <a:t>Reducing the thermal budget</a:t>
            </a:r>
            <a:endParaRPr>
              <a:solidFill>
                <a:srgbClr val="FF0000"/>
              </a:solidFill>
            </a:endParaRPr>
          </a:p>
          <a:p>
            <a:pPr indent="0" lvl="0" marL="0" rtl="0" algn="l">
              <a:spcBef>
                <a:spcPts val="0"/>
              </a:spcBef>
              <a:spcAft>
                <a:spcPts val="0"/>
              </a:spcAft>
              <a:buNone/>
            </a:pPr>
            <a:r>
              <a:rPr lang="hr"/>
              <a:t>  </a:t>
            </a:r>
            <a:endParaRPr/>
          </a:p>
          <a:p>
            <a:pPr indent="0" lvl="0" marL="0" rtl="0" algn="l">
              <a:spcBef>
                <a:spcPts val="0"/>
              </a:spcBef>
              <a:spcAft>
                <a:spcPts val="0"/>
              </a:spcAft>
              <a:buNone/>
            </a:pPr>
            <a:r>
              <a:rPr b="1" lang="hr"/>
              <a:t>ex) making Rutile in RT</a:t>
            </a:r>
            <a:r>
              <a:rPr lang="hr"/>
              <a:t> </a:t>
            </a:r>
            <a:endParaRPr/>
          </a:p>
        </p:txBody>
      </p:sp>
      <p:sp>
        <p:nvSpPr>
          <p:cNvPr id="575" name="Google Shape;575;p37"/>
          <p:cNvSpPr/>
          <p:nvPr/>
        </p:nvSpPr>
        <p:spPr>
          <a:xfrm>
            <a:off x="4255750" y="2275350"/>
            <a:ext cx="853200" cy="1157400"/>
          </a:xfrm>
          <a:prstGeom prst="curvedLeftArrow">
            <a:avLst>
              <a:gd fmla="val 25000" name="adj1"/>
              <a:gd fmla="val 50000" name="adj2"/>
              <a:gd fmla="val 2500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579" name="Shape 579"/>
        <p:cNvGrpSpPr/>
        <p:nvPr/>
      </p:nvGrpSpPr>
      <p:grpSpPr>
        <a:xfrm>
          <a:off x="0" y="0"/>
          <a:ext cx="0" cy="0"/>
          <a:chOff x="0" y="0"/>
          <a:chExt cx="0" cy="0"/>
        </a:xfrm>
      </p:grpSpPr>
      <p:cxnSp>
        <p:nvCxnSpPr>
          <p:cNvPr id="580" name="Google Shape;580;p38"/>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sp>
        <p:nvSpPr>
          <p:cNvPr id="581" name="Google Shape;581;p38"/>
          <p:cNvSpPr txBox="1"/>
          <p:nvPr/>
        </p:nvSpPr>
        <p:spPr>
          <a:xfrm>
            <a:off x="117875" y="385825"/>
            <a:ext cx="2088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2400">
                <a:solidFill>
                  <a:srgbClr val="61A6F9"/>
                </a:solidFill>
              </a:rPr>
              <a:t>Reference</a:t>
            </a:r>
            <a:endParaRPr b="0" i="0" sz="2400" u="none" cap="none" strike="noStrike">
              <a:solidFill>
                <a:srgbClr val="61A6F9"/>
              </a:solidFill>
              <a:latin typeface="Arial"/>
              <a:ea typeface="Arial"/>
              <a:cs typeface="Arial"/>
              <a:sym typeface="Arial"/>
            </a:endParaRPr>
          </a:p>
        </p:txBody>
      </p:sp>
      <p:cxnSp>
        <p:nvCxnSpPr>
          <p:cNvPr id="582" name="Google Shape;582;p38"/>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583" name="Google Shape;583;p38"/>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584" name="Google Shape;584;p38"/>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585" name="Google Shape;585;p38"/>
          <p:cNvSpPr txBox="1"/>
          <p:nvPr/>
        </p:nvSpPr>
        <p:spPr>
          <a:xfrm>
            <a:off x="76200" y="942400"/>
            <a:ext cx="8948700" cy="3610500"/>
          </a:xfrm>
          <a:prstGeom prst="rect">
            <a:avLst/>
          </a:prstGeom>
          <a:noFill/>
          <a:ln>
            <a:noFill/>
          </a:ln>
        </p:spPr>
        <p:txBody>
          <a:bodyPr anchorCtr="0" anchor="t" bIns="91425" lIns="91425" spcFirstLastPara="1" rIns="91425" wrap="square" tIns="91425">
            <a:noAutofit/>
          </a:bodyPr>
          <a:lstStyle/>
          <a:p>
            <a:pPr indent="-301625" lvl="0" marL="457200" rtl="0" algn="l">
              <a:spcBef>
                <a:spcPts val="0"/>
              </a:spcBef>
              <a:spcAft>
                <a:spcPts val="0"/>
              </a:spcAft>
              <a:buClr>
                <a:schemeClr val="dk1"/>
              </a:buClr>
              <a:buSzPts val="1150"/>
              <a:buFont typeface="Times New Roman"/>
              <a:buAutoNum type="arabicParenR"/>
            </a:pPr>
            <a:r>
              <a:rPr lang="hr" sz="1150">
                <a:solidFill>
                  <a:schemeClr val="dk1"/>
                </a:solidFill>
                <a:highlight>
                  <a:srgbClr val="FFFFFF"/>
                </a:highlight>
                <a:latin typeface="Times New Roman"/>
                <a:ea typeface="Times New Roman"/>
                <a:cs typeface="Times New Roman"/>
                <a:sym typeface="Times New Roman"/>
              </a:rPr>
              <a:t>Daniel Rasic and Jagdish Narayan (September 3rd 2019). Epitaxial Growth of Thin Films, Crystal Growth, Vadim Glebovsky</a:t>
            </a:r>
            <a:endParaRPr sz="1150">
              <a:solidFill>
                <a:schemeClr val="dk1"/>
              </a:solidFill>
              <a:highlight>
                <a:srgbClr val="FFFFFF"/>
              </a:highlight>
              <a:latin typeface="Times New Roman"/>
              <a:ea typeface="Times New Roman"/>
              <a:cs typeface="Times New Roman"/>
              <a:sym typeface="Times New Roman"/>
            </a:endParaRPr>
          </a:p>
          <a:p>
            <a:pPr indent="-301625" lvl="0" marL="457200" rtl="0" algn="l">
              <a:lnSpc>
                <a:spcPct val="115000"/>
              </a:lnSpc>
              <a:spcBef>
                <a:spcPts val="0"/>
              </a:spcBef>
              <a:spcAft>
                <a:spcPts val="0"/>
              </a:spcAft>
              <a:buClr>
                <a:schemeClr val="dk1"/>
              </a:buClr>
              <a:buSzPts val="1150"/>
              <a:buFont typeface="Times New Roman"/>
              <a:buAutoNum type="arabicParenR"/>
            </a:pPr>
            <a:r>
              <a:rPr lang="hr" sz="1200">
                <a:solidFill>
                  <a:srgbClr val="323232"/>
                </a:solidFill>
                <a:latin typeface="Georgia"/>
                <a:ea typeface="Georgia"/>
                <a:cs typeface="Georgia"/>
                <a:sym typeface="Georgia"/>
              </a:rPr>
              <a:t>Piezoelectric and ferroelectric materials and structures for energy harvesting applications, Energy Environ. Sci., 7 (2014)</a:t>
            </a:r>
            <a:endParaRPr sz="1200">
              <a:solidFill>
                <a:srgbClr val="323232"/>
              </a:solidFill>
              <a:latin typeface="Georgia"/>
              <a:ea typeface="Georgia"/>
              <a:cs typeface="Georgia"/>
              <a:sym typeface="Georgia"/>
            </a:endParaRPr>
          </a:p>
          <a:p>
            <a:pPr indent="-304800" lvl="0" marL="457200" rtl="0" algn="l">
              <a:lnSpc>
                <a:spcPct val="115000"/>
              </a:lnSpc>
              <a:spcBef>
                <a:spcPts val="0"/>
              </a:spcBef>
              <a:spcAft>
                <a:spcPts val="0"/>
              </a:spcAft>
              <a:buClr>
                <a:srgbClr val="323232"/>
              </a:buClr>
              <a:buSzPts val="1200"/>
              <a:buFont typeface="Georgia"/>
              <a:buAutoNum type="arabicParenR"/>
            </a:pPr>
            <a:r>
              <a:rPr lang="hr" sz="1150">
                <a:solidFill>
                  <a:schemeClr val="dk1"/>
                </a:solidFill>
                <a:highlight>
                  <a:srgbClr val="FFFFFF"/>
                </a:highlight>
                <a:latin typeface="Times New Roman"/>
                <a:ea typeface="Times New Roman"/>
                <a:cs typeface="Times New Roman"/>
                <a:sym typeface="Times New Roman"/>
              </a:rPr>
              <a:t>Imran Patel (September 6th 2011). Ceramic Based Intelligent Piezoelectric Energy Harvesting Device, Advances in Ceramics - Electric and Magnetic Ceramics, Bioceramics, Ceramics and Environment, Costas Sikalidis</a:t>
            </a:r>
            <a:endParaRPr sz="1150">
              <a:solidFill>
                <a:schemeClr val="dk1"/>
              </a:solidFill>
              <a:highlight>
                <a:srgbClr val="FFFFFF"/>
              </a:highlight>
              <a:latin typeface="Times New Roman"/>
              <a:ea typeface="Times New Roman"/>
              <a:cs typeface="Times New Roman"/>
              <a:sym typeface="Times New Roman"/>
            </a:endParaRPr>
          </a:p>
          <a:p>
            <a:pPr indent="-301625" lvl="0" marL="457200" rtl="0" algn="l">
              <a:lnSpc>
                <a:spcPct val="115000"/>
              </a:lnSpc>
              <a:spcBef>
                <a:spcPts val="0"/>
              </a:spcBef>
              <a:spcAft>
                <a:spcPts val="0"/>
              </a:spcAft>
              <a:buClr>
                <a:schemeClr val="dk1"/>
              </a:buClr>
              <a:buSzPts val="1150"/>
              <a:buFont typeface="Times New Roman"/>
              <a:buAutoNum type="arabicParenR"/>
            </a:pPr>
            <a:r>
              <a:rPr lang="hr" sz="1150">
                <a:solidFill>
                  <a:schemeClr val="dk1"/>
                </a:solidFill>
                <a:highlight>
                  <a:srgbClr val="FFFFFF"/>
                </a:highlight>
                <a:latin typeface="Times New Roman"/>
                <a:ea typeface="Times New Roman"/>
                <a:cs typeface="Times New Roman"/>
                <a:sym typeface="Times New Roman"/>
              </a:rPr>
              <a:t>x-ray diffraction for materials research (from fundamentals to applications), Lee Myeongkyu</a:t>
            </a:r>
            <a:endParaRPr sz="1150">
              <a:solidFill>
                <a:schemeClr val="dk1"/>
              </a:solidFill>
              <a:highlight>
                <a:srgbClr val="FFFFFF"/>
              </a:highlight>
              <a:latin typeface="Times New Roman"/>
              <a:ea typeface="Times New Roman"/>
              <a:cs typeface="Times New Roman"/>
              <a:sym typeface="Times New Roman"/>
            </a:endParaRPr>
          </a:p>
          <a:p>
            <a:pPr indent="-301625" lvl="0" marL="457200" rtl="0" algn="l">
              <a:lnSpc>
                <a:spcPct val="115000"/>
              </a:lnSpc>
              <a:spcBef>
                <a:spcPts val="0"/>
              </a:spcBef>
              <a:spcAft>
                <a:spcPts val="0"/>
              </a:spcAft>
              <a:buClr>
                <a:schemeClr val="dk1"/>
              </a:buClr>
              <a:buSzPts val="1150"/>
              <a:buFont typeface="Times New Roman"/>
              <a:buAutoNum type="arabicParenR"/>
            </a:pPr>
            <a:r>
              <a:rPr lang="hr" sz="1150">
                <a:solidFill>
                  <a:schemeClr val="dk1"/>
                </a:solidFill>
                <a:highlight>
                  <a:srgbClr val="FFFFFF"/>
                </a:highlight>
                <a:latin typeface="Times New Roman"/>
                <a:ea typeface="Times New Roman"/>
                <a:cs typeface="Times New Roman"/>
                <a:sym typeface="Times New Roman"/>
              </a:rPr>
              <a:t>https://ko.wikipedia.org/wiki/브래그_법칙</a:t>
            </a:r>
            <a:endParaRPr sz="1150">
              <a:solidFill>
                <a:schemeClr val="dk1"/>
              </a:solidFill>
              <a:highlight>
                <a:srgbClr val="FFFFFF"/>
              </a:highlight>
              <a:latin typeface="Times New Roman"/>
              <a:ea typeface="Times New Roman"/>
              <a:cs typeface="Times New Roman"/>
              <a:sym typeface="Times New Roman"/>
            </a:endParaRPr>
          </a:p>
          <a:p>
            <a:pPr indent="-301625" lvl="0" marL="457200" rtl="0" algn="l">
              <a:lnSpc>
                <a:spcPct val="115000"/>
              </a:lnSpc>
              <a:spcBef>
                <a:spcPts val="0"/>
              </a:spcBef>
              <a:spcAft>
                <a:spcPts val="0"/>
              </a:spcAft>
              <a:buClr>
                <a:schemeClr val="dk1"/>
              </a:buClr>
              <a:buSzPts val="1150"/>
              <a:buFont typeface="Times New Roman"/>
              <a:buAutoNum type="arabicParenR"/>
            </a:pPr>
            <a:r>
              <a:rPr lang="hr" sz="1150">
                <a:solidFill>
                  <a:schemeClr val="dk1"/>
                </a:solidFill>
                <a:highlight>
                  <a:srgbClr val="FFFFFF"/>
                </a:highlight>
                <a:latin typeface="Times New Roman"/>
                <a:ea typeface="Times New Roman"/>
                <a:cs typeface="Times New Roman"/>
                <a:sym typeface="Times New Roman"/>
              </a:rPr>
              <a:t>https://www.chem.uci.edu/~lawm/263%204.pdf</a:t>
            </a:r>
            <a:endParaRPr sz="1150">
              <a:solidFill>
                <a:schemeClr val="dk1"/>
              </a:solidFill>
              <a:highlight>
                <a:srgbClr val="FFFFFF"/>
              </a:highlight>
              <a:latin typeface="Times New Roman"/>
              <a:ea typeface="Times New Roman"/>
              <a:cs typeface="Times New Roman"/>
              <a:sym typeface="Times New Roman"/>
            </a:endParaRPr>
          </a:p>
          <a:p>
            <a:pPr indent="-301625" lvl="0" marL="457200" rtl="0" algn="l">
              <a:lnSpc>
                <a:spcPct val="115000"/>
              </a:lnSpc>
              <a:spcBef>
                <a:spcPts val="0"/>
              </a:spcBef>
              <a:spcAft>
                <a:spcPts val="0"/>
              </a:spcAft>
              <a:buClr>
                <a:schemeClr val="dk1"/>
              </a:buClr>
              <a:buSzPts val="1150"/>
              <a:buFont typeface="Times New Roman"/>
              <a:buAutoNum type="arabicParenR"/>
            </a:pPr>
            <a:r>
              <a:rPr lang="hr" sz="1150">
                <a:solidFill>
                  <a:schemeClr val="dk1"/>
                </a:solidFill>
                <a:highlight>
                  <a:srgbClr val="FFFFFF"/>
                </a:highlight>
                <a:latin typeface="Times New Roman"/>
                <a:ea typeface="Times New Roman"/>
                <a:cs typeface="Times New Roman"/>
                <a:sym typeface="Times New Roman"/>
              </a:rPr>
              <a:t>Principles  of Electronic Materials and Devices 4th ed, </a:t>
            </a:r>
            <a:r>
              <a:rPr lang="hr" sz="1150">
                <a:solidFill>
                  <a:schemeClr val="dk1"/>
                </a:solidFill>
                <a:latin typeface="Times New Roman"/>
                <a:ea typeface="Times New Roman"/>
                <a:cs typeface="Times New Roman"/>
                <a:sym typeface="Times New Roman"/>
              </a:rPr>
              <a:t>S. O. Kasap, McGraw-Hill</a:t>
            </a:r>
            <a:endParaRPr sz="1150">
              <a:solidFill>
                <a:schemeClr val="dk1"/>
              </a:solidFill>
              <a:latin typeface="Times New Roman"/>
              <a:ea typeface="Times New Roman"/>
              <a:cs typeface="Times New Roman"/>
              <a:sym typeface="Times New Roman"/>
            </a:endParaRPr>
          </a:p>
          <a:p>
            <a:pPr indent="-301625" lvl="0" marL="457200" rtl="0" algn="l">
              <a:lnSpc>
                <a:spcPct val="115000"/>
              </a:lnSpc>
              <a:spcBef>
                <a:spcPts val="0"/>
              </a:spcBef>
              <a:spcAft>
                <a:spcPts val="0"/>
              </a:spcAft>
              <a:buClr>
                <a:schemeClr val="dk1"/>
              </a:buClr>
              <a:buSzPts val="1150"/>
              <a:buFont typeface="Times New Roman"/>
              <a:buAutoNum type="arabicParenR"/>
            </a:pPr>
            <a:r>
              <a:rPr lang="hr" sz="1150">
                <a:solidFill>
                  <a:schemeClr val="dk1"/>
                </a:solidFill>
                <a:highlight>
                  <a:srgbClr val="FFFFFF"/>
                </a:highlight>
                <a:latin typeface="Times New Roman"/>
                <a:ea typeface="Times New Roman"/>
                <a:cs typeface="Times New Roman"/>
                <a:sym typeface="Times New Roman"/>
              </a:rPr>
              <a:t>Solid state Physics Lecture materials.</a:t>
            </a:r>
            <a:endParaRPr sz="1150">
              <a:solidFill>
                <a:schemeClr val="dk1"/>
              </a:solidFill>
              <a:highlight>
                <a:srgbClr val="FFFFFF"/>
              </a:highlight>
              <a:latin typeface="Times New Roman"/>
              <a:ea typeface="Times New Roman"/>
              <a:cs typeface="Times New Roman"/>
              <a:sym typeface="Times New Roman"/>
            </a:endParaRPr>
          </a:p>
          <a:p>
            <a:pPr indent="-301625" lvl="0" marL="457200" rtl="0" algn="l">
              <a:lnSpc>
                <a:spcPct val="115000"/>
              </a:lnSpc>
              <a:spcBef>
                <a:spcPts val="0"/>
              </a:spcBef>
              <a:spcAft>
                <a:spcPts val="0"/>
              </a:spcAft>
              <a:buClr>
                <a:schemeClr val="dk1"/>
              </a:buClr>
              <a:buSzPts val="1150"/>
              <a:buFont typeface="Times New Roman"/>
              <a:buAutoNum type="arabicParenR"/>
            </a:pPr>
            <a:r>
              <a:rPr lang="hr" sz="1150">
                <a:solidFill>
                  <a:schemeClr val="dk1"/>
                </a:solidFill>
                <a:highlight>
                  <a:srgbClr val="FFFFFF"/>
                </a:highlight>
                <a:latin typeface="Times New Roman"/>
                <a:ea typeface="Times New Roman"/>
                <a:cs typeface="Times New Roman"/>
                <a:sym typeface="Times New Roman"/>
              </a:rPr>
              <a:t>Oxford English Dictionary</a:t>
            </a:r>
            <a:endParaRPr sz="1150">
              <a:solidFill>
                <a:schemeClr val="dk1"/>
              </a:solidFill>
              <a:highlight>
                <a:srgbClr val="FFFFFF"/>
              </a:highlight>
              <a:latin typeface="Times New Roman"/>
              <a:ea typeface="Times New Roman"/>
              <a:cs typeface="Times New Roman"/>
              <a:sym typeface="Times New Roman"/>
            </a:endParaRPr>
          </a:p>
          <a:p>
            <a:pPr indent="-301625" lvl="0" marL="457200" rtl="0" algn="l">
              <a:lnSpc>
                <a:spcPct val="115000"/>
              </a:lnSpc>
              <a:spcBef>
                <a:spcPts val="0"/>
              </a:spcBef>
              <a:spcAft>
                <a:spcPts val="0"/>
              </a:spcAft>
              <a:buClr>
                <a:schemeClr val="dk1"/>
              </a:buClr>
              <a:buSzPts val="1150"/>
              <a:buFont typeface="Times New Roman"/>
              <a:buAutoNum type="arabicParenR"/>
            </a:pPr>
            <a:r>
              <a:rPr lang="hr" sz="1150">
                <a:solidFill>
                  <a:schemeClr val="dk1"/>
                </a:solidFill>
                <a:highlight>
                  <a:srgbClr val="FFFFFF"/>
                </a:highlight>
                <a:latin typeface="Times New Roman"/>
                <a:ea typeface="Times New Roman"/>
                <a:cs typeface="Times New Roman"/>
                <a:sym typeface="Times New Roman"/>
              </a:rPr>
              <a:t>International Union of Crystallography</a:t>
            </a:r>
            <a:endParaRPr sz="1150">
              <a:solidFill>
                <a:schemeClr val="dk1"/>
              </a:solidFill>
              <a:highlight>
                <a:srgbClr val="FFFFFF"/>
              </a:highlight>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96" name="Shape 96"/>
        <p:cNvGrpSpPr/>
        <p:nvPr/>
      </p:nvGrpSpPr>
      <p:grpSpPr>
        <a:xfrm>
          <a:off x="0" y="0"/>
          <a:ext cx="0" cy="0"/>
          <a:chOff x="0" y="0"/>
          <a:chExt cx="0" cy="0"/>
        </a:xfrm>
      </p:grpSpPr>
      <p:sp>
        <p:nvSpPr>
          <p:cNvPr id="97" name="Google Shape;97;p15"/>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a:t>
            </a:r>
            <a:r>
              <a:rPr lang="hr" sz="1800">
                <a:solidFill>
                  <a:srgbClr val="33105D"/>
                </a:solidFill>
              </a:rPr>
              <a:t>Overview of Crystal structure</a:t>
            </a:r>
            <a:endParaRPr b="0" sz="1800" u="none" cap="none" strike="noStrike">
              <a:solidFill>
                <a:srgbClr val="33105D"/>
              </a:solidFill>
              <a:latin typeface="Arial"/>
              <a:ea typeface="Arial"/>
              <a:cs typeface="Arial"/>
              <a:sym typeface="Arial"/>
            </a:endParaRPr>
          </a:p>
        </p:txBody>
      </p:sp>
      <p:cxnSp>
        <p:nvCxnSpPr>
          <p:cNvPr id="98" name="Google Shape;98;p15"/>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99" name="Google Shape;99;p15"/>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100" name="Google Shape;100;p15"/>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2</a:t>
            </a:r>
            <a:endParaRPr b="0" i="0" sz="1100" u="none" cap="none" strike="noStrike">
              <a:solidFill>
                <a:srgbClr val="646987"/>
              </a:solidFill>
              <a:latin typeface="Arial"/>
              <a:ea typeface="Arial"/>
              <a:cs typeface="Arial"/>
              <a:sym typeface="Arial"/>
            </a:endParaRPr>
          </a:p>
        </p:txBody>
      </p:sp>
      <p:cxnSp>
        <p:nvCxnSpPr>
          <p:cNvPr id="101" name="Google Shape;101;p15"/>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102" name="Google Shape;102;p15"/>
          <p:cNvSpPr txBox="1"/>
          <p:nvPr/>
        </p:nvSpPr>
        <p:spPr>
          <a:xfrm>
            <a:off x="117875"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2400">
                <a:solidFill>
                  <a:srgbClr val="61A6F9"/>
                </a:solidFill>
              </a:rPr>
              <a:t>Introduction</a:t>
            </a:r>
            <a:endParaRPr b="0" i="0" sz="2400" u="none" cap="none" strike="noStrike">
              <a:solidFill>
                <a:srgbClr val="61A6F9"/>
              </a:solidFill>
              <a:latin typeface="Arial"/>
              <a:ea typeface="Arial"/>
              <a:cs typeface="Arial"/>
              <a:sym typeface="Arial"/>
            </a:endParaRPr>
          </a:p>
        </p:txBody>
      </p:sp>
      <p:sp>
        <p:nvSpPr>
          <p:cNvPr id="103" name="Google Shape;103;p15"/>
          <p:cNvSpPr/>
          <p:nvPr/>
        </p:nvSpPr>
        <p:spPr>
          <a:xfrm>
            <a:off x="329924" y="2366188"/>
            <a:ext cx="792000" cy="7695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15"/>
          <p:cNvSpPr txBox="1"/>
          <p:nvPr/>
        </p:nvSpPr>
        <p:spPr>
          <a:xfrm>
            <a:off x="325429" y="2626585"/>
            <a:ext cx="836100" cy="49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1200"/>
              <a:t>same</a:t>
            </a:r>
            <a:endParaRPr sz="1200"/>
          </a:p>
          <a:p>
            <a:pPr indent="0" lvl="0" marL="0" rtl="0" algn="l">
              <a:spcBef>
                <a:spcPts val="0"/>
              </a:spcBef>
              <a:spcAft>
                <a:spcPts val="0"/>
              </a:spcAft>
              <a:buNone/>
            </a:pPr>
            <a:r>
              <a:rPr lang="hr" sz="1200"/>
              <a:t> </a:t>
            </a:r>
            <a:r>
              <a:rPr lang="hr" sz="1200"/>
              <a:t>unit</a:t>
            </a:r>
            <a:endParaRPr sz="1200"/>
          </a:p>
        </p:txBody>
      </p:sp>
      <p:sp>
        <p:nvSpPr>
          <p:cNvPr id="105" name="Google Shape;105;p15"/>
          <p:cNvSpPr/>
          <p:nvPr/>
        </p:nvSpPr>
        <p:spPr>
          <a:xfrm>
            <a:off x="1494211"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5"/>
          <p:cNvSpPr/>
          <p:nvPr/>
        </p:nvSpPr>
        <p:spPr>
          <a:xfrm>
            <a:off x="1617008"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5"/>
          <p:cNvSpPr/>
          <p:nvPr/>
        </p:nvSpPr>
        <p:spPr>
          <a:xfrm>
            <a:off x="1732405"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5"/>
          <p:cNvSpPr/>
          <p:nvPr/>
        </p:nvSpPr>
        <p:spPr>
          <a:xfrm>
            <a:off x="1855202"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5"/>
          <p:cNvSpPr/>
          <p:nvPr/>
        </p:nvSpPr>
        <p:spPr>
          <a:xfrm>
            <a:off x="1983207"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5"/>
          <p:cNvSpPr/>
          <p:nvPr/>
        </p:nvSpPr>
        <p:spPr>
          <a:xfrm>
            <a:off x="2106004"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5"/>
          <p:cNvSpPr/>
          <p:nvPr/>
        </p:nvSpPr>
        <p:spPr>
          <a:xfrm>
            <a:off x="2221401"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5"/>
          <p:cNvSpPr/>
          <p:nvPr/>
        </p:nvSpPr>
        <p:spPr>
          <a:xfrm>
            <a:off x="2344198"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5"/>
          <p:cNvSpPr/>
          <p:nvPr/>
        </p:nvSpPr>
        <p:spPr>
          <a:xfrm>
            <a:off x="2464810"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5"/>
          <p:cNvSpPr/>
          <p:nvPr/>
        </p:nvSpPr>
        <p:spPr>
          <a:xfrm>
            <a:off x="2587607"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5"/>
          <p:cNvSpPr/>
          <p:nvPr/>
        </p:nvSpPr>
        <p:spPr>
          <a:xfrm>
            <a:off x="2703003"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5"/>
          <p:cNvSpPr/>
          <p:nvPr/>
        </p:nvSpPr>
        <p:spPr>
          <a:xfrm>
            <a:off x="2825801"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5"/>
          <p:cNvSpPr/>
          <p:nvPr/>
        </p:nvSpPr>
        <p:spPr>
          <a:xfrm>
            <a:off x="2953806"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5"/>
          <p:cNvSpPr/>
          <p:nvPr/>
        </p:nvSpPr>
        <p:spPr>
          <a:xfrm>
            <a:off x="3076603"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5"/>
          <p:cNvSpPr/>
          <p:nvPr/>
        </p:nvSpPr>
        <p:spPr>
          <a:xfrm>
            <a:off x="3191999"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5"/>
          <p:cNvSpPr/>
          <p:nvPr/>
        </p:nvSpPr>
        <p:spPr>
          <a:xfrm>
            <a:off x="3314796" y="2532100"/>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5"/>
          <p:cNvSpPr/>
          <p:nvPr/>
        </p:nvSpPr>
        <p:spPr>
          <a:xfrm>
            <a:off x="1494211"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5"/>
          <p:cNvSpPr/>
          <p:nvPr/>
        </p:nvSpPr>
        <p:spPr>
          <a:xfrm>
            <a:off x="1617008"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5"/>
          <p:cNvSpPr/>
          <p:nvPr/>
        </p:nvSpPr>
        <p:spPr>
          <a:xfrm>
            <a:off x="1732405"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5"/>
          <p:cNvSpPr/>
          <p:nvPr/>
        </p:nvSpPr>
        <p:spPr>
          <a:xfrm>
            <a:off x="1855202"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5"/>
          <p:cNvSpPr/>
          <p:nvPr/>
        </p:nvSpPr>
        <p:spPr>
          <a:xfrm>
            <a:off x="1983207"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15"/>
          <p:cNvSpPr/>
          <p:nvPr/>
        </p:nvSpPr>
        <p:spPr>
          <a:xfrm>
            <a:off x="2106004"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5"/>
          <p:cNvSpPr/>
          <p:nvPr/>
        </p:nvSpPr>
        <p:spPr>
          <a:xfrm>
            <a:off x="2221401"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5"/>
          <p:cNvSpPr/>
          <p:nvPr/>
        </p:nvSpPr>
        <p:spPr>
          <a:xfrm>
            <a:off x="2344198"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15"/>
          <p:cNvSpPr/>
          <p:nvPr/>
        </p:nvSpPr>
        <p:spPr>
          <a:xfrm>
            <a:off x="2464810"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5"/>
          <p:cNvSpPr/>
          <p:nvPr/>
        </p:nvSpPr>
        <p:spPr>
          <a:xfrm>
            <a:off x="2587607"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15"/>
          <p:cNvSpPr/>
          <p:nvPr/>
        </p:nvSpPr>
        <p:spPr>
          <a:xfrm>
            <a:off x="2703003"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15"/>
          <p:cNvSpPr/>
          <p:nvPr/>
        </p:nvSpPr>
        <p:spPr>
          <a:xfrm>
            <a:off x="2825801"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15"/>
          <p:cNvSpPr/>
          <p:nvPr/>
        </p:nvSpPr>
        <p:spPr>
          <a:xfrm>
            <a:off x="2953806"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15"/>
          <p:cNvSpPr/>
          <p:nvPr/>
        </p:nvSpPr>
        <p:spPr>
          <a:xfrm>
            <a:off x="3076603"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15"/>
          <p:cNvSpPr/>
          <p:nvPr/>
        </p:nvSpPr>
        <p:spPr>
          <a:xfrm>
            <a:off x="3191999"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15"/>
          <p:cNvSpPr/>
          <p:nvPr/>
        </p:nvSpPr>
        <p:spPr>
          <a:xfrm>
            <a:off x="3314796" y="2429525"/>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5"/>
          <p:cNvSpPr/>
          <p:nvPr/>
        </p:nvSpPr>
        <p:spPr>
          <a:xfrm>
            <a:off x="1494211"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5"/>
          <p:cNvSpPr/>
          <p:nvPr/>
        </p:nvSpPr>
        <p:spPr>
          <a:xfrm>
            <a:off x="1617008"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15"/>
          <p:cNvSpPr/>
          <p:nvPr/>
        </p:nvSpPr>
        <p:spPr>
          <a:xfrm>
            <a:off x="1732405"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5"/>
          <p:cNvSpPr/>
          <p:nvPr/>
        </p:nvSpPr>
        <p:spPr>
          <a:xfrm>
            <a:off x="1855202"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5"/>
          <p:cNvSpPr/>
          <p:nvPr/>
        </p:nvSpPr>
        <p:spPr>
          <a:xfrm>
            <a:off x="1983207"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5"/>
          <p:cNvSpPr/>
          <p:nvPr/>
        </p:nvSpPr>
        <p:spPr>
          <a:xfrm>
            <a:off x="2106004"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5"/>
          <p:cNvSpPr/>
          <p:nvPr/>
        </p:nvSpPr>
        <p:spPr>
          <a:xfrm>
            <a:off x="2221401"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5"/>
          <p:cNvSpPr/>
          <p:nvPr/>
        </p:nvSpPr>
        <p:spPr>
          <a:xfrm>
            <a:off x="2344198"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5"/>
          <p:cNvSpPr/>
          <p:nvPr/>
        </p:nvSpPr>
        <p:spPr>
          <a:xfrm>
            <a:off x="2464810"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5"/>
          <p:cNvSpPr/>
          <p:nvPr/>
        </p:nvSpPr>
        <p:spPr>
          <a:xfrm>
            <a:off x="2587607"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5"/>
          <p:cNvSpPr/>
          <p:nvPr/>
        </p:nvSpPr>
        <p:spPr>
          <a:xfrm>
            <a:off x="2703003"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5"/>
          <p:cNvSpPr/>
          <p:nvPr/>
        </p:nvSpPr>
        <p:spPr>
          <a:xfrm>
            <a:off x="2825801"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5"/>
          <p:cNvSpPr/>
          <p:nvPr/>
        </p:nvSpPr>
        <p:spPr>
          <a:xfrm>
            <a:off x="2953806"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5"/>
          <p:cNvSpPr/>
          <p:nvPr/>
        </p:nvSpPr>
        <p:spPr>
          <a:xfrm>
            <a:off x="3076603"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5"/>
          <p:cNvSpPr/>
          <p:nvPr/>
        </p:nvSpPr>
        <p:spPr>
          <a:xfrm>
            <a:off x="3191999"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5"/>
          <p:cNvSpPr/>
          <p:nvPr/>
        </p:nvSpPr>
        <p:spPr>
          <a:xfrm>
            <a:off x="3314796" y="2310901"/>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5"/>
          <p:cNvSpPr/>
          <p:nvPr/>
        </p:nvSpPr>
        <p:spPr>
          <a:xfrm>
            <a:off x="1494211"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15"/>
          <p:cNvSpPr/>
          <p:nvPr/>
        </p:nvSpPr>
        <p:spPr>
          <a:xfrm>
            <a:off x="1617008"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5"/>
          <p:cNvSpPr/>
          <p:nvPr/>
        </p:nvSpPr>
        <p:spPr>
          <a:xfrm>
            <a:off x="1732405"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5"/>
          <p:cNvSpPr/>
          <p:nvPr/>
        </p:nvSpPr>
        <p:spPr>
          <a:xfrm>
            <a:off x="1855202"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5"/>
          <p:cNvSpPr/>
          <p:nvPr/>
        </p:nvSpPr>
        <p:spPr>
          <a:xfrm>
            <a:off x="1983207"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5"/>
          <p:cNvSpPr/>
          <p:nvPr/>
        </p:nvSpPr>
        <p:spPr>
          <a:xfrm>
            <a:off x="2106004"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5"/>
          <p:cNvSpPr/>
          <p:nvPr/>
        </p:nvSpPr>
        <p:spPr>
          <a:xfrm>
            <a:off x="2221401"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5"/>
          <p:cNvSpPr/>
          <p:nvPr/>
        </p:nvSpPr>
        <p:spPr>
          <a:xfrm>
            <a:off x="2344198"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5"/>
          <p:cNvSpPr/>
          <p:nvPr/>
        </p:nvSpPr>
        <p:spPr>
          <a:xfrm>
            <a:off x="2464810"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5"/>
          <p:cNvSpPr/>
          <p:nvPr/>
        </p:nvSpPr>
        <p:spPr>
          <a:xfrm>
            <a:off x="2587607"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5"/>
          <p:cNvSpPr/>
          <p:nvPr/>
        </p:nvSpPr>
        <p:spPr>
          <a:xfrm>
            <a:off x="2703003"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15"/>
          <p:cNvSpPr/>
          <p:nvPr/>
        </p:nvSpPr>
        <p:spPr>
          <a:xfrm>
            <a:off x="2825801"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5"/>
          <p:cNvSpPr/>
          <p:nvPr/>
        </p:nvSpPr>
        <p:spPr>
          <a:xfrm>
            <a:off x="2953806"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5"/>
          <p:cNvSpPr/>
          <p:nvPr/>
        </p:nvSpPr>
        <p:spPr>
          <a:xfrm>
            <a:off x="3076603"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5"/>
          <p:cNvSpPr/>
          <p:nvPr/>
        </p:nvSpPr>
        <p:spPr>
          <a:xfrm>
            <a:off x="3191999"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5"/>
          <p:cNvSpPr/>
          <p:nvPr/>
        </p:nvSpPr>
        <p:spPr>
          <a:xfrm>
            <a:off x="3314796" y="2208326"/>
            <a:ext cx="163200" cy="158700"/>
          </a:xfrm>
          <a:prstGeom prst="cube">
            <a:avLst>
              <a:gd fmla="val 25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15"/>
          <p:cNvSpPr/>
          <p:nvPr/>
        </p:nvSpPr>
        <p:spPr>
          <a:xfrm>
            <a:off x="2329025" y="2007250"/>
            <a:ext cx="55500" cy="55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15"/>
          <p:cNvSpPr/>
          <p:nvPr/>
        </p:nvSpPr>
        <p:spPr>
          <a:xfrm>
            <a:off x="2329025" y="1854850"/>
            <a:ext cx="55500" cy="55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5"/>
          <p:cNvSpPr/>
          <p:nvPr/>
        </p:nvSpPr>
        <p:spPr>
          <a:xfrm>
            <a:off x="2329025" y="1702450"/>
            <a:ext cx="55500" cy="55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5"/>
          <p:cNvSpPr/>
          <p:nvPr/>
        </p:nvSpPr>
        <p:spPr>
          <a:xfrm>
            <a:off x="2329025" y="1550050"/>
            <a:ext cx="55500" cy="55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5"/>
          <p:cNvSpPr/>
          <p:nvPr/>
        </p:nvSpPr>
        <p:spPr>
          <a:xfrm>
            <a:off x="3602223" y="2326851"/>
            <a:ext cx="55500" cy="55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15"/>
          <p:cNvSpPr/>
          <p:nvPr/>
        </p:nvSpPr>
        <p:spPr>
          <a:xfrm>
            <a:off x="3725020" y="2218856"/>
            <a:ext cx="55500" cy="55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15"/>
          <p:cNvSpPr/>
          <p:nvPr/>
        </p:nvSpPr>
        <p:spPr>
          <a:xfrm>
            <a:off x="3836031" y="2115246"/>
            <a:ext cx="55500" cy="55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5"/>
          <p:cNvSpPr/>
          <p:nvPr/>
        </p:nvSpPr>
        <p:spPr>
          <a:xfrm>
            <a:off x="3929225" y="2022051"/>
            <a:ext cx="55500" cy="555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77" name="Google Shape;177;p15"/>
          <p:cNvCxnSpPr>
            <a:endCxn id="153" idx="1"/>
          </p:cNvCxnSpPr>
          <p:nvPr/>
        </p:nvCxnSpPr>
        <p:spPr>
          <a:xfrm flipH="1" rot="10800000">
            <a:off x="523374" y="2248001"/>
            <a:ext cx="1032600" cy="114600"/>
          </a:xfrm>
          <a:prstGeom prst="straightConnector1">
            <a:avLst/>
          </a:prstGeom>
          <a:noFill/>
          <a:ln cap="flat" cmpd="sng" w="9525">
            <a:solidFill>
              <a:schemeClr val="dk2"/>
            </a:solidFill>
            <a:prstDash val="solid"/>
            <a:round/>
            <a:headEnd len="med" w="med" type="none"/>
            <a:tailEnd len="med" w="med" type="none"/>
          </a:ln>
        </p:spPr>
      </p:cxnSp>
      <p:cxnSp>
        <p:nvCxnSpPr>
          <p:cNvPr id="178" name="Google Shape;178;p15"/>
          <p:cNvCxnSpPr>
            <a:stCxn id="154" idx="2"/>
            <a:endCxn id="104" idx="3"/>
          </p:cNvCxnSpPr>
          <p:nvPr/>
        </p:nvCxnSpPr>
        <p:spPr>
          <a:xfrm flipH="1">
            <a:off x="1161608" y="2307513"/>
            <a:ext cx="455400" cy="567900"/>
          </a:xfrm>
          <a:prstGeom prst="straightConnector1">
            <a:avLst/>
          </a:prstGeom>
          <a:noFill/>
          <a:ln cap="flat" cmpd="sng" w="9525">
            <a:solidFill>
              <a:schemeClr val="dk2"/>
            </a:solidFill>
            <a:prstDash val="solid"/>
            <a:round/>
            <a:headEnd len="med" w="med" type="none"/>
            <a:tailEnd len="med" w="med" type="none"/>
          </a:ln>
        </p:spPr>
      </p:cxnSp>
      <p:sp>
        <p:nvSpPr>
          <p:cNvPr id="179" name="Google Shape;179;p15"/>
          <p:cNvSpPr txBox="1"/>
          <p:nvPr/>
        </p:nvSpPr>
        <p:spPr>
          <a:xfrm>
            <a:off x="411525" y="3342697"/>
            <a:ext cx="3480000" cy="77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Periodicity → Long-range order</a:t>
            </a:r>
            <a:endParaRPr/>
          </a:p>
          <a:p>
            <a:pPr indent="0" lvl="0" marL="0" rtl="0" algn="l">
              <a:spcBef>
                <a:spcPts val="0"/>
              </a:spcBef>
              <a:spcAft>
                <a:spcPts val="0"/>
              </a:spcAft>
              <a:buNone/>
            </a:pPr>
            <a:r>
              <a:t/>
            </a:r>
            <a:endParaRPr/>
          </a:p>
          <a:p>
            <a:pPr indent="0" lvl="0" marL="0" rtl="0" algn="l">
              <a:spcBef>
                <a:spcPts val="0"/>
              </a:spcBef>
              <a:spcAft>
                <a:spcPts val="0"/>
              </a:spcAft>
              <a:buNone/>
            </a:pPr>
            <a:r>
              <a:rPr lang="hr"/>
              <a:t>Crystal consists of Repetitive unit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pic>
        <p:nvPicPr>
          <p:cNvPr id="180" name="Google Shape;180;p15"/>
          <p:cNvPicPr preferRelativeResize="0"/>
          <p:nvPr/>
        </p:nvPicPr>
        <p:blipFill>
          <a:blip r:embed="rId3">
            <a:alphaModFix/>
          </a:blip>
          <a:stretch>
            <a:fillRect/>
          </a:stretch>
        </p:blipFill>
        <p:spPr>
          <a:xfrm>
            <a:off x="6138025" y="1536449"/>
            <a:ext cx="1001525" cy="1670300"/>
          </a:xfrm>
          <a:prstGeom prst="rect">
            <a:avLst/>
          </a:prstGeom>
          <a:noFill/>
          <a:ln>
            <a:noFill/>
          </a:ln>
        </p:spPr>
      </p:pic>
      <p:sp>
        <p:nvSpPr>
          <p:cNvPr id="181" name="Google Shape;181;p15"/>
          <p:cNvSpPr txBox="1"/>
          <p:nvPr/>
        </p:nvSpPr>
        <p:spPr>
          <a:xfrm>
            <a:off x="5277000" y="3329547"/>
            <a:ext cx="3480000" cy="77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Since 1901, 30 Nobel Prize </a:t>
            </a:r>
            <a:endParaRPr/>
          </a:p>
          <a:p>
            <a:pPr indent="0" lvl="0" marL="0" rtl="0" algn="l">
              <a:spcBef>
                <a:spcPts val="0"/>
              </a:spcBef>
              <a:spcAft>
                <a:spcPts val="0"/>
              </a:spcAft>
              <a:buNone/>
            </a:pPr>
            <a:r>
              <a:rPr lang="hr"/>
              <a:t>related with</a:t>
            </a:r>
            <a:r>
              <a:rPr lang="hr"/>
              <a:t> c</a:t>
            </a:r>
            <a:r>
              <a:rPr lang="hr"/>
              <a:t>rystal structure</a:t>
            </a:r>
            <a:endParaRPr/>
          </a:p>
          <a:p>
            <a:pPr indent="0" lvl="0" marL="0" rtl="0" algn="l">
              <a:spcBef>
                <a:spcPts val="0"/>
              </a:spcBef>
              <a:spcAft>
                <a:spcPts val="0"/>
              </a:spcAft>
              <a:buNone/>
            </a:pPr>
            <a:r>
              <a:t/>
            </a:r>
            <a:endParaRPr/>
          </a:p>
          <a:p>
            <a:pPr indent="0" lvl="0" marL="0" rtl="0" algn="l">
              <a:spcBef>
                <a:spcPts val="0"/>
              </a:spcBef>
              <a:spcAft>
                <a:spcPts val="0"/>
              </a:spcAft>
              <a:buNone/>
            </a:pPr>
            <a:r>
              <a:rPr lang="hr"/>
              <a:t>X-ray, Biomaterials, 2D materials...etc</a:t>
            </a:r>
            <a:endParaRPr/>
          </a:p>
          <a:p>
            <a:pPr indent="0" lvl="0" marL="0" rtl="0" algn="l">
              <a:spcBef>
                <a:spcPts val="0"/>
              </a:spcBef>
              <a:spcAft>
                <a:spcPts val="0"/>
              </a:spcAft>
              <a:buNone/>
            </a:pPr>
            <a:r>
              <a:rPr lang="hr"/>
              <a:t> </a:t>
            </a:r>
            <a:endParaRPr/>
          </a:p>
        </p:txBody>
      </p:sp>
      <p:sp>
        <p:nvSpPr>
          <p:cNvPr id="182" name="Google Shape;182;p15"/>
          <p:cNvSpPr txBox="1"/>
          <p:nvPr/>
        </p:nvSpPr>
        <p:spPr>
          <a:xfrm>
            <a:off x="6929925" y="1320350"/>
            <a:ext cx="836100" cy="29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hr" sz="2400"/>
              <a:t>x</a:t>
            </a:r>
            <a:r>
              <a:rPr b="1" lang="hr" sz="2400"/>
              <a:t>30</a:t>
            </a:r>
            <a:endParaRPr b="1" sz="2400"/>
          </a:p>
        </p:txBody>
      </p:sp>
      <p:sp>
        <p:nvSpPr>
          <p:cNvPr id="183" name="Google Shape;183;p15"/>
          <p:cNvSpPr txBox="1"/>
          <p:nvPr/>
        </p:nvSpPr>
        <p:spPr>
          <a:xfrm>
            <a:off x="6957547" y="2914499"/>
            <a:ext cx="1758600" cy="23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600"/>
              <a:t>International Union of CRYSTALLOGRAPHY</a:t>
            </a:r>
            <a:endParaRPr sz="600"/>
          </a:p>
          <a:p>
            <a:pPr indent="0" lvl="0" marL="0" rtl="0" algn="l">
              <a:spcBef>
                <a:spcPts val="0"/>
              </a:spcBef>
              <a:spcAft>
                <a:spcPts val="0"/>
              </a:spcAft>
              <a:buNone/>
            </a:pPr>
            <a:r>
              <a:rPr lang="hr" sz="600" u="sng">
                <a:solidFill>
                  <a:schemeClr val="hlink"/>
                </a:solidFill>
                <a:hlinkClick r:id="rId4"/>
              </a:rPr>
              <a:t>https://www.iucr.org/people/nobel-prize</a:t>
            </a:r>
            <a:endParaRPr sz="6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187" name="Shape 187"/>
        <p:cNvGrpSpPr/>
        <p:nvPr/>
      </p:nvGrpSpPr>
      <p:grpSpPr>
        <a:xfrm>
          <a:off x="0" y="0"/>
          <a:ext cx="0" cy="0"/>
          <a:chOff x="0" y="0"/>
          <a:chExt cx="0" cy="0"/>
        </a:xfrm>
      </p:grpSpPr>
      <p:pic>
        <p:nvPicPr>
          <p:cNvPr id="188" name="Google Shape;188;p16"/>
          <p:cNvPicPr preferRelativeResize="0"/>
          <p:nvPr/>
        </p:nvPicPr>
        <p:blipFill rotWithShape="1">
          <a:blip r:embed="rId3">
            <a:alphaModFix/>
          </a:blip>
          <a:srcRect b="14398" l="0" r="0" t="0"/>
          <a:stretch/>
        </p:blipFill>
        <p:spPr>
          <a:xfrm>
            <a:off x="5344823" y="1070618"/>
            <a:ext cx="3603325" cy="2470488"/>
          </a:xfrm>
          <a:prstGeom prst="rect">
            <a:avLst/>
          </a:prstGeom>
          <a:noFill/>
          <a:ln>
            <a:noFill/>
          </a:ln>
        </p:spPr>
      </p:pic>
      <p:sp>
        <p:nvSpPr>
          <p:cNvPr id="189" name="Google Shape;189;p16"/>
          <p:cNvSpPr/>
          <p:nvPr/>
        </p:nvSpPr>
        <p:spPr>
          <a:xfrm>
            <a:off x="5387382" y="1054456"/>
            <a:ext cx="3603000" cy="2470500"/>
          </a:xfrm>
          <a:prstGeom prst="roundRect">
            <a:avLst>
              <a:gd fmla="val 8291" name="adj"/>
            </a:avLst>
          </a:prstGeom>
          <a:noFill/>
          <a:ln cap="flat" cmpd="sng" w="25400">
            <a:solidFill>
              <a:srgbClr val="33105D"/>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Malgun Gothic"/>
              <a:ea typeface="Malgun Gothic"/>
              <a:cs typeface="Malgun Gothic"/>
              <a:sym typeface="Malgun Gothic"/>
            </a:endParaRPr>
          </a:p>
        </p:txBody>
      </p:sp>
      <p:cxnSp>
        <p:nvCxnSpPr>
          <p:cNvPr id="190" name="Google Shape;190;p16"/>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191" name="Google Shape;191;p16"/>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192" name="Google Shape;192;p16"/>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3</a:t>
            </a:r>
            <a:endParaRPr b="0" i="0" sz="1100" u="none" cap="none" strike="noStrike">
              <a:solidFill>
                <a:srgbClr val="646987"/>
              </a:solidFill>
              <a:latin typeface="Arial"/>
              <a:ea typeface="Arial"/>
              <a:cs typeface="Arial"/>
              <a:sym typeface="Arial"/>
            </a:endParaRPr>
          </a:p>
        </p:txBody>
      </p:sp>
      <p:cxnSp>
        <p:nvCxnSpPr>
          <p:cNvPr id="193" name="Google Shape;193;p16"/>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194" name="Google Shape;194;p16"/>
          <p:cNvSpPr txBox="1"/>
          <p:nvPr/>
        </p:nvSpPr>
        <p:spPr>
          <a:xfrm>
            <a:off x="5417525" y="3604229"/>
            <a:ext cx="3492900" cy="77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Silicon dioxide can be Crystalline or Amorphous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hr">
                <a:solidFill>
                  <a:schemeClr val="dk1"/>
                </a:solidFill>
              </a:rPr>
              <a:t>Different properties</a:t>
            </a:r>
            <a:endParaRPr>
              <a:solidFill>
                <a:schemeClr val="dk1"/>
              </a:solidFill>
            </a:endParaRPr>
          </a:p>
          <a:p>
            <a:pPr indent="0" lvl="0" marL="0" rtl="0" algn="l">
              <a:spcBef>
                <a:spcPts val="0"/>
              </a:spcBef>
              <a:spcAft>
                <a:spcPts val="0"/>
              </a:spcAft>
              <a:buClr>
                <a:schemeClr val="dk1"/>
              </a:buClr>
              <a:buSzPts val="1100"/>
              <a:buFont typeface="Arial"/>
              <a:buNone/>
            </a:pPr>
            <a:r>
              <a:rPr lang="hr">
                <a:solidFill>
                  <a:schemeClr val="dk1"/>
                </a:solidFill>
              </a:rPr>
              <a:t>ex) Conductivity, Density, Diffraction...etc </a:t>
            </a:r>
            <a:endParaRPr>
              <a:solidFill>
                <a:schemeClr val="dk1"/>
              </a:solidFill>
            </a:endParaRPr>
          </a:p>
        </p:txBody>
      </p:sp>
      <p:sp>
        <p:nvSpPr>
          <p:cNvPr id="195" name="Google Shape;195;p16"/>
          <p:cNvSpPr txBox="1"/>
          <p:nvPr/>
        </p:nvSpPr>
        <p:spPr>
          <a:xfrm>
            <a:off x="117875"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2400">
                <a:solidFill>
                  <a:srgbClr val="61A6F9"/>
                </a:solidFill>
              </a:rPr>
              <a:t>Introduction</a:t>
            </a:r>
            <a:endParaRPr b="0" i="0" sz="2400" u="none" cap="none" strike="noStrike">
              <a:solidFill>
                <a:srgbClr val="61A6F9"/>
              </a:solidFill>
              <a:latin typeface="Arial"/>
              <a:ea typeface="Arial"/>
              <a:cs typeface="Arial"/>
              <a:sym typeface="Arial"/>
            </a:endParaRPr>
          </a:p>
        </p:txBody>
      </p:sp>
      <p:sp>
        <p:nvSpPr>
          <p:cNvPr id="196" name="Google Shape;196;p16"/>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-Overview of Crystal structure</a:t>
            </a:r>
            <a:endParaRPr b="0" sz="1800" u="none" cap="none" strike="noStrike">
              <a:solidFill>
                <a:srgbClr val="33105D"/>
              </a:solidFill>
              <a:latin typeface="Arial"/>
              <a:ea typeface="Arial"/>
              <a:cs typeface="Arial"/>
              <a:sym typeface="Arial"/>
            </a:endParaRPr>
          </a:p>
        </p:txBody>
      </p:sp>
      <p:pic>
        <p:nvPicPr>
          <p:cNvPr id="197" name="Google Shape;197;p16"/>
          <p:cNvPicPr preferRelativeResize="0"/>
          <p:nvPr/>
        </p:nvPicPr>
        <p:blipFill>
          <a:blip r:embed="rId4">
            <a:alphaModFix/>
          </a:blip>
          <a:stretch>
            <a:fillRect/>
          </a:stretch>
        </p:blipFill>
        <p:spPr>
          <a:xfrm>
            <a:off x="314700" y="1554357"/>
            <a:ext cx="4269799" cy="1567492"/>
          </a:xfrm>
          <a:prstGeom prst="rect">
            <a:avLst/>
          </a:prstGeom>
          <a:noFill/>
          <a:ln>
            <a:noFill/>
          </a:ln>
        </p:spPr>
      </p:pic>
      <p:sp>
        <p:nvSpPr>
          <p:cNvPr id="198" name="Google Shape;198;p16"/>
          <p:cNvSpPr/>
          <p:nvPr/>
        </p:nvSpPr>
        <p:spPr>
          <a:xfrm>
            <a:off x="227975" y="1586475"/>
            <a:ext cx="4494000" cy="1428600"/>
          </a:xfrm>
          <a:prstGeom prst="roundRect">
            <a:avLst>
              <a:gd fmla="val 8291" name="adj"/>
            </a:avLst>
          </a:prstGeom>
          <a:noFill/>
          <a:ln cap="flat" cmpd="sng" w="25400">
            <a:solidFill>
              <a:srgbClr val="33105D"/>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Malgun Gothic"/>
              <a:ea typeface="Malgun Gothic"/>
              <a:cs typeface="Malgun Gothic"/>
              <a:sym typeface="Malgun Gothic"/>
            </a:endParaRPr>
          </a:p>
        </p:txBody>
      </p:sp>
      <p:sp>
        <p:nvSpPr>
          <p:cNvPr id="199" name="Google Shape;199;p16"/>
          <p:cNvSpPr txBox="1"/>
          <p:nvPr/>
        </p:nvSpPr>
        <p:spPr>
          <a:xfrm>
            <a:off x="260950" y="3243400"/>
            <a:ext cx="4377300" cy="77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hr"/>
              <a:t>Amorphous has no Long-range order (Periodicity)</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203" name="Shape 203"/>
        <p:cNvGrpSpPr/>
        <p:nvPr/>
      </p:nvGrpSpPr>
      <p:grpSpPr>
        <a:xfrm>
          <a:off x="0" y="0"/>
          <a:ext cx="0" cy="0"/>
          <a:chOff x="0" y="0"/>
          <a:chExt cx="0" cy="0"/>
        </a:xfrm>
      </p:grpSpPr>
      <p:sp>
        <p:nvSpPr>
          <p:cNvPr id="204" name="Google Shape;204;p17"/>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-Miller indice</a:t>
            </a:r>
            <a:endParaRPr b="0" sz="1800" u="none" cap="none" strike="noStrike">
              <a:solidFill>
                <a:srgbClr val="33105D"/>
              </a:solidFill>
              <a:latin typeface="Arial"/>
              <a:ea typeface="Arial"/>
              <a:cs typeface="Arial"/>
              <a:sym typeface="Arial"/>
            </a:endParaRPr>
          </a:p>
        </p:txBody>
      </p:sp>
      <p:cxnSp>
        <p:nvCxnSpPr>
          <p:cNvPr id="205" name="Google Shape;205;p17"/>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sp>
        <p:nvSpPr>
          <p:cNvPr id="206" name="Google Shape;206;p17"/>
          <p:cNvSpPr txBox="1"/>
          <p:nvPr/>
        </p:nvSpPr>
        <p:spPr>
          <a:xfrm>
            <a:off x="117875"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2400">
                <a:solidFill>
                  <a:srgbClr val="61A6F9"/>
                </a:solidFill>
              </a:rPr>
              <a:t>Introduction</a:t>
            </a:r>
            <a:endParaRPr b="0" i="0" sz="2400" u="none" cap="none" strike="noStrike">
              <a:solidFill>
                <a:srgbClr val="61A6F9"/>
              </a:solidFill>
              <a:latin typeface="Arial"/>
              <a:ea typeface="Arial"/>
              <a:cs typeface="Arial"/>
              <a:sym typeface="Arial"/>
            </a:endParaRPr>
          </a:p>
        </p:txBody>
      </p:sp>
      <p:cxnSp>
        <p:nvCxnSpPr>
          <p:cNvPr id="207" name="Google Shape;207;p17"/>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208" name="Google Shape;208;p17"/>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4</a:t>
            </a:r>
            <a:endParaRPr b="0" i="0" sz="1100" u="none" cap="none" strike="noStrike">
              <a:solidFill>
                <a:srgbClr val="646987"/>
              </a:solidFill>
              <a:latin typeface="Arial"/>
              <a:ea typeface="Arial"/>
              <a:cs typeface="Arial"/>
              <a:sym typeface="Arial"/>
            </a:endParaRPr>
          </a:p>
        </p:txBody>
      </p:sp>
      <p:cxnSp>
        <p:nvCxnSpPr>
          <p:cNvPr id="209" name="Google Shape;209;p17"/>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pic>
        <p:nvPicPr>
          <p:cNvPr id="210" name="Google Shape;210;p17"/>
          <p:cNvPicPr preferRelativeResize="0"/>
          <p:nvPr/>
        </p:nvPicPr>
        <p:blipFill>
          <a:blip r:embed="rId3">
            <a:alphaModFix/>
          </a:blip>
          <a:stretch>
            <a:fillRect/>
          </a:stretch>
        </p:blipFill>
        <p:spPr>
          <a:xfrm>
            <a:off x="5261575" y="1321700"/>
            <a:ext cx="3471275" cy="2802876"/>
          </a:xfrm>
          <a:prstGeom prst="rect">
            <a:avLst/>
          </a:prstGeom>
          <a:noFill/>
          <a:ln>
            <a:noFill/>
          </a:ln>
        </p:spPr>
      </p:pic>
      <p:sp>
        <p:nvSpPr>
          <p:cNvPr id="211" name="Google Shape;211;p17"/>
          <p:cNvSpPr txBox="1"/>
          <p:nvPr/>
        </p:nvSpPr>
        <p:spPr>
          <a:xfrm>
            <a:off x="6372275" y="3596275"/>
            <a:ext cx="2062200" cy="37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(0310)</a:t>
            </a:r>
            <a:endParaRPr/>
          </a:p>
        </p:txBody>
      </p:sp>
      <p:sp>
        <p:nvSpPr>
          <p:cNvPr id="212" name="Google Shape;212;p17"/>
          <p:cNvSpPr txBox="1"/>
          <p:nvPr/>
        </p:nvSpPr>
        <p:spPr>
          <a:xfrm>
            <a:off x="480375" y="3283425"/>
            <a:ext cx="4236600" cy="77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-Convenient notation system (hkl)</a:t>
            </a:r>
            <a:endParaRPr/>
          </a:p>
          <a:p>
            <a:pPr indent="0" lvl="0" marL="0" rtl="0" algn="l">
              <a:spcBef>
                <a:spcPts val="0"/>
              </a:spcBef>
              <a:spcAft>
                <a:spcPts val="0"/>
              </a:spcAft>
              <a:buNone/>
            </a:pPr>
            <a:r>
              <a:t/>
            </a:r>
            <a:endParaRPr/>
          </a:p>
          <a:p>
            <a:pPr indent="0" lvl="0" marL="0" rtl="0" algn="l">
              <a:spcBef>
                <a:spcPts val="0"/>
              </a:spcBef>
              <a:spcAft>
                <a:spcPts val="0"/>
              </a:spcAft>
              <a:buNone/>
            </a:pPr>
            <a:r>
              <a:rPr lang="hr"/>
              <a:t>-Plane index</a:t>
            </a:r>
            <a:endParaRPr/>
          </a:p>
          <a:p>
            <a:pPr indent="0" lvl="0" marL="0" rtl="0" algn="l">
              <a:spcBef>
                <a:spcPts val="0"/>
              </a:spcBef>
              <a:spcAft>
                <a:spcPts val="0"/>
              </a:spcAft>
              <a:buNone/>
            </a:pPr>
            <a:r>
              <a:t/>
            </a:r>
            <a:endParaRPr/>
          </a:p>
          <a:p>
            <a:pPr indent="0" lvl="0" marL="0" rtl="0" algn="l">
              <a:spcBef>
                <a:spcPts val="0"/>
              </a:spcBef>
              <a:spcAft>
                <a:spcPts val="0"/>
              </a:spcAft>
              <a:buNone/>
            </a:pPr>
            <a:r>
              <a:rPr lang="hr"/>
              <a:t>-Identifying parallel planes in a crystal</a:t>
            </a:r>
            <a:endParaRPr/>
          </a:p>
        </p:txBody>
      </p:sp>
      <p:sp>
        <p:nvSpPr>
          <p:cNvPr id="213" name="Google Shape;213;p17"/>
          <p:cNvSpPr txBox="1"/>
          <p:nvPr/>
        </p:nvSpPr>
        <p:spPr>
          <a:xfrm>
            <a:off x="6527701" y="3415671"/>
            <a:ext cx="2062200" cy="37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_</a:t>
            </a:r>
            <a:endParaRPr/>
          </a:p>
        </p:txBody>
      </p:sp>
      <p:pic>
        <p:nvPicPr>
          <p:cNvPr id="214" name="Google Shape;214;p17"/>
          <p:cNvPicPr preferRelativeResize="0"/>
          <p:nvPr/>
        </p:nvPicPr>
        <p:blipFill>
          <a:blip r:embed="rId4">
            <a:alphaModFix/>
          </a:blip>
          <a:stretch>
            <a:fillRect/>
          </a:stretch>
        </p:blipFill>
        <p:spPr>
          <a:xfrm>
            <a:off x="407625" y="1632118"/>
            <a:ext cx="4309349" cy="1493581"/>
          </a:xfrm>
          <a:prstGeom prst="rect">
            <a:avLst/>
          </a:prstGeom>
          <a:noFill/>
          <a:ln>
            <a:noFill/>
          </a:ln>
        </p:spPr>
      </p:pic>
      <p:sp>
        <p:nvSpPr>
          <p:cNvPr id="215" name="Google Shape;215;p17"/>
          <p:cNvSpPr/>
          <p:nvPr/>
        </p:nvSpPr>
        <p:spPr>
          <a:xfrm>
            <a:off x="227975" y="1586475"/>
            <a:ext cx="4494000" cy="1620900"/>
          </a:xfrm>
          <a:prstGeom prst="roundRect">
            <a:avLst>
              <a:gd fmla="val 8291" name="adj"/>
            </a:avLst>
          </a:prstGeom>
          <a:noFill/>
          <a:ln cap="flat" cmpd="sng" w="25400">
            <a:solidFill>
              <a:srgbClr val="33105D"/>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Malgun Gothic"/>
              <a:ea typeface="Malgun Gothic"/>
              <a:cs typeface="Malgun Gothic"/>
              <a:sym typeface="Malgun Gothic"/>
            </a:endParaRPr>
          </a:p>
        </p:txBody>
      </p:sp>
      <p:sp>
        <p:nvSpPr>
          <p:cNvPr id="216" name="Google Shape;216;p17"/>
          <p:cNvSpPr/>
          <p:nvPr/>
        </p:nvSpPr>
        <p:spPr>
          <a:xfrm>
            <a:off x="5228199" y="1247150"/>
            <a:ext cx="3384000" cy="2916300"/>
          </a:xfrm>
          <a:prstGeom prst="roundRect">
            <a:avLst>
              <a:gd fmla="val 8291" name="adj"/>
            </a:avLst>
          </a:prstGeom>
          <a:noFill/>
          <a:ln cap="flat" cmpd="sng" w="25400">
            <a:solidFill>
              <a:srgbClr val="33105D"/>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Malgun Gothic"/>
              <a:ea typeface="Malgun Gothic"/>
              <a:cs typeface="Malgun Gothic"/>
              <a:sym typeface="Malgun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220" name="Shape 220"/>
        <p:cNvGrpSpPr/>
        <p:nvPr/>
      </p:nvGrpSpPr>
      <p:grpSpPr>
        <a:xfrm>
          <a:off x="0" y="0"/>
          <a:ext cx="0" cy="0"/>
          <a:chOff x="0" y="0"/>
          <a:chExt cx="0" cy="0"/>
        </a:xfrm>
      </p:grpSpPr>
      <p:pic>
        <p:nvPicPr>
          <p:cNvPr id="221" name="Google Shape;221;p18"/>
          <p:cNvPicPr preferRelativeResize="0"/>
          <p:nvPr/>
        </p:nvPicPr>
        <p:blipFill>
          <a:blip r:embed="rId3">
            <a:alphaModFix/>
          </a:blip>
          <a:stretch>
            <a:fillRect/>
          </a:stretch>
        </p:blipFill>
        <p:spPr>
          <a:xfrm>
            <a:off x="785841" y="1230665"/>
            <a:ext cx="2707539" cy="3527975"/>
          </a:xfrm>
          <a:prstGeom prst="rect">
            <a:avLst/>
          </a:prstGeom>
          <a:noFill/>
          <a:ln>
            <a:noFill/>
          </a:ln>
        </p:spPr>
      </p:pic>
      <p:grpSp>
        <p:nvGrpSpPr>
          <p:cNvPr id="222" name="Google Shape;222;p18"/>
          <p:cNvGrpSpPr/>
          <p:nvPr/>
        </p:nvGrpSpPr>
        <p:grpSpPr>
          <a:xfrm>
            <a:off x="921357" y="4889555"/>
            <a:ext cx="2521291" cy="221700"/>
            <a:chOff x="7227305" y="683425"/>
            <a:chExt cx="1395600" cy="221700"/>
          </a:xfrm>
        </p:grpSpPr>
        <p:sp>
          <p:nvSpPr>
            <p:cNvPr id="223" name="Google Shape;223;p18"/>
            <p:cNvSpPr/>
            <p:nvPr/>
          </p:nvSpPr>
          <p:spPr>
            <a:xfrm>
              <a:off x="7227305" y="703600"/>
              <a:ext cx="1395600" cy="181200"/>
            </a:xfrm>
            <a:prstGeom prst="roundRect">
              <a:avLst>
                <a:gd fmla="val 50000" name="adj"/>
              </a:avLst>
            </a:prstGeom>
            <a:solidFill>
              <a:srgbClr val="33105D">
                <a:alpha val="7294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Malgun Gothic"/>
                <a:ea typeface="Malgun Gothic"/>
                <a:cs typeface="Malgun Gothic"/>
                <a:sym typeface="Malgun Gothic"/>
              </a:endParaRPr>
            </a:p>
          </p:txBody>
        </p:sp>
        <p:sp>
          <p:nvSpPr>
            <p:cNvPr id="224" name="Google Shape;224;p18"/>
            <p:cNvSpPr txBox="1"/>
            <p:nvPr/>
          </p:nvSpPr>
          <p:spPr>
            <a:xfrm>
              <a:off x="7334672" y="683425"/>
              <a:ext cx="1195200" cy="221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1000">
                  <a:solidFill>
                    <a:srgbClr val="FFFFFF"/>
                  </a:solidFill>
                </a:rPr>
                <a:t>William Hallowes Miller</a:t>
              </a:r>
              <a:endParaRPr b="0" i="0" sz="1000" u="none" cap="none" strike="noStrike">
                <a:solidFill>
                  <a:srgbClr val="FFFFFF"/>
                </a:solidFill>
                <a:latin typeface="Arial"/>
                <a:ea typeface="Arial"/>
                <a:cs typeface="Arial"/>
                <a:sym typeface="Arial"/>
              </a:endParaRPr>
            </a:p>
          </p:txBody>
        </p:sp>
      </p:grpSp>
      <p:cxnSp>
        <p:nvCxnSpPr>
          <p:cNvPr id="225" name="Google Shape;225;p18"/>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sp>
        <p:nvSpPr>
          <p:cNvPr id="226" name="Google Shape;226;p18"/>
          <p:cNvSpPr txBox="1"/>
          <p:nvPr/>
        </p:nvSpPr>
        <p:spPr>
          <a:xfrm>
            <a:off x="117875"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2400">
                <a:solidFill>
                  <a:srgbClr val="61A6F9"/>
                </a:solidFill>
              </a:rPr>
              <a:t>Introduction</a:t>
            </a:r>
            <a:endParaRPr b="0" i="0" sz="2400" u="none" cap="none" strike="noStrike">
              <a:solidFill>
                <a:srgbClr val="61A6F9"/>
              </a:solidFill>
              <a:latin typeface="Arial"/>
              <a:ea typeface="Arial"/>
              <a:cs typeface="Arial"/>
              <a:sym typeface="Arial"/>
            </a:endParaRPr>
          </a:p>
        </p:txBody>
      </p:sp>
      <p:cxnSp>
        <p:nvCxnSpPr>
          <p:cNvPr id="227" name="Google Shape;227;p18"/>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228" name="Google Shape;228;p18"/>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5</a:t>
            </a:r>
            <a:endParaRPr b="0" i="0" sz="1100" u="none" cap="none" strike="noStrike">
              <a:solidFill>
                <a:srgbClr val="646987"/>
              </a:solidFill>
              <a:latin typeface="Arial"/>
              <a:ea typeface="Arial"/>
              <a:cs typeface="Arial"/>
              <a:sym typeface="Arial"/>
            </a:endParaRPr>
          </a:p>
        </p:txBody>
      </p:sp>
      <p:cxnSp>
        <p:nvCxnSpPr>
          <p:cNvPr id="229" name="Google Shape;229;p18"/>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230" name="Google Shape;230;p18"/>
          <p:cNvSpPr txBox="1"/>
          <p:nvPr/>
        </p:nvSpPr>
        <p:spPr>
          <a:xfrm>
            <a:off x="3545200" y="1860325"/>
            <a:ext cx="4236600" cy="77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Miller indice were </a:t>
            </a:r>
            <a:r>
              <a:rPr lang="hr"/>
              <a:t>established in 1839</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hr"/>
              <a:t>The term was introduced in his paper</a:t>
            </a:r>
            <a:endParaRPr/>
          </a:p>
          <a:p>
            <a:pPr indent="0" lvl="0" marL="0" rtl="0" algn="l">
              <a:spcBef>
                <a:spcPts val="0"/>
              </a:spcBef>
              <a:spcAft>
                <a:spcPts val="0"/>
              </a:spcAft>
              <a:buNone/>
            </a:pPr>
            <a:r>
              <a:t/>
            </a:r>
            <a:endParaRPr i="1"/>
          </a:p>
          <a:p>
            <a:pPr indent="0" lvl="0" marL="0" rtl="0" algn="l">
              <a:spcBef>
                <a:spcPts val="0"/>
              </a:spcBef>
              <a:spcAft>
                <a:spcPts val="0"/>
              </a:spcAft>
              <a:buNone/>
            </a:pPr>
            <a:r>
              <a:rPr i="1" lang="hr"/>
              <a:t>A Treatise on Crystallography (1839)</a:t>
            </a:r>
            <a:endParaRPr/>
          </a:p>
          <a:p>
            <a:pPr indent="0" lvl="0" marL="0" rtl="0" algn="l">
              <a:spcBef>
                <a:spcPts val="0"/>
              </a:spcBef>
              <a:spcAft>
                <a:spcPts val="0"/>
              </a:spcAft>
              <a:buNone/>
            </a:pPr>
            <a:r>
              <a:t/>
            </a:r>
            <a:endParaRPr/>
          </a:p>
        </p:txBody>
      </p:sp>
      <p:pic>
        <p:nvPicPr>
          <p:cNvPr id="231" name="Google Shape;231;p18"/>
          <p:cNvPicPr preferRelativeResize="0"/>
          <p:nvPr/>
        </p:nvPicPr>
        <p:blipFill>
          <a:blip r:embed="rId4">
            <a:alphaModFix/>
          </a:blip>
          <a:stretch>
            <a:fillRect/>
          </a:stretch>
        </p:blipFill>
        <p:spPr>
          <a:xfrm rot="1418798">
            <a:off x="6955426" y="1151822"/>
            <a:ext cx="1896300" cy="3516653"/>
          </a:xfrm>
          <a:prstGeom prst="rect">
            <a:avLst/>
          </a:prstGeom>
          <a:noFill/>
          <a:ln>
            <a:noFill/>
          </a:ln>
        </p:spPr>
      </p:pic>
      <p:sp>
        <p:nvSpPr>
          <p:cNvPr id="232" name="Google Shape;232;p18"/>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-Miller indice</a:t>
            </a:r>
            <a:endParaRPr b="0" sz="1800" u="none" cap="none" strike="noStrike">
              <a:solidFill>
                <a:srgbClr val="33105D"/>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236" name="Shape 236"/>
        <p:cNvGrpSpPr/>
        <p:nvPr/>
      </p:nvGrpSpPr>
      <p:grpSpPr>
        <a:xfrm>
          <a:off x="0" y="0"/>
          <a:ext cx="0" cy="0"/>
          <a:chOff x="0" y="0"/>
          <a:chExt cx="0" cy="0"/>
        </a:xfrm>
      </p:grpSpPr>
      <p:cxnSp>
        <p:nvCxnSpPr>
          <p:cNvPr id="237" name="Google Shape;237;p19"/>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238" name="Google Shape;238;p19"/>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239" name="Google Shape;239;p19"/>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6</a:t>
            </a:r>
            <a:endParaRPr b="0" i="0" sz="1100" u="none" cap="none" strike="noStrike">
              <a:solidFill>
                <a:srgbClr val="646987"/>
              </a:solidFill>
              <a:latin typeface="Arial"/>
              <a:ea typeface="Arial"/>
              <a:cs typeface="Arial"/>
              <a:sym typeface="Arial"/>
            </a:endParaRPr>
          </a:p>
        </p:txBody>
      </p:sp>
      <p:cxnSp>
        <p:nvCxnSpPr>
          <p:cNvPr id="240" name="Google Shape;240;p19"/>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241" name="Google Shape;241;p19"/>
          <p:cNvSpPr txBox="1"/>
          <p:nvPr/>
        </p:nvSpPr>
        <p:spPr>
          <a:xfrm>
            <a:off x="117875"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2400">
                <a:solidFill>
                  <a:srgbClr val="61A6F9"/>
                </a:solidFill>
              </a:rPr>
              <a:t>Introduction</a:t>
            </a:r>
            <a:endParaRPr b="0" i="0" sz="2400" u="none" cap="none" strike="noStrike">
              <a:solidFill>
                <a:srgbClr val="61A6F9"/>
              </a:solidFill>
              <a:latin typeface="Arial"/>
              <a:ea typeface="Arial"/>
              <a:cs typeface="Arial"/>
              <a:sym typeface="Arial"/>
            </a:endParaRPr>
          </a:p>
        </p:txBody>
      </p:sp>
      <p:pic>
        <p:nvPicPr>
          <p:cNvPr id="242" name="Google Shape;242;p19"/>
          <p:cNvPicPr preferRelativeResize="0"/>
          <p:nvPr/>
        </p:nvPicPr>
        <p:blipFill>
          <a:blip r:embed="rId3">
            <a:alphaModFix/>
          </a:blip>
          <a:stretch>
            <a:fillRect/>
          </a:stretch>
        </p:blipFill>
        <p:spPr>
          <a:xfrm>
            <a:off x="409363" y="1379405"/>
            <a:ext cx="4162625" cy="1122095"/>
          </a:xfrm>
          <a:prstGeom prst="rect">
            <a:avLst/>
          </a:prstGeom>
          <a:noFill/>
          <a:ln>
            <a:noFill/>
          </a:ln>
        </p:spPr>
      </p:pic>
      <p:pic>
        <p:nvPicPr>
          <p:cNvPr id="243" name="Google Shape;243;p19"/>
          <p:cNvPicPr preferRelativeResize="0"/>
          <p:nvPr/>
        </p:nvPicPr>
        <p:blipFill rotWithShape="1">
          <a:blip r:embed="rId4">
            <a:alphaModFix/>
          </a:blip>
          <a:srcRect b="0" l="0" r="0" t="3920"/>
          <a:stretch/>
        </p:blipFill>
        <p:spPr>
          <a:xfrm>
            <a:off x="919850" y="2411427"/>
            <a:ext cx="1634500" cy="1371599"/>
          </a:xfrm>
          <a:prstGeom prst="rect">
            <a:avLst/>
          </a:prstGeom>
          <a:noFill/>
          <a:ln>
            <a:noFill/>
          </a:ln>
        </p:spPr>
      </p:pic>
      <p:pic>
        <p:nvPicPr>
          <p:cNvPr id="244" name="Google Shape;244;p19"/>
          <p:cNvPicPr preferRelativeResize="0"/>
          <p:nvPr/>
        </p:nvPicPr>
        <p:blipFill>
          <a:blip r:embed="rId5">
            <a:alphaModFix/>
          </a:blip>
          <a:stretch>
            <a:fillRect/>
          </a:stretch>
        </p:blipFill>
        <p:spPr>
          <a:xfrm>
            <a:off x="2554350" y="2802863"/>
            <a:ext cx="3279000" cy="1564250"/>
          </a:xfrm>
          <a:prstGeom prst="rect">
            <a:avLst/>
          </a:prstGeom>
          <a:noFill/>
          <a:ln>
            <a:noFill/>
          </a:ln>
        </p:spPr>
      </p:pic>
      <p:sp>
        <p:nvSpPr>
          <p:cNvPr id="245" name="Google Shape;245;p19"/>
          <p:cNvSpPr txBox="1"/>
          <p:nvPr/>
        </p:nvSpPr>
        <p:spPr>
          <a:xfrm>
            <a:off x="6070729" y="1740553"/>
            <a:ext cx="2454600" cy="227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Lattice : “Geometrical” structure of crystal</a:t>
            </a:r>
            <a:endParaRPr/>
          </a:p>
          <a:p>
            <a:pPr indent="0" lvl="0" marL="0" rtl="0" algn="l">
              <a:spcBef>
                <a:spcPts val="0"/>
              </a:spcBef>
              <a:spcAft>
                <a:spcPts val="0"/>
              </a:spcAft>
              <a:buNone/>
            </a:pPr>
            <a:r>
              <a:t/>
            </a:r>
            <a:endParaRPr/>
          </a:p>
          <a:p>
            <a:pPr indent="0" lvl="0" marL="0" rtl="0" algn="l">
              <a:spcBef>
                <a:spcPts val="0"/>
              </a:spcBef>
              <a:spcAft>
                <a:spcPts val="0"/>
              </a:spcAft>
              <a:buNone/>
            </a:pPr>
            <a:r>
              <a:rPr lang="hr"/>
              <a:t>Basis : Matters in every lattice point identically</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hr"/>
              <a:t>Crystal structure =</a:t>
            </a:r>
            <a:br>
              <a:rPr lang="hr"/>
            </a:br>
            <a:r>
              <a:rPr lang="hr"/>
              <a:t>Lattice + Basis</a:t>
            </a:r>
            <a:endParaRPr/>
          </a:p>
        </p:txBody>
      </p:sp>
      <p:sp>
        <p:nvSpPr>
          <p:cNvPr id="246" name="Google Shape;246;p19"/>
          <p:cNvSpPr/>
          <p:nvPr/>
        </p:nvSpPr>
        <p:spPr>
          <a:xfrm>
            <a:off x="232100" y="1247150"/>
            <a:ext cx="5601300" cy="3206700"/>
          </a:xfrm>
          <a:prstGeom prst="roundRect">
            <a:avLst>
              <a:gd fmla="val 8291" name="adj"/>
            </a:avLst>
          </a:prstGeom>
          <a:noFill/>
          <a:ln cap="flat" cmpd="sng" w="25400">
            <a:solidFill>
              <a:srgbClr val="33105D"/>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Malgun Gothic"/>
              <a:ea typeface="Malgun Gothic"/>
              <a:cs typeface="Malgun Gothic"/>
              <a:sym typeface="Malgun Gothic"/>
            </a:endParaRPr>
          </a:p>
        </p:txBody>
      </p:sp>
      <p:sp>
        <p:nvSpPr>
          <p:cNvPr id="247" name="Google Shape;247;p19"/>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-Bravais lattice</a:t>
            </a:r>
            <a:endParaRPr b="0" sz="1800" u="none" cap="none" strike="noStrike">
              <a:solidFill>
                <a:srgbClr val="33105D"/>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251" name="Shape 251"/>
        <p:cNvGrpSpPr/>
        <p:nvPr/>
      </p:nvGrpSpPr>
      <p:grpSpPr>
        <a:xfrm>
          <a:off x="0" y="0"/>
          <a:ext cx="0" cy="0"/>
          <a:chOff x="0" y="0"/>
          <a:chExt cx="0" cy="0"/>
        </a:xfrm>
      </p:grpSpPr>
      <p:sp>
        <p:nvSpPr>
          <p:cNvPr id="252" name="Google Shape;252;p20"/>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-Bravais lattice</a:t>
            </a:r>
            <a:endParaRPr b="0" sz="1800" u="none" cap="none" strike="noStrike">
              <a:solidFill>
                <a:srgbClr val="33105D"/>
              </a:solidFill>
              <a:latin typeface="Arial"/>
              <a:ea typeface="Arial"/>
              <a:cs typeface="Arial"/>
              <a:sym typeface="Arial"/>
            </a:endParaRPr>
          </a:p>
        </p:txBody>
      </p:sp>
      <p:cxnSp>
        <p:nvCxnSpPr>
          <p:cNvPr id="253" name="Google Shape;253;p20"/>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254" name="Google Shape;254;p20"/>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255" name="Google Shape;255;p20"/>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7</a:t>
            </a:r>
            <a:endParaRPr b="0" i="0" sz="1100" u="none" cap="none" strike="noStrike">
              <a:solidFill>
                <a:srgbClr val="646987"/>
              </a:solidFill>
              <a:latin typeface="Arial"/>
              <a:ea typeface="Arial"/>
              <a:cs typeface="Arial"/>
              <a:sym typeface="Arial"/>
            </a:endParaRPr>
          </a:p>
        </p:txBody>
      </p:sp>
      <p:cxnSp>
        <p:nvCxnSpPr>
          <p:cNvPr id="256" name="Google Shape;256;p20"/>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257" name="Google Shape;257;p20"/>
          <p:cNvSpPr txBox="1"/>
          <p:nvPr/>
        </p:nvSpPr>
        <p:spPr>
          <a:xfrm>
            <a:off x="117875"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2400">
                <a:solidFill>
                  <a:srgbClr val="61A6F9"/>
                </a:solidFill>
              </a:rPr>
              <a:t>Introduction</a:t>
            </a:r>
            <a:endParaRPr b="0" i="0" sz="2400" u="none" cap="none" strike="noStrike">
              <a:solidFill>
                <a:srgbClr val="61A6F9"/>
              </a:solidFill>
              <a:latin typeface="Arial"/>
              <a:ea typeface="Arial"/>
              <a:cs typeface="Arial"/>
              <a:sym typeface="Arial"/>
            </a:endParaRPr>
          </a:p>
        </p:txBody>
      </p:sp>
      <p:pic>
        <p:nvPicPr>
          <p:cNvPr id="258" name="Google Shape;258;p20"/>
          <p:cNvPicPr preferRelativeResize="0"/>
          <p:nvPr/>
        </p:nvPicPr>
        <p:blipFill rotWithShape="1">
          <a:blip r:embed="rId3">
            <a:alphaModFix/>
          </a:blip>
          <a:srcRect b="0" l="30355" r="30425" t="0"/>
          <a:stretch/>
        </p:blipFill>
        <p:spPr>
          <a:xfrm>
            <a:off x="804025" y="1236060"/>
            <a:ext cx="2554149" cy="3495150"/>
          </a:xfrm>
          <a:prstGeom prst="rect">
            <a:avLst/>
          </a:prstGeom>
          <a:noFill/>
          <a:ln>
            <a:noFill/>
          </a:ln>
        </p:spPr>
      </p:pic>
      <p:grpSp>
        <p:nvGrpSpPr>
          <p:cNvPr id="259" name="Google Shape;259;p20"/>
          <p:cNvGrpSpPr/>
          <p:nvPr/>
        </p:nvGrpSpPr>
        <p:grpSpPr>
          <a:xfrm>
            <a:off x="921357" y="4889485"/>
            <a:ext cx="2521291" cy="221700"/>
            <a:chOff x="7227305" y="683425"/>
            <a:chExt cx="1395600" cy="221700"/>
          </a:xfrm>
        </p:grpSpPr>
        <p:sp>
          <p:nvSpPr>
            <p:cNvPr id="260" name="Google Shape;260;p20"/>
            <p:cNvSpPr/>
            <p:nvPr/>
          </p:nvSpPr>
          <p:spPr>
            <a:xfrm>
              <a:off x="7227305" y="703600"/>
              <a:ext cx="1395600" cy="181200"/>
            </a:xfrm>
            <a:prstGeom prst="roundRect">
              <a:avLst>
                <a:gd fmla="val 50000" name="adj"/>
              </a:avLst>
            </a:prstGeom>
            <a:solidFill>
              <a:srgbClr val="33105D">
                <a:alpha val="7294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rgbClr val="FFFFFF"/>
                </a:solidFill>
                <a:latin typeface="Malgun Gothic"/>
                <a:ea typeface="Malgun Gothic"/>
                <a:cs typeface="Malgun Gothic"/>
                <a:sym typeface="Malgun Gothic"/>
              </a:endParaRPr>
            </a:p>
          </p:txBody>
        </p:sp>
        <p:sp>
          <p:nvSpPr>
            <p:cNvPr id="261" name="Google Shape;261;p20"/>
            <p:cNvSpPr txBox="1"/>
            <p:nvPr/>
          </p:nvSpPr>
          <p:spPr>
            <a:xfrm>
              <a:off x="7334672" y="683425"/>
              <a:ext cx="1195200" cy="221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hr" sz="1000">
                  <a:solidFill>
                    <a:srgbClr val="FFFFFF"/>
                  </a:solidFill>
                </a:rPr>
                <a:t>Auguste Bravais</a:t>
              </a:r>
              <a:endParaRPr b="0" i="0" sz="1000" u="none" cap="none" strike="noStrike">
                <a:solidFill>
                  <a:srgbClr val="FFFFFF"/>
                </a:solidFill>
                <a:latin typeface="Arial"/>
                <a:ea typeface="Arial"/>
                <a:cs typeface="Arial"/>
                <a:sym typeface="Arial"/>
              </a:endParaRPr>
            </a:p>
          </p:txBody>
        </p:sp>
      </p:grpSp>
      <p:pic>
        <p:nvPicPr>
          <p:cNvPr id="262" name="Google Shape;262;p20"/>
          <p:cNvPicPr preferRelativeResize="0"/>
          <p:nvPr/>
        </p:nvPicPr>
        <p:blipFill>
          <a:blip r:embed="rId4">
            <a:alphaModFix/>
          </a:blip>
          <a:stretch>
            <a:fillRect/>
          </a:stretch>
        </p:blipFill>
        <p:spPr>
          <a:xfrm rot="1550679">
            <a:off x="6967608" y="1926269"/>
            <a:ext cx="1700857" cy="2571914"/>
          </a:xfrm>
          <a:prstGeom prst="rect">
            <a:avLst/>
          </a:prstGeom>
          <a:noFill/>
          <a:ln>
            <a:noFill/>
          </a:ln>
        </p:spPr>
      </p:pic>
      <p:sp>
        <p:nvSpPr>
          <p:cNvPr id="263" name="Google Shape;263;p20"/>
          <p:cNvSpPr txBox="1"/>
          <p:nvPr/>
        </p:nvSpPr>
        <p:spPr>
          <a:xfrm>
            <a:off x="3545200" y="1860325"/>
            <a:ext cx="3611400" cy="77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Bravais lattice was established in 1850</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hr"/>
              <a:t>The term was introduced in his book</a:t>
            </a:r>
            <a:endParaRPr/>
          </a:p>
          <a:p>
            <a:pPr indent="0" lvl="0" marL="0" rtl="0" algn="l">
              <a:spcBef>
                <a:spcPts val="0"/>
              </a:spcBef>
              <a:spcAft>
                <a:spcPts val="0"/>
              </a:spcAft>
              <a:buNone/>
            </a:pPr>
            <a:r>
              <a:t/>
            </a:r>
            <a:endParaRPr i="1"/>
          </a:p>
          <a:p>
            <a:pPr indent="0" lvl="0" marL="0" rtl="0" algn="l">
              <a:spcBef>
                <a:spcPts val="0"/>
              </a:spcBef>
              <a:spcAft>
                <a:spcPts val="0"/>
              </a:spcAft>
              <a:buNone/>
            </a:pPr>
            <a:r>
              <a:rPr i="1" lang="hr"/>
              <a:t>On the Systems Formed by Points Regularly Distributed on a Plane or in Space(1850)</a:t>
            </a:r>
            <a:endParaRPr/>
          </a:p>
          <a:p>
            <a:pPr indent="0" lvl="0" marL="0" rtl="0" algn="l">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267" name="Shape 267"/>
        <p:cNvGrpSpPr/>
        <p:nvPr/>
      </p:nvGrpSpPr>
      <p:grpSpPr>
        <a:xfrm>
          <a:off x="0" y="0"/>
          <a:ext cx="0" cy="0"/>
          <a:chOff x="0" y="0"/>
          <a:chExt cx="0" cy="0"/>
        </a:xfrm>
      </p:grpSpPr>
      <p:sp>
        <p:nvSpPr>
          <p:cNvPr id="268" name="Google Shape;268;p21"/>
          <p:cNvSpPr txBox="1"/>
          <p:nvPr/>
        </p:nvSpPr>
        <p:spPr>
          <a:xfrm>
            <a:off x="314700" y="871250"/>
            <a:ext cx="3875700" cy="3759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1800">
                <a:solidFill>
                  <a:srgbClr val="33105D"/>
                </a:solidFill>
              </a:rPr>
              <a:t>-Unit cell</a:t>
            </a:r>
            <a:endParaRPr b="0" sz="1800" u="none" cap="none" strike="noStrike">
              <a:solidFill>
                <a:srgbClr val="33105D"/>
              </a:solidFill>
              <a:latin typeface="Arial"/>
              <a:ea typeface="Arial"/>
              <a:cs typeface="Arial"/>
              <a:sym typeface="Arial"/>
            </a:endParaRPr>
          </a:p>
        </p:txBody>
      </p:sp>
      <p:cxnSp>
        <p:nvCxnSpPr>
          <p:cNvPr id="269" name="Google Shape;269;p21"/>
          <p:cNvCxnSpPr/>
          <p:nvPr/>
        </p:nvCxnSpPr>
        <p:spPr>
          <a:xfrm>
            <a:off x="76200" y="850100"/>
            <a:ext cx="4972200" cy="0"/>
          </a:xfrm>
          <a:prstGeom prst="straightConnector1">
            <a:avLst/>
          </a:prstGeom>
          <a:noFill/>
          <a:ln cap="flat" cmpd="sng" w="9525">
            <a:solidFill>
              <a:srgbClr val="4A86E8"/>
            </a:solidFill>
            <a:prstDash val="solid"/>
            <a:round/>
            <a:headEnd len="med" w="med" type="none"/>
            <a:tailEnd len="med" w="med" type="none"/>
          </a:ln>
        </p:spPr>
      </p:cxnSp>
      <p:cxnSp>
        <p:nvCxnSpPr>
          <p:cNvPr id="270" name="Google Shape;270;p21"/>
          <p:cNvCxnSpPr/>
          <p:nvPr/>
        </p:nvCxnSpPr>
        <p:spPr>
          <a:xfrm>
            <a:off x="4572000" y="4668467"/>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271" name="Google Shape;271;p21"/>
          <p:cNvSpPr txBox="1"/>
          <p:nvPr/>
        </p:nvSpPr>
        <p:spPr>
          <a:xfrm>
            <a:off x="4422200" y="4858036"/>
            <a:ext cx="299700" cy="239700"/>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0" i="0" lang="hr" sz="1100" u="none" cap="none" strike="noStrike">
                <a:solidFill>
                  <a:srgbClr val="646987"/>
                </a:solidFill>
                <a:latin typeface="Arial"/>
                <a:ea typeface="Arial"/>
                <a:cs typeface="Arial"/>
                <a:sym typeface="Arial"/>
              </a:rPr>
              <a:t>0</a:t>
            </a:r>
            <a:r>
              <a:rPr lang="hr" sz="1100">
                <a:solidFill>
                  <a:srgbClr val="646987"/>
                </a:solidFill>
              </a:rPr>
              <a:t>0</a:t>
            </a:r>
            <a:endParaRPr b="0" i="0" sz="1100" u="none" cap="none" strike="noStrike">
              <a:solidFill>
                <a:srgbClr val="646987"/>
              </a:solidFill>
              <a:latin typeface="Arial"/>
              <a:ea typeface="Arial"/>
              <a:cs typeface="Arial"/>
              <a:sym typeface="Arial"/>
            </a:endParaRPr>
          </a:p>
        </p:txBody>
      </p:sp>
      <p:cxnSp>
        <p:nvCxnSpPr>
          <p:cNvPr id="272" name="Google Shape;272;p21"/>
          <p:cNvCxnSpPr/>
          <p:nvPr/>
        </p:nvCxnSpPr>
        <p:spPr>
          <a:xfrm>
            <a:off x="4572000" y="153823"/>
            <a:ext cx="0" cy="158700"/>
          </a:xfrm>
          <a:prstGeom prst="straightConnector1">
            <a:avLst/>
          </a:prstGeom>
          <a:noFill/>
          <a:ln cap="rnd" cmpd="sng" w="63500">
            <a:solidFill>
              <a:srgbClr val="33105D">
                <a:alpha val="62750"/>
              </a:srgbClr>
            </a:solidFill>
            <a:prstDash val="solid"/>
            <a:miter lim="800000"/>
            <a:headEnd len="sm" w="sm" type="none"/>
            <a:tailEnd len="sm" w="sm" type="none"/>
          </a:ln>
        </p:spPr>
      </p:cxnSp>
      <p:sp>
        <p:nvSpPr>
          <p:cNvPr id="273" name="Google Shape;273;p21"/>
          <p:cNvSpPr txBox="1"/>
          <p:nvPr/>
        </p:nvSpPr>
        <p:spPr>
          <a:xfrm>
            <a:off x="76188"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t/>
            </a:r>
            <a:endParaRPr b="0" i="0" sz="2400" u="none" cap="none" strike="noStrike">
              <a:solidFill>
                <a:srgbClr val="61A6F9"/>
              </a:solidFill>
              <a:latin typeface="Arial"/>
              <a:ea typeface="Arial"/>
              <a:cs typeface="Arial"/>
              <a:sym typeface="Arial"/>
            </a:endParaRPr>
          </a:p>
        </p:txBody>
      </p:sp>
      <p:sp>
        <p:nvSpPr>
          <p:cNvPr id="274" name="Google Shape;274;p21"/>
          <p:cNvSpPr txBox="1"/>
          <p:nvPr/>
        </p:nvSpPr>
        <p:spPr>
          <a:xfrm>
            <a:off x="189004" y="385825"/>
            <a:ext cx="1896300" cy="297600"/>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lang="hr" sz="2400">
                <a:solidFill>
                  <a:srgbClr val="61A6F9"/>
                </a:solidFill>
              </a:rPr>
              <a:t>Theory</a:t>
            </a:r>
            <a:endParaRPr b="0" i="0" sz="2400" u="none" cap="none" strike="noStrike">
              <a:solidFill>
                <a:srgbClr val="61A6F9"/>
              </a:solidFill>
              <a:latin typeface="Arial"/>
              <a:ea typeface="Arial"/>
              <a:cs typeface="Arial"/>
              <a:sym typeface="Arial"/>
            </a:endParaRPr>
          </a:p>
        </p:txBody>
      </p:sp>
      <p:sp>
        <p:nvSpPr>
          <p:cNvPr id="275" name="Google Shape;275;p21"/>
          <p:cNvSpPr txBox="1"/>
          <p:nvPr/>
        </p:nvSpPr>
        <p:spPr>
          <a:xfrm>
            <a:off x="4667400" y="1399550"/>
            <a:ext cx="3181200" cy="68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sz="1500"/>
              <a:t>Unit cell?</a:t>
            </a:r>
            <a:endParaRPr sz="1500"/>
          </a:p>
          <a:p>
            <a:pPr indent="0" lvl="0" marL="0" rtl="0" algn="l">
              <a:spcBef>
                <a:spcPts val="0"/>
              </a:spcBef>
              <a:spcAft>
                <a:spcPts val="0"/>
              </a:spcAft>
              <a:buNone/>
            </a:pPr>
            <a:r>
              <a:t/>
            </a:r>
            <a:endParaRPr sz="1500"/>
          </a:p>
        </p:txBody>
      </p:sp>
      <p:sp>
        <p:nvSpPr>
          <p:cNvPr id="276" name="Google Shape;276;p21"/>
          <p:cNvSpPr txBox="1"/>
          <p:nvPr/>
        </p:nvSpPr>
        <p:spPr>
          <a:xfrm>
            <a:off x="4758000" y="1749475"/>
            <a:ext cx="3313200" cy="82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 The </a:t>
            </a:r>
            <a:r>
              <a:rPr lang="hr"/>
              <a:t>Smallest unit of crystal, 	which can regenerate the complete             crystal by repeating its own dimension</a:t>
            </a:r>
            <a:endParaRPr/>
          </a:p>
        </p:txBody>
      </p:sp>
      <p:pic>
        <p:nvPicPr>
          <p:cNvPr id="277" name="Google Shape;277;p21"/>
          <p:cNvPicPr preferRelativeResize="0"/>
          <p:nvPr/>
        </p:nvPicPr>
        <p:blipFill rotWithShape="1">
          <a:blip r:embed="rId3">
            <a:alphaModFix/>
          </a:blip>
          <a:srcRect b="9041" l="0" r="0" t="0"/>
          <a:stretch/>
        </p:blipFill>
        <p:spPr>
          <a:xfrm>
            <a:off x="753500" y="1347025"/>
            <a:ext cx="3372775" cy="3266850"/>
          </a:xfrm>
          <a:prstGeom prst="rect">
            <a:avLst/>
          </a:prstGeom>
          <a:noFill/>
          <a:ln>
            <a:noFill/>
          </a:ln>
        </p:spPr>
      </p:pic>
      <p:sp>
        <p:nvSpPr>
          <p:cNvPr id="278" name="Google Shape;278;p21"/>
          <p:cNvSpPr txBox="1"/>
          <p:nvPr/>
        </p:nvSpPr>
        <p:spPr>
          <a:xfrm>
            <a:off x="4721900" y="3136000"/>
            <a:ext cx="3372900" cy="82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Lattice axes - x, y, z</a:t>
            </a:r>
            <a:endParaRPr/>
          </a:p>
          <a:p>
            <a:pPr indent="0" lvl="0" marL="0" rtl="0" algn="l">
              <a:spcBef>
                <a:spcPts val="0"/>
              </a:spcBef>
              <a:spcAft>
                <a:spcPts val="0"/>
              </a:spcAft>
              <a:buNone/>
            </a:pPr>
            <a:r>
              <a:rPr lang="hr"/>
              <a:t>Primitives on intercepts - a, b, c</a:t>
            </a:r>
            <a:endParaRPr/>
          </a:p>
          <a:p>
            <a:pPr indent="0" lvl="0" marL="0" rtl="0" algn="l">
              <a:spcBef>
                <a:spcPts val="0"/>
              </a:spcBef>
              <a:spcAft>
                <a:spcPts val="0"/>
              </a:spcAft>
              <a:buNone/>
            </a:pPr>
            <a:r>
              <a:rPr lang="hr"/>
              <a:t>Interfacial on interaxial angles -</a:t>
            </a:r>
            <a:r>
              <a:rPr b="1" lang="hr" sz="1200">
                <a:solidFill>
                  <a:srgbClr val="666666"/>
                </a:solidFill>
                <a:highlight>
                  <a:srgbClr val="FFFFFF"/>
                </a:highlight>
                <a:latin typeface="Malgun Gothic"/>
                <a:ea typeface="Malgun Gothic"/>
                <a:cs typeface="Malgun Gothic"/>
                <a:sym typeface="Malgun Gothic"/>
              </a:rPr>
              <a:t>α</a:t>
            </a:r>
            <a:r>
              <a:rPr lang="hr"/>
              <a:t>,</a:t>
            </a:r>
            <a:r>
              <a:rPr b="1" lang="hr" sz="1200">
                <a:solidFill>
                  <a:srgbClr val="666666"/>
                </a:solidFill>
                <a:highlight>
                  <a:srgbClr val="FFFFFF"/>
                </a:highlight>
                <a:latin typeface="Malgun Gothic"/>
                <a:ea typeface="Malgun Gothic"/>
                <a:cs typeface="Malgun Gothic"/>
                <a:sym typeface="Malgun Gothic"/>
              </a:rPr>
              <a:t> β, </a:t>
            </a:r>
            <a:r>
              <a:rPr b="1" lang="hr" sz="1200">
                <a:solidFill>
                  <a:schemeClr val="dk1"/>
                </a:solidFill>
                <a:highlight>
                  <a:srgbClr val="FFFFFF"/>
                </a:highlight>
                <a:latin typeface="Malgun Gothic"/>
                <a:ea typeface="Malgun Gothic"/>
                <a:cs typeface="Malgun Gothic"/>
                <a:sym typeface="Malgun Gothic"/>
              </a:rPr>
              <a:t>γ</a:t>
            </a:r>
            <a:endParaRPr/>
          </a:p>
        </p:txBody>
      </p:sp>
      <p:sp>
        <p:nvSpPr>
          <p:cNvPr id="279" name="Google Shape;279;p21"/>
          <p:cNvSpPr txBox="1"/>
          <p:nvPr/>
        </p:nvSpPr>
        <p:spPr>
          <a:xfrm>
            <a:off x="8139000" y="3471650"/>
            <a:ext cx="1005000" cy="37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hr"/>
              <a:t>lattice parameter</a:t>
            </a:r>
            <a:endParaRPr/>
          </a:p>
        </p:txBody>
      </p:sp>
      <p:cxnSp>
        <p:nvCxnSpPr>
          <p:cNvPr id="280" name="Google Shape;280;p21"/>
          <p:cNvCxnSpPr/>
          <p:nvPr/>
        </p:nvCxnSpPr>
        <p:spPr>
          <a:xfrm rot="10800000">
            <a:off x="7610000" y="3504650"/>
            <a:ext cx="484800" cy="6900"/>
          </a:xfrm>
          <a:prstGeom prst="straightConnector1">
            <a:avLst/>
          </a:prstGeom>
          <a:noFill/>
          <a:ln cap="flat" cmpd="sng" w="9525">
            <a:solidFill>
              <a:schemeClr val="dk2"/>
            </a:solidFill>
            <a:prstDash val="solid"/>
            <a:round/>
            <a:headEnd len="med" w="med" type="none"/>
            <a:tailEnd len="med" w="med" type="none"/>
          </a:ln>
        </p:spPr>
      </p:cxnSp>
      <p:cxnSp>
        <p:nvCxnSpPr>
          <p:cNvPr id="281" name="Google Shape;281;p21"/>
          <p:cNvCxnSpPr/>
          <p:nvPr/>
        </p:nvCxnSpPr>
        <p:spPr>
          <a:xfrm>
            <a:off x="7960700" y="3814550"/>
            <a:ext cx="125100" cy="0"/>
          </a:xfrm>
          <a:prstGeom prst="straightConnector1">
            <a:avLst/>
          </a:prstGeom>
          <a:noFill/>
          <a:ln cap="flat" cmpd="sng" w="9525">
            <a:solidFill>
              <a:schemeClr val="dk2"/>
            </a:solidFill>
            <a:prstDash val="solid"/>
            <a:round/>
            <a:headEnd len="med" w="med" type="none"/>
            <a:tailEnd len="med" w="med" type="none"/>
          </a:ln>
        </p:spPr>
      </p:cxnSp>
      <p:cxnSp>
        <p:nvCxnSpPr>
          <p:cNvPr id="282" name="Google Shape;282;p21"/>
          <p:cNvCxnSpPr/>
          <p:nvPr/>
        </p:nvCxnSpPr>
        <p:spPr>
          <a:xfrm flipH="1">
            <a:off x="8085800" y="3511550"/>
            <a:ext cx="9000" cy="3030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