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1"/>
  </p:notesMasterIdLst>
  <p:sldIdLst>
    <p:sldId id="295" r:id="rId2"/>
    <p:sldId id="296" r:id="rId3"/>
    <p:sldId id="257" r:id="rId4"/>
    <p:sldId id="261" r:id="rId5"/>
    <p:sldId id="258" r:id="rId6"/>
    <p:sldId id="263" r:id="rId7"/>
    <p:sldId id="264" r:id="rId8"/>
    <p:sldId id="265" r:id="rId9"/>
    <p:sldId id="266" r:id="rId10"/>
    <p:sldId id="267" r:id="rId11"/>
    <p:sldId id="297" r:id="rId12"/>
    <p:sldId id="268" r:id="rId13"/>
    <p:sldId id="269" r:id="rId14"/>
    <p:sldId id="270" r:id="rId15"/>
    <p:sldId id="271" r:id="rId16"/>
    <p:sldId id="272" r:id="rId17"/>
    <p:sldId id="273" r:id="rId18"/>
    <p:sldId id="274" r:id="rId19"/>
    <p:sldId id="275" r:id="rId20"/>
    <p:sldId id="276" r:id="rId21"/>
    <p:sldId id="277" r:id="rId22"/>
    <p:sldId id="278" r:id="rId23"/>
    <p:sldId id="298" r:id="rId24"/>
    <p:sldId id="280" r:id="rId25"/>
    <p:sldId id="281" r:id="rId26"/>
    <p:sldId id="282" r:id="rId27"/>
    <p:sldId id="283" r:id="rId28"/>
    <p:sldId id="284" r:id="rId29"/>
    <p:sldId id="285" r:id="rId30"/>
    <p:sldId id="286" r:id="rId31"/>
    <p:sldId id="299" r:id="rId32"/>
    <p:sldId id="287" r:id="rId33"/>
    <p:sldId id="288" r:id="rId34"/>
    <p:sldId id="289" r:id="rId35"/>
    <p:sldId id="290" r:id="rId36"/>
    <p:sldId id="291" r:id="rId37"/>
    <p:sldId id="292" r:id="rId38"/>
    <p:sldId id="293" r:id="rId39"/>
    <p:sldId id="294" r:id="rId40"/>
  </p:sldIdLst>
  <p:sldSz cx="12192000" cy="6858000"/>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428" autoAdjust="0"/>
    <p:restoredTop sz="94660"/>
  </p:normalViewPr>
  <p:slideViewPr>
    <p:cSldViewPr snapToGrid="0">
      <p:cViewPr varScale="1">
        <p:scale>
          <a:sx n="163" d="100"/>
          <a:sy n="163" d="100"/>
        </p:scale>
        <p:origin x="116" y="1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4D5AEEA-7B00-4386-BBFC-E07D623D512A}" type="datetimeFigureOut">
              <a:rPr lang="ko-KR" altLang="en-US" smtClean="0"/>
              <a:t>2019-12-10</a:t>
            </a:fld>
            <a:endParaRPr lang="ko-KR" altLang="en-US"/>
          </a:p>
        </p:txBody>
      </p:sp>
      <p:sp>
        <p:nvSpPr>
          <p:cNvPr id="4" name="슬라이드 이미지 개체 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ko-KR" altLang="en-US" smtClean="0"/>
              <a:t>마스터 텍스트 스타일 편집</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6" name="바닥글 개체 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47B4A4D-2B19-45B4-B808-F7251FE0F048}" type="slidenum">
              <a:rPr lang="ko-KR" altLang="en-US" smtClean="0"/>
              <a:t>‹#›</a:t>
            </a:fld>
            <a:endParaRPr lang="ko-KR" altLang="en-US"/>
          </a:p>
        </p:txBody>
      </p:sp>
    </p:spTree>
    <p:extLst>
      <p:ext uri="{BB962C8B-B14F-4D97-AF65-F5344CB8AC3E}">
        <p14:creationId xmlns:p14="http://schemas.microsoft.com/office/powerpoint/2010/main" val="3552522042"/>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ko-KR" altLang="en-US" dirty="0" smtClean="0"/>
              <a:t>제가 맡은 실험파트에서는 실험적인 요소들보다 </a:t>
            </a:r>
            <a:r>
              <a:rPr lang="ko-KR" altLang="en-US" dirty="0" err="1" smtClean="0"/>
              <a:t>스핀트로닉스에서</a:t>
            </a:r>
            <a:r>
              <a:rPr lang="ko-KR" altLang="en-US" dirty="0" smtClean="0"/>
              <a:t> 활용하고 있는 현상에 대해 초점을 맞추어 발표하도록 하겠습니다</a:t>
            </a:r>
            <a:endParaRPr lang="en-US" altLang="ko-KR" dirty="0" smtClean="0"/>
          </a:p>
          <a:p>
            <a:r>
              <a:rPr lang="ko-KR" altLang="en-US" dirty="0" smtClean="0"/>
              <a:t>저희가 </a:t>
            </a:r>
            <a:r>
              <a:rPr lang="en-US" altLang="ko-KR" dirty="0" smtClean="0"/>
              <a:t>chapter 2</a:t>
            </a:r>
            <a:r>
              <a:rPr lang="ko-KR" altLang="en-US" dirty="0" smtClean="0"/>
              <a:t>에서 배운 내용들과 관련하여 </a:t>
            </a:r>
            <a:r>
              <a:rPr lang="en-US" altLang="ko-KR" dirty="0" smtClean="0"/>
              <a:t>spin dependent</a:t>
            </a:r>
            <a:r>
              <a:rPr lang="en-US" altLang="ko-KR" baseline="0" dirty="0" smtClean="0"/>
              <a:t> scattering</a:t>
            </a:r>
            <a:r>
              <a:rPr lang="ko-KR" altLang="en-US" baseline="0" dirty="0" smtClean="0"/>
              <a:t>과 </a:t>
            </a:r>
            <a:r>
              <a:rPr lang="en-US" altLang="ko-KR" baseline="0" dirty="0" smtClean="0"/>
              <a:t>Conventional hall effect</a:t>
            </a:r>
            <a:r>
              <a:rPr lang="ko-KR" altLang="en-US" baseline="0" dirty="0" smtClean="0"/>
              <a:t>와 다른 </a:t>
            </a:r>
            <a:r>
              <a:rPr lang="en-US" altLang="ko-KR" baseline="0" dirty="0" smtClean="0"/>
              <a:t>Spin hall effect</a:t>
            </a:r>
            <a:r>
              <a:rPr lang="ko-KR" altLang="en-US" baseline="0" dirty="0" smtClean="0"/>
              <a:t>에 대해 간략히 소개하도록 하겠습니다</a:t>
            </a:r>
            <a:r>
              <a:rPr lang="en-US" altLang="ko-KR" baseline="0" dirty="0" smtClean="0"/>
              <a:t>.</a:t>
            </a:r>
            <a:endParaRPr lang="en-US" altLang="ko-KR" dirty="0" smtClean="0"/>
          </a:p>
        </p:txBody>
      </p:sp>
      <p:sp>
        <p:nvSpPr>
          <p:cNvPr id="4" name="슬라이드 번호 개체 틀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BCC0F5F-2408-184D-BCB4-04B8D7BCC9C3}" type="slidenum">
              <a:rPr kumimoji="0" lang="en-US" altLang="ko-KR" sz="1200" b="0" i="0" u="none" strike="noStrike" kern="1200" cap="none" spc="0" normalizeH="0" baseline="0" noProof="0" smtClean="0">
                <a:ln>
                  <a:noFill/>
                </a:ln>
                <a:solidFill>
                  <a:prstClr val="black"/>
                </a:solidFill>
                <a:effectLst/>
                <a:uLnTx/>
                <a:uFillTx/>
                <a:latin typeface="맑은 고딕"/>
                <a:ea typeface="맑은 고딕" panose="020B0503020000020004" pitchFamily="50" charset="-127"/>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ko-KR" altLang="en-US" sz="1200" b="0" i="0" u="none" strike="noStrike" kern="1200" cap="none" spc="0" normalizeH="0" baseline="0" noProof="0">
              <a:ln>
                <a:noFill/>
              </a:ln>
              <a:solidFill>
                <a:prstClr val="black"/>
              </a:solidFill>
              <a:effectLst/>
              <a:uLnTx/>
              <a:uFillTx/>
              <a:latin typeface="맑은 고딕"/>
              <a:ea typeface="맑은 고딕" panose="020B0503020000020004" pitchFamily="50" charset="-127"/>
              <a:cs typeface="+mn-cs"/>
            </a:endParaRPr>
          </a:p>
        </p:txBody>
      </p:sp>
    </p:spTree>
    <p:extLst>
      <p:ext uri="{BB962C8B-B14F-4D97-AF65-F5344CB8AC3E}">
        <p14:creationId xmlns:p14="http://schemas.microsoft.com/office/powerpoint/2010/main" val="3378413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CBCC0F5F-2408-184D-BCB4-04B8D7BCC9C3}" type="slidenum">
              <a:rPr lang="en-US" altLang="ko-KR" smtClean="0"/>
              <a:pPr/>
              <a:t>17</a:t>
            </a:fld>
            <a:endParaRPr lang="ko-KR" altLang="en-US"/>
          </a:p>
        </p:txBody>
      </p:sp>
    </p:spTree>
    <p:extLst>
      <p:ext uri="{BB962C8B-B14F-4D97-AF65-F5344CB8AC3E}">
        <p14:creationId xmlns:p14="http://schemas.microsoft.com/office/powerpoint/2010/main" val="29039129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CBCC0F5F-2408-184D-BCB4-04B8D7BCC9C3}" type="slidenum">
              <a:rPr lang="en-US" altLang="ko-KR" smtClean="0"/>
              <a:pPr/>
              <a:t>18</a:t>
            </a:fld>
            <a:endParaRPr lang="ko-KR" altLang="en-US"/>
          </a:p>
        </p:txBody>
      </p:sp>
    </p:spTree>
    <p:extLst>
      <p:ext uri="{BB962C8B-B14F-4D97-AF65-F5344CB8AC3E}">
        <p14:creationId xmlns:p14="http://schemas.microsoft.com/office/powerpoint/2010/main" val="21185326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CBCC0F5F-2408-184D-BCB4-04B8D7BCC9C3}" type="slidenum">
              <a:rPr lang="en-US" altLang="ko-KR" smtClean="0"/>
              <a:pPr/>
              <a:t>19</a:t>
            </a:fld>
            <a:endParaRPr lang="ko-KR" altLang="en-US"/>
          </a:p>
        </p:txBody>
      </p:sp>
    </p:spTree>
    <p:extLst>
      <p:ext uri="{BB962C8B-B14F-4D97-AF65-F5344CB8AC3E}">
        <p14:creationId xmlns:p14="http://schemas.microsoft.com/office/powerpoint/2010/main" val="22675772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CBCC0F5F-2408-184D-BCB4-04B8D7BCC9C3}" type="slidenum">
              <a:rPr lang="en-US" altLang="ko-KR" smtClean="0"/>
              <a:pPr/>
              <a:t>20</a:t>
            </a:fld>
            <a:endParaRPr lang="ko-KR" altLang="en-US"/>
          </a:p>
        </p:txBody>
      </p:sp>
    </p:spTree>
    <p:extLst>
      <p:ext uri="{BB962C8B-B14F-4D97-AF65-F5344CB8AC3E}">
        <p14:creationId xmlns:p14="http://schemas.microsoft.com/office/powerpoint/2010/main" val="27420159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CBCC0F5F-2408-184D-BCB4-04B8D7BCC9C3}" type="slidenum">
              <a:rPr lang="en-US" altLang="ko-KR" smtClean="0"/>
              <a:pPr/>
              <a:t>21</a:t>
            </a:fld>
            <a:endParaRPr lang="ko-KR" altLang="en-US"/>
          </a:p>
        </p:txBody>
      </p:sp>
    </p:spTree>
    <p:extLst>
      <p:ext uri="{BB962C8B-B14F-4D97-AF65-F5344CB8AC3E}">
        <p14:creationId xmlns:p14="http://schemas.microsoft.com/office/powerpoint/2010/main" val="7446911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CBCC0F5F-2408-184D-BCB4-04B8D7BCC9C3}" type="slidenum">
              <a:rPr lang="en-US" altLang="ko-KR" smtClean="0"/>
              <a:pPr/>
              <a:t>22</a:t>
            </a:fld>
            <a:endParaRPr lang="ko-KR" altLang="en-US"/>
          </a:p>
        </p:txBody>
      </p:sp>
    </p:spTree>
    <p:extLst>
      <p:ext uri="{BB962C8B-B14F-4D97-AF65-F5344CB8AC3E}">
        <p14:creationId xmlns:p14="http://schemas.microsoft.com/office/powerpoint/2010/main" val="21381780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ko-KR" altLang="en-US" dirty="0" smtClean="0"/>
              <a:t>제가 맡은 실험파트에서는 실험적인 요소들보다 </a:t>
            </a:r>
            <a:r>
              <a:rPr lang="ko-KR" altLang="en-US" dirty="0" err="1" smtClean="0"/>
              <a:t>스핀트로닉스에서</a:t>
            </a:r>
            <a:r>
              <a:rPr lang="ko-KR" altLang="en-US" dirty="0" smtClean="0"/>
              <a:t> 활용하고 있는 현상에 대해 초점을 맞추어 발표하도록 하겠습니다</a:t>
            </a:r>
            <a:endParaRPr lang="en-US" altLang="ko-KR" dirty="0" smtClean="0"/>
          </a:p>
          <a:p>
            <a:r>
              <a:rPr lang="ko-KR" altLang="en-US" dirty="0" smtClean="0"/>
              <a:t>저희가 </a:t>
            </a:r>
            <a:r>
              <a:rPr lang="en-US" altLang="ko-KR" dirty="0" smtClean="0"/>
              <a:t>chapter 2</a:t>
            </a:r>
            <a:r>
              <a:rPr lang="ko-KR" altLang="en-US" dirty="0" smtClean="0"/>
              <a:t>에서 배운 내용들과 관련하여 </a:t>
            </a:r>
            <a:r>
              <a:rPr lang="en-US" altLang="ko-KR" dirty="0" smtClean="0"/>
              <a:t>spin dependent</a:t>
            </a:r>
            <a:r>
              <a:rPr lang="en-US" altLang="ko-KR" baseline="0" dirty="0" smtClean="0"/>
              <a:t> scattering</a:t>
            </a:r>
            <a:r>
              <a:rPr lang="ko-KR" altLang="en-US" baseline="0" dirty="0" smtClean="0"/>
              <a:t>과 </a:t>
            </a:r>
            <a:r>
              <a:rPr lang="en-US" altLang="ko-KR" baseline="0" dirty="0" smtClean="0"/>
              <a:t>Conventional hall effect</a:t>
            </a:r>
            <a:r>
              <a:rPr lang="ko-KR" altLang="en-US" baseline="0" dirty="0" smtClean="0"/>
              <a:t>와 다른 </a:t>
            </a:r>
            <a:r>
              <a:rPr lang="en-US" altLang="ko-KR" baseline="0" dirty="0" smtClean="0"/>
              <a:t>Spin hall effect</a:t>
            </a:r>
            <a:r>
              <a:rPr lang="ko-KR" altLang="en-US" baseline="0" dirty="0" smtClean="0"/>
              <a:t>에 대해 간략히 소개하도록 하겠습니다</a:t>
            </a:r>
            <a:r>
              <a:rPr lang="en-US" altLang="ko-KR" baseline="0" dirty="0" smtClean="0"/>
              <a:t>.</a:t>
            </a:r>
            <a:endParaRPr lang="en-US" altLang="ko-KR" dirty="0" smtClean="0"/>
          </a:p>
        </p:txBody>
      </p:sp>
      <p:sp>
        <p:nvSpPr>
          <p:cNvPr id="4" name="슬라이드 번호 개체 틀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BCC0F5F-2408-184D-BCB4-04B8D7BCC9C3}" type="slidenum">
              <a:rPr kumimoji="0" lang="en-US" altLang="ko-KR" sz="1200" b="0" i="0" u="none" strike="noStrike" kern="1200" cap="none" spc="0" normalizeH="0" baseline="0" noProof="0" smtClean="0">
                <a:ln>
                  <a:noFill/>
                </a:ln>
                <a:solidFill>
                  <a:prstClr val="black"/>
                </a:solidFill>
                <a:effectLst/>
                <a:uLnTx/>
                <a:uFillTx/>
                <a:latin typeface="맑은 고딕"/>
                <a:ea typeface="맑은 고딕" panose="020B0503020000020004" pitchFamily="50" charset="-127"/>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ko-KR" altLang="en-US" sz="1200" b="0" i="0" u="none" strike="noStrike" kern="1200" cap="none" spc="0" normalizeH="0" baseline="0" noProof="0">
              <a:ln>
                <a:noFill/>
              </a:ln>
              <a:solidFill>
                <a:prstClr val="black"/>
              </a:solidFill>
              <a:effectLst/>
              <a:uLnTx/>
              <a:uFillTx/>
              <a:latin typeface="맑은 고딕"/>
              <a:ea typeface="맑은 고딕" panose="020B0503020000020004" pitchFamily="50" charset="-127"/>
              <a:cs typeface="+mn-cs"/>
            </a:endParaRPr>
          </a:p>
        </p:txBody>
      </p:sp>
    </p:spTree>
    <p:extLst>
      <p:ext uri="{BB962C8B-B14F-4D97-AF65-F5344CB8AC3E}">
        <p14:creationId xmlns:p14="http://schemas.microsoft.com/office/powerpoint/2010/main" val="16141291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en-US" altLang="ko-KR" dirty="0" smtClean="0"/>
              <a:t>I’m going to focus</a:t>
            </a:r>
            <a:r>
              <a:rPr lang="en-US" altLang="ko-KR" baseline="0" dirty="0" smtClean="0"/>
              <a:t> on more phenomenon about </a:t>
            </a:r>
            <a:r>
              <a:rPr lang="en-US" altLang="ko-KR" baseline="0" dirty="0" err="1" smtClean="0"/>
              <a:t>spintronics</a:t>
            </a:r>
            <a:r>
              <a:rPr lang="en-US" altLang="ko-KR" baseline="0" dirty="0" smtClean="0"/>
              <a:t> than experimental factor.</a:t>
            </a:r>
          </a:p>
          <a:p>
            <a:r>
              <a:rPr lang="en-US" altLang="ko-KR" baseline="0" dirty="0" smtClean="0"/>
              <a:t>In </a:t>
            </a:r>
            <a:r>
              <a:rPr lang="en-US" altLang="ko-KR" baseline="0" dirty="0" err="1" smtClean="0"/>
              <a:t>matthiessen’s</a:t>
            </a:r>
            <a:r>
              <a:rPr lang="en-US" altLang="ko-KR" baseline="0" dirty="0" smtClean="0"/>
              <a:t> rule, now we can know that one more factor is added and it is spin dependent scattering.</a:t>
            </a:r>
          </a:p>
          <a:p>
            <a:endParaRPr lang="en-US" altLang="ko-KR" dirty="0" smtClean="0"/>
          </a:p>
        </p:txBody>
      </p:sp>
      <p:sp>
        <p:nvSpPr>
          <p:cNvPr id="4" name="슬라이드 번호 개체 틀 3"/>
          <p:cNvSpPr>
            <a:spLocks noGrp="1"/>
          </p:cNvSpPr>
          <p:nvPr>
            <p:ph type="sldNum" sz="quarter" idx="10"/>
          </p:nvPr>
        </p:nvSpPr>
        <p:spPr/>
        <p:txBody>
          <a:bodyPr/>
          <a:lstStyle/>
          <a:p>
            <a:fld id="{CBCC0F5F-2408-184D-BCB4-04B8D7BCC9C3}" type="slidenum">
              <a:rPr lang="en-US" altLang="ko-KR" smtClean="0"/>
              <a:pPr/>
              <a:t>24</a:t>
            </a:fld>
            <a:endParaRPr lang="ko-KR" altLang="en-US"/>
          </a:p>
        </p:txBody>
      </p:sp>
    </p:spTree>
    <p:extLst>
      <p:ext uri="{BB962C8B-B14F-4D97-AF65-F5344CB8AC3E}">
        <p14:creationId xmlns:p14="http://schemas.microsoft.com/office/powerpoint/2010/main" val="11410857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CBCC0F5F-2408-184D-BCB4-04B8D7BCC9C3}" type="slidenum">
              <a:rPr lang="en-US" altLang="ko-KR" smtClean="0"/>
              <a:pPr/>
              <a:t>25</a:t>
            </a:fld>
            <a:endParaRPr lang="ko-KR" altLang="en-US"/>
          </a:p>
        </p:txBody>
      </p:sp>
    </p:spTree>
    <p:extLst>
      <p:ext uri="{BB962C8B-B14F-4D97-AF65-F5344CB8AC3E}">
        <p14:creationId xmlns:p14="http://schemas.microsoft.com/office/powerpoint/2010/main" val="21638391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en-US" altLang="ko-KR" baseline="0" dirty="0" smtClean="0"/>
              <a:t>The most common application of this effect is a GMR device. </a:t>
            </a:r>
            <a:r>
              <a:rPr lang="en-US" altLang="ko-KR" dirty="0" smtClean="0"/>
              <a:t>A typical GMR device consists of at least</a:t>
            </a:r>
            <a:r>
              <a:rPr lang="en-US" altLang="ko-KR" baseline="0" dirty="0" smtClean="0"/>
              <a:t> two layers of ferromagnetic materials separated by a spacer layer. When the two spin vectors of the ferromagnetic layers are aligned, the electrical resistance will be lower than when they are anti-aligned. </a:t>
            </a:r>
          </a:p>
          <a:p>
            <a:r>
              <a:rPr lang="en-US" altLang="ko-KR" baseline="0" dirty="0" smtClean="0"/>
              <a:t>This embodies a magnetic field sensor.</a:t>
            </a:r>
            <a:endParaRPr lang="en-US" altLang="ko-KR" dirty="0" smtClean="0"/>
          </a:p>
          <a:p>
            <a:endParaRPr lang="ko-KR" altLang="en-US" dirty="0"/>
          </a:p>
        </p:txBody>
      </p:sp>
      <p:sp>
        <p:nvSpPr>
          <p:cNvPr id="4" name="슬라이드 번호 개체 틀 3"/>
          <p:cNvSpPr>
            <a:spLocks noGrp="1"/>
          </p:cNvSpPr>
          <p:nvPr>
            <p:ph type="sldNum" sz="quarter" idx="10"/>
          </p:nvPr>
        </p:nvSpPr>
        <p:spPr/>
        <p:txBody>
          <a:bodyPr/>
          <a:lstStyle/>
          <a:p>
            <a:fld id="{CBCC0F5F-2408-184D-BCB4-04B8D7BCC9C3}" type="slidenum">
              <a:rPr lang="en-US" altLang="ko-KR" smtClean="0"/>
              <a:pPr/>
              <a:t>26</a:t>
            </a:fld>
            <a:endParaRPr lang="ko-KR" altLang="en-US"/>
          </a:p>
        </p:txBody>
      </p:sp>
    </p:spTree>
    <p:extLst>
      <p:ext uri="{BB962C8B-B14F-4D97-AF65-F5344CB8AC3E}">
        <p14:creationId xmlns:p14="http://schemas.microsoft.com/office/powerpoint/2010/main" val="40744882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ko-KR" altLang="en-US" dirty="0" smtClean="0"/>
              <a:t>제가 맡은 실험파트에서는 실험적인 요소들보다 </a:t>
            </a:r>
            <a:r>
              <a:rPr lang="ko-KR" altLang="en-US" dirty="0" err="1" smtClean="0"/>
              <a:t>스핀트로닉스에서</a:t>
            </a:r>
            <a:r>
              <a:rPr lang="ko-KR" altLang="en-US" dirty="0" smtClean="0"/>
              <a:t> 활용하고 있는 현상에 대해 초점을 맞추어 발표하도록 하겠습니다</a:t>
            </a:r>
            <a:endParaRPr lang="en-US" altLang="ko-KR" dirty="0" smtClean="0"/>
          </a:p>
          <a:p>
            <a:r>
              <a:rPr lang="ko-KR" altLang="en-US" dirty="0" smtClean="0"/>
              <a:t>저희가 </a:t>
            </a:r>
            <a:r>
              <a:rPr lang="en-US" altLang="ko-KR" dirty="0" smtClean="0"/>
              <a:t>chapter 2</a:t>
            </a:r>
            <a:r>
              <a:rPr lang="ko-KR" altLang="en-US" dirty="0" smtClean="0"/>
              <a:t>에서 배운 내용들과 관련하여 </a:t>
            </a:r>
            <a:r>
              <a:rPr lang="en-US" altLang="ko-KR" dirty="0" smtClean="0"/>
              <a:t>spin dependent</a:t>
            </a:r>
            <a:r>
              <a:rPr lang="en-US" altLang="ko-KR" baseline="0" dirty="0" smtClean="0"/>
              <a:t> scattering</a:t>
            </a:r>
            <a:r>
              <a:rPr lang="ko-KR" altLang="en-US" baseline="0" dirty="0" smtClean="0"/>
              <a:t>과 </a:t>
            </a:r>
            <a:r>
              <a:rPr lang="en-US" altLang="ko-KR" baseline="0" dirty="0" smtClean="0"/>
              <a:t>Conventional hall effect</a:t>
            </a:r>
            <a:r>
              <a:rPr lang="ko-KR" altLang="en-US" baseline="0" dirty="0" smtClean="0"/>
              <a:t>와 다른 </a:t>
            </a:r>
            <a:r>
              <a:rPr lang="en-US" altLang="ko-KR" baseline="0" dirty="0" smtClean="0"/>
              <a:t>Spin hall effect</a:t>
            </a:r>
            <a:r>
              <a:rPr lang="ko-KR" altLang="en-US" baseline="0" dirty="0" smtClean="0"/>
              <a:t>에 대해 간략히 소개하도록 하겠습니다</a:t>
            </a:r>
            <a:r>
              <a:rPr lang="en-US" altLang="ko-KR" baseline="0" dirty="0" smtClean="0"/>
              <a:t>.</a:t>
            </a:r>
            <a:endParaRPr lang="en-US" altLang="ko-KR" dirty="0" smtClean="0"/>
          </a:p>
        </p:txBody>
      </p:sp>
      <p:sp>
        <p:nvSpPr>
          <p:cNvPr id="4" name="슬라이드 번호 개체 틀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BCC0F5F-2408-184D-BCB4-04B8D7BCC9C3}" type="slidenum">
              <a:rPr kumimoji="0" lang="en-US" altLang="ko-KR" sz="1200" b="0" i="0" u="none" strike="noStrike" kern="1200" cap="none" spc="0" normalizeH="0" baseline="0" noProof="0" smtClean="0">
                <a:ln>
                  <a:noFill/>
                </a:ln>
                <a:solidFill>
                  <a:prstClr val="black"/>
                </a:solidFill>
                <a:effectLst/>
                <a:uLnTx/>
                <a:uFillTx/>
                <a:latin typeface="맑은 고딕"/>
                <a:ea typeface="맑은 고딕" panose="020B0503020000020004" pitchFamily="50" charset="-127"/>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ko-KR" altLang="en-US" sz="1200" b="0" i="0" u="none" strike="noStrike" kern="1200" cap="none" spc="0" normalizeH="0" baseline="0" noProof="0">
              <a:ln>
                <a:noFill/>
              </a:ln>
              <a:solidFill>
                <a:prstClr val="black"/>
              </a:solidFill>
              <a:effectLst/>
              <a:uLnTx/>
              <a:uFillTx/>
              <a:latin typeface="맑은 고딕"/>
              <a:ea typeface="맑은 고딕" panose="020B0503020000020004" pitchFamily="50" charset="-127"/>
              <a:cs typeface="+mn-cs"/>
            </a:endParaRPr>
          </a:p>
        </p:txBody>
      </p:sp>
    </p:spTree>
    <p:extLst>
      <p:ext uri="{BB962C8B-B14F-4D97-AF65-F5344CB8AC3E}">
        <p14:creationId xmlns:p14="http://schemas.microsoft.com/office/powerpoint/2010/main" val="41471004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en-US" altLang="ko-KR" sz="1200" b="0" i="0" kern="1200" dirty="0" smtClean="0">
                <a:solidFill>
                  <a:schemeClr val="tx1"/>
                </a:solidFill>
                <a:effectLst/>
                <a:latin typeface="+mn-lt"/>
                <a:ea typeface="+mn-ea"/>
                <a:cs typeface="+mn-cs"/>
              </a:rPr>
              <a:t>Then how we</a:t>
            </a:r>
            <a:r>
              <a:rPr lang="en-US" altLang="ko-KR" sz="1200" b="0" i="0" kern="1200" baseline="0" dirty="0" smtClean="0">
                <a:solidFill>
                  <a:schemeClr val="tx1"/>
                </a:solidFill>
                <a:effectLst/>
                <a:latin typeface="+mn-lt"/>
                <a:ea typeface="+mn-ea"/>
                <a:cs typeface="+mn-cs"/>
              </a:rPr>
              <a:t> can distinguish the spin of ferromagnetic materials.</a:t>
            </a:r>
            <a:endParaRPr lang="en-US" altLang="ko-KR" sz="1200" b="0" i="0" kern="1200" dirty="0" smtClean="0">
              <a:solidFill>
                <a:schemeClr val="tx1"/>
              </a:solidFill>
              <a:effectLst/>
              <a:latin typeface="+mn-lt"/>
              <a:ea typeface="+mn-ea"/>
              <a:cs typeface="+mn-cs"/>
            </a:endParaRPr>
          </a:p>
          <a:p>
            <a:r>
              <a:rPr lang="en-US" altLang="ko-KR" sz="1200" b="0" i="0" kern="1200" dirty="0" smtClean="0">
                <a:solidFill>
                  <a:schemeClr val="tx1"/>
                </a:solidFill>
                <a:effectLst/>
                <a:latin typeface="+mn-lt"/>
                <a:ea typeface="+mn-ea"/>
                <a:cs typeface="+mn-cs"/>
              </a:rPr>
              <a:t>FMR,</a:t>
            </a:r>
            <a:r>
              <a:rPr lang="en-US" altLang="ko-KR" sz="1200" b="0" i="0" kern="1200" baseline="0" dirty="0" smtClean="0">
                <a:solidFill>
                  <a:schemeClr val="tx1"/>
                </a:solidFill>
                <a:effectLst/>
                <a:latin typeface="+mn-lt"/>
                <a:ea typeface="+mn-ea"/>
                <a:cs typeface="+mn-cs"/>
              </a:rPr>
              <a:t> Ferromagnetic Resonance, is a spectroscopic technique to probe the magnetization of ferromagnetic materials. It is a standard tool for probing spin waves and spin dynamics.</a:t>
            </a:r>
            <a:endParaRPr lang="en-US" altLang="ko-KR" sz="1200" b="0" i="0" kern="1200" dirty="0" smtClean="0">
              <a:solidFill>
                <a:schemeClr val="tx1"/>
              </a:solidFill>
              <a:effectLst/>
              <a:latin typeface="+mn-lt"/>
              <a:ea typeface="+mn-ea"/>
              <a:cs typeface="+mn-cs"/>
            </a:endParaRPr>
          </a:p>
          <a:p>
            <a:r>
              <a:rPr lang="en-US" altLang="ko-KR" sz="1200" b="0" i="0" kern="1200" dirty="0" smtClean="0">
                <a:solidFill>
                  <a:schemeClr val="tx1"/>
                </a:solidFill>
                <a:effectLst/>
                <a:latin typeface="+mn-lt"/>
                <a:ea typeface="+mn-ea"/>
                <a:cs typeface="+mn-cs"/>
              </a:rPr>
              <a:t>This</a:t>
            </a:r>
            <a:r>
              <a:rPr lang="en-US" altLang="ko-KR" sz="1200" b="0" i="0" kern="1200" baseline="0" dirty="0" smtClean="0">
                <a:solidFill>
                  <a:schemeClr val="tx1"/>
                </a:solidFill>
                <a:effectLst/>
                <a:latin typeface="+mn-lt"/>
                <a:ea typeface="+mn-ea"/>
                <a:cs typeface="+mn-cs"/>
              </a:rPr>
              <a:t> is one of the FMR spectrometer diagram.</a:t>
            </a:r>
            <a:endParaRPr lang="ko-KR" altLang="en-US" dirty="0"/>
          </a:p>
        </p:txBody>
      </p:sp>
      <p:sp>
        <p:nvSpPr>
          <p:cNvPr id="4" name="슬라이드 번호 개체 틀 3"/>
          <p:cNvSpPr>
            <a:spLocks noGrp="1"/>
          </p:cNvSpPr>
          <p:nvPr>
            <p:ph type="sldNum" sz="quarter" idx="10"/>
          </p:nvPr>
        </p:nvSpPr>
        <p:spPr/>
        <p:txBody>
          <a:bodyPr/>
          <a:lstStyle/>
          <a:p>
            <a:fld id="{CBCC0F5F-2408-184D-BCB4-04B8D7BCC9C3}" type="slidenum">
              <a:rPr lang="en-US" altLang="ko-KR" smtClean="0"/>
              <a:pPr/>
              <a:t>27</a:t>
            </a:fld>
            <a:endParaRPr lang="ko-KR" altLang="en-US"/>
          </a:p>
        </p:txBody>
      </p:sp>
    </p:spTree>
    <p:extLst>
      <p:ext uri="{BB962C8B-B14F-4D97-AF65-F5344CB8AC3E}">
        <p14:creationId xmlns:p14="http://schemas.microsoft.com/office/powerpoint/2010/main" val="4053958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en-US" altLang="ko-KR" sz="1200" b="0" i="0" kern="1200" dirty="0" smtClean="0">
                <a:solidFill>
                  <a:schemeClr val="tx1"/>
                </a:solidFill>
                <a:effectLst/>
                <a:latin typeface="+mn-lt"/>
                <a:ea typeface="+mn-ea"/>
                <a:cs typeface="+mn-cs"/>
              </a:rPr>
              <a:t>This</a:t>
            </a:r>
            <a:r>
              <a:rPr lang="en-US" altLang="ko-KR" sz="1200" b="0" i="0" kern="1200" baseline="0" dirty="0" smtClean="0">
                <a:solidFill>
                  <a:schemeClr val="tx1"/>
                </a:solidFill>
                <a:effectLst/>
                <a:latin typeface="+mn-lt"/>
                <a:ea typeface="+mn-ea"/>
                <a:cs typeface="+mn-cs"/>
              </a:rPr>
              <a:t> is the </a:t>
            </a:r>
            <a:r>
              <a:rPr lang="en-US" altLang="ko-KR" sz="1200" b="0" i="0" kern="1200" dirty="0" smtClean="0">
                <a:solidFill>
                  <a:schemeClr val="tx1"/>
                </a:solidFill>
                <a:effectLst/>
                <a:latin typeface="+mn-lt"/>
                <a:ea typeface="+mn-ea"/>
                <a:cs typeface="+mn-cs"/>
              </a:rPr>
              <a:t>Schematic diagram of the </a:t>
            </a:r>
            <a:r>
              <a:rPr lang="en-US" altLang="ko-KR" sz="1200" b="0" i="0" kern="1200" dirty="0" err="1" smtClean="0">
                <a:solidFill>
                  <a:schemeClr val="tx1"/>
                </a:solidFill>
                <a:effectLst/>
                <a:latin typeface="+mn-lt"/>
                <a:ea typeface="+mn-ea"/>
                <a:cs typeface="+mn-cs"/>
              </a:rPr>
              <a:t>stripline</a:t>
            </a:r>
            <a:r>
              <a:rPr lang="en-US" altLang="ko-KR" sz="1200" b="0" i="0" kern="1200" dirty="0" smtClean="0">
                <a:solidFill>
                  <a:schemeClr val="tx1"/>
                </a:solidFill>
                <a:effectLst/>
                <a:latin typeface="+mn-lt"/>
                <a:ea typeface="+mn-ea"/>
                <a:cs typeface="+mn-cs"/>
              </a:rPr>
              <a:t> ferromagnetic resonance spectrometer. The inset shows the ﬁeld geometry and sample with respect to the</a:t>
            </a:r>
          </a:p>
          <a:p>
            <a:r>
              <a:rPr lang="en-US" altLang="ko-KR" sz="1200" b="0" i="0" kern="1200" dirty="0" smtClean="0">
                <a:solidFill>
                  <a:schemeClr val="tx1"/>
                </a:solidFill>
                <a:effectLst/>
                <a:latin typeface="+mn-lt"/>
                <a:ea typeface="+mn-ea"/>
                <a:cs typeface="+mn-cs"/>
              </a:rPr>
              <a:t>strip transmission line. The sample is placed near one ground plane of the</a:t>
            </a:r>
            <a:r>
              <a:rPr lang="en-US" altLang="ko-KR" sz="1200" b="0" i="0" kern="1200" baseline="0" dirty="0" smtClean="0">
                <a:solidFill>
                  <a:schemeClr val="tx1"/>
                </a:solidFill>
                <a:effectLst/>
                <a:latin typeface="+mn-lt"/>
                <a:ea typeface="+mn-ea"/>
                <a:cs typeface="+mn-cs"/>
              </a:rPr>
              <a:t> </a:t>
            </a:r>
            <a:r>
              <a:rPr lang="en-US" altLang="ko-KR" sz="1200" b="0" i="0" kern="1200" dirty="0" err="1" smtClean="0">
                <a:solidFill>
                  <a:schemeClr val="tx1"/>
                </a:solidFill>
                <a:effectLst/>
                <a:latin typeface="+mn-lt"/>
                <a:ea typeface="+mn-ea"/>
                <a:cs typeface="+mn-cs"/>
              </a:rPr>
              <a:t>stripline</a:t>
            </a:r>
            <a:r>
              <a:rPr lang="en-US" altLang="ko-KR" sz="1200" b="0" i="0" kern="1200" dirty="0" smtClean="0">
                <a:solidFill>
                  <a:schemeClr val="tx1"/>
                </a:solidFill>
                <a:effectLst/>
                <a:latin typeface="+mn-lt"/>
                <a:ea typeface="+mn-ea"/>
                <a:cs typeface="+mn-cs"/>
              </a:rPr>
              <a:t> structure and directly above the </a:t>
            </a:r>
            <a:r>
              <a:rPr lang="en-US" altLang="ko-KR" sz="1200" b="0" i="0" kern="1200" dirty="0" err="1" smtClean="0">
                <a:solidFill>
                  <a:schemeClr val="tx1"/>
                </a:solidFill>
                <a:effectLst/>
                <a:latin typeface="+mn-lt"/>
                <a:ea typeface="+mn-ea"/>
                <a:cs typeface="+mn-cs"/>
              </a:rPr>
              <a:t>stripline</a:t>
            </a:r>
            <a:endParaRPr lang="en-US" altLang="ko-KR" sz="1200" b="0" i="0" kern="1200" dirty="0" smtClean="0">
              <a:solidFill>
                <a:schemeClr val="tx1"/>
              </a:solidFill>
              <a:effectLst/>
              <a:latin typeface="+mn-lt"/>
              <a:ea typeface="+mn-ea"/>
              <a:cs typeface="+mn-cs"/>
            </a:endParaRPr>
          </a:p>
          <a:p>
            <a:endParaRPr lang="en-US" altLang="ko-KR" sz="1200" b="0" i="0" kern="1200" dirty="0" smtClean="0">
              <a:solidFill>
                <a:schemeClr val="tx1"/>
              </a:solidFill>
              <a:effectLst/>
              <a:latin typeface="+mn-lt"/>
              <a:ea typeface="+mn-ea"/>
              <a:cs typeface="+mn-cs"/>
            </a:endParaRPr>
          </a:p>
          <a:p>
            <a:r>
              <a:rPr lang="en-US" altLang="ko-KR" sz="1200" b="0" i="0" kern="1200" dirty="0" smtClean="0">
                <a:solidFill>
                  <a:schemeClr val="tx1"/>
                </a:solidFill>
                <a:effectLst/>
                <a:latin typeface="+mn-lt"/>
                <a:ea typeface="+mn-ea"/>
                <a:cs typeface="+mn-cs"/>
              </a:rPr>
              <a:t>when we make applied filed or magnetic field by flowing current beneath the ferromagnetic material, It makes spin precession torque within the spin. Here, if we apply frequency fitting with that movement or other wave, those movement will be stopped or accelerated, lowering AMR. It means that we can find the frequency where we can observe increase of voltage.</a:t>
            </a:r>
          </a:p>
          <a:p>
            <a:endParaRPr lang="en-US" altLang="ko-KR" sz="1200" b="0" i="0" kern="1200" dirty="0" smtClean="0">
              <a:solidFill>
                <a:schemeClr val="tx1"/>
              </a:solidFill>
              <a:effectLst/>
              <a:latin typeface="+mn-lt"/>
              <a:ea typeface="+mn-ea"/>
              <a:cs typeface="+mn-cs"/>
            </a:endParaRPr>
          </a:p>
        </p:txBody>
      </p:sp>
      <p:sp>
        <p:nvSpPr>
          <p:cNvPr id="4" name="슬라이드 번호 개체 틀 3"/>
          <p:cNvSpPr>
            <a:spLocks noGrp="1"/>
          </p:cNvSpPr>
          <p:nvPr>
            <p:ph type="sldNum" sz="quarter" idx="10"/>
          </p:nvPr>
        </p:nvSpPr>
        <p:spPr/>
        <p:txBody>
          <a:bodyPr/>
          <a:lstStyle/>
          <a:p>
            <a:fld id="{CBCC0F5F-2408-184D-BCB4-04B8D7BCC9C3}" type="slidenum">
              <a:rPr lang="en-US" altLang="ko-KR" smtClean="0"/>
              <a:pPr/>
              <a:t>28</a:t>
            </a:fld>
            <a:endParaRPr lang="ko-KR" altLang="en-US"/>
          </a:p>
        </p:txBody>
      </p:sp>
    </p:spTree>
    <p:extLst>
      <p:ext uri="{BB962C8B-B14F-4D97-AF65-F5344CB8AC3E}">
        <p14:creationId xmlns:p14="http://schemas.microsoft.com/office/powerpoint/2010/main" val="34646423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en-US" altLang="ko-KR" dirty="0" smtClean="0"/>
              <a:t>We’ve</a:t>
            </a:r>
            <a:r>
              <a:rPr lang="en-US" altLang="ko-KR" baseline="0" dirty="0" smtClean="0"/>
              <a:t> already learned about Classical Hall effect in Chapter 2, and we can also discuss it with the spin  </a:t>
            </a:r>
            <a:endParaRPr lang="en-US" altLang="ko-KR" dirty="0" smtClean="0"/>
          </a:p>
        </p:txBody>
      </p:sp>
      <p:sp>
        <p:nvSpPr>
          <p:cNvPr id="4" name="슬라이드 번호 개체 틀 3"/>
          <p:cNvSpPr>
            <a:spLocks noGrp="1"/>
          </p:cNvSpPr>
          <p:nvPr>
            <p:ph type="sldNum" sz="quarter" idx="10"/>
          </p:nvPr>
        </p:nvSpPr>
        <p:spPr/>
        <p:txBody>
          <a:bodyPr/>
          <a:lstStyle/>
          <a:p>
            <a:fld id="{CBCC0F5F-2408-184D-BCB4-04B8D7BCC9C3}" type="slidenum">
              <a:rPr lang="en-US" altLang="ko-KR" smtClean="0"/>
              <a:pPr/>
              <a:t>29</a:t>
            </a:fld>
            <a:endParaRPr lang="ko-KR" altLang="en-US"/>
          </a:p>
        </p:txBody>
      </p:sp>
    </p:spTree>
    <p:extLst>
      <p:ext uri="{BB962C8B-B14F-4D97-AF65-F5344CB8AC3E}">
        <p14:creationId xmlns:p14="http://schemas.microsoft.com/office/powerpoint/2010/main" val="4102121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en-US" altLang="ko-KR" sz="1200" b="0" i="0" kern="1200" dirty="0" smtClean="0">
                <a:solidFill>
                  <a:schemeClr val="tx1"/>
                </a:solidFill>
                <a:effectLst/>
                <a:latin typeface="+mn-lt"/>
                <a:ea typeface="+mn-ea"/>
                <a:cs typeface="+mn-cs"/>
              </a:rPr>
              <a:t>The spin Hall effect is a transport phenomenon consisting of the appearance of spin accumulation on the lateral surfaces of a sample carrying electric current. The opposing surface boundaries will have spins of opposite sign. It is similar to the classical</a:t>
            </a:r>
            <a:r>
              <a:rPr lang="en-US" altLang="ko-KR" sz="1200" b="0" i="0" kern="1200" baseline="0" dirty="0" smtClean="0">
                <a:solidFill>
                  <a:schemeClr val="tx1"/>
                </a:solidFill>
                <a:effectLst/>
                <a:latin typeface="+mn-lt"/>
                <a:ea typeface="+mn-ea"/>
                <a:cs typeface="+mn-cs"/>
              </a:rPr>
              <a:t> Hall effect</a:t>
            </a:r>
            <a:r>
              <a:rPr lang="en-US" altLang="ko-KR" sz="1200" b="0" i="0" kern="1200" dirty="0" smtClean="0">
                <a:solidFill>
                  <a:schemeClr val="tx1"/>
                </a:solidFill>
                <a:effectLst/>
                <a:latin typeface="+mn-lt"/>
                <a:ea typeface="+mn-ea"/>
                <a:cs typeface="+mn-cs"/>
              </a:rPr>
              <a:t>, in</a:t>
            </a:r>
            <a:r>
              <a:rPr lang="en-US" altLang="ko-KR" sz="1200" b="0" i="0" kern="1200" baseline="0" dirty="0" smtClean="0">
                <a:solidFill>
                  <a:schemeClr val="tx1"/>
                </a:solidFill>
                <a:effectLst/>
                <a:latin typeface="+mn-lt"/>
                <a:ea typeface="+mn-ea"/>
                <a:cs typeface="+mn-cs"/>
              </a:rPr>
              <a:t> terms of that</a:t>
            </a:r>
            <a:r>
              <a:rPr lang="en-US" altLang="ko-KR" sz="1200" b="0" i="0" kern="1200" dirty="0" smtClean="0">
                <a:solidFill>
                  <a:schemeClr val="tx1"/>
                </a:solidFill>
                <a:effectLst/>
                <a:latin typeface="+mn-lt"/>
                <a:ea typeface="+mn-ea"/>
                <a:cs typeface="+mn-cs"/>
              </a:rPr>
              <a:t> </a:t>
            </a:r>
            <a:r>
              <a:rPr lang="en-US" altLang="ko-KR" sz="1200" b="0" i="1" kern="1200" dirty="0" smtClean="0">
                <a:solidFill>
                  <a:schemeClr val="tx1"/>
                </a:solidFill>
                <a:effectLst/>
                <a:latin typeface="+mn-lt"/>
                <a:ea typeface="+mn-ea"/>
                <a:cs typeface="+mn-cs"/>
              </a:rPr>
              <a:t>charges</a:t>
            </a:r>
            <a:r>
              <a:rPr lang="en-US" altLang="ko-KR" sz="1200" b="0" i="0" kern="1200" dirty="0" smtClean="0">
                <a:solidFill>
                  <a:schemeClr val="tx1"/>
                </a:solidFill>
                <a:effectLst/>
                <a:latin typeface="+mn-lt"/>
                <a:ea typeface="+mn-ea"/>
                <a:cs typeface="+mn-cs"/>
              </a:rPr>
              <a:t> of opposite sign appear on the opposing lateral surfaces in an electric-current carrying sample in a </a:t>
            </a:r>
            <a:r>
              <a:rPr lang="en-US" altLang="ko-KR" sz="1200" b="0" i="0" u="none" strike="noStrike" kern="1200" dirty="0" smtClean="0">
                <a:solidFill>
                  <a:schemeClr val="tx1"/>
                </a:solidFill>
                <a:effectLst/>
                <a:latin typeface="+mn-lt"/>
                <a:ea typeface="+mn-ea"/>
                <a:cs typeface="+mn-cs"/>
              </a:rPr>
              <a:t>magnetic field</a:t>
            </a:r>
            <a:r>
              <a:rPr lang="en-US" altLang="ko-KR" sz="1200" b="0" i="0" kern="1200" dirty="0" smtClean="0">
                <a:solidFill>
                  <a:schemeClr val="tx1"/>
                </a:solidFill>
                <a:effectLst/>
                <a:latin typeface="+mn-lt"/>
                <a:ea typeface="+mn-ea"/>
                <a:cs typeface="+mn-cs"/>
              </a:rPr>
              <a:t>. In the case of the classical Hall effect the charge build up at the boundaries is in compensation for the</a:t>
            </a:r>
            <a:r>
              <a:rPr lang="en-US" altLang="ko-KR" sz="1200" b="0" i="0" kern="1200" baseline="0" dirty="0" smtClean="0">
                <a:solidFill>
                  <a:schemeClr val="tx1"/>
                </a:solidFill>
                <a:effectLst/>
                <a:latin typeface="+mn-lt"/>
                <a:ea typeface="+mn-ea"/>
                <a:cs typeface="+mn-cs"/>
              </a:rPr>
              <a:t> Lorentz Force</a:t>
            </a:r>
            <a:r>
              <a:rPr lang="en-US" altLang="ko-KR" sz="1200" b="0" i="0" kern="1200" dirty="0" smtClean="0">
                <a:solidFill>
                  <a:schemeClr val="tx1"/>
                </a:solidFill>
                <a:effectLst/>
                <a:latin typeface="+mn-lt"/>
                <a:ea typeface="+mn-ea"/>
                <a:cs typeface="+mn-cs"/>
              </a:rPr>
              <a:t> acting on the charge carriers in the sample due to the magnetic field. No magnetic field is needed for the SHE which is a purely </a:t>
            </a:r>
            <a:r>
              <a:rPr lang="en-US" altLang="ko-KR" sz="1200" b="0" i="0" u="none" strike="noStrike" kern="1200" dirty="0" smtClean="0">
                <a:solidFill>
                  <a:schemeClr val="tx1"/>
                </a:solidFill>
                <a:effectLst/>
                <a:latin typeface="+mn-lt"/>
                <a:ea typeface="+mn-ea"/>
                <a:cs typeface="+mn-cs"/>
              </a:rPr>
              <a:t>spin</a:t>
            </a:r>
            <a:r>
              <a:rPr lang="en-US" altLang="ko-KR" sz="1200" b="0" i="0" kern="1200" dirty="0" smtClean="0">
                <a:solidFill>
                  <a:schemeClr val="tx1"/>
                </a:solidFill>
                <a:effectLst/>
                <a:latin typeface="+mn-lt"/>
                <a:ea typeface="+mn-ea"/>
                <a:cs typeface="+mn-cs"/>
              </a:rPr>
              <a:t>-based phenomenon. The SHE belongs to the same family as the anomalous Hall effect, known for a long time in </a:t>
            </a:r>
            <a:r>
              <a:rPr lang="en-US" altLang="ko-KR" sz="1200" b="0" i="0" u="none" strike="noStrike" kern="1200" dirty="0" err="1" smtClean="0">
                <a:solidFill>
                  <a:schemeClr val="tx1"/>
                </a:solidFill>
                <a:effectLst/>
                <a:latin typeface="+mn-lt"/>
                <a:ea typeface="+mn-ea"/>
                <a:cs typeface="+mn-cs"/>
              </a:rPr>
              <a:t>ferromagnets</a:t>
            </a:r>
            <a:r>
              <a:rPr lang="en-US" altLang="ko-KR" sz="1200" b="0" i="0" kern="1200" dirty="0" smtClean="0">
                <a:solidFill>
                  <a:schemeClr val="tx1"/>
                </a:solidFill>
                <a:effectLst/>
                <a:latin typeface="+mn-lt"/>
                <a:ea typeface="+mn-ea"/>
                <a:cs typeface="+mn-cs"/>
              </a:rPr>
              <a:t>, which also originates fro</a:t>
            </a:r>
            <a:r>
              <a:rPr lang="en-US" altLang="ko-KR" sz="1200" b="0" i="0" kern="1200" baseline="0" dirty="0" smtClean="0">
                <a:solidFill>
                  <a:schemeClr val="tx1"/>
                </a:solidFill>
                <a:effectLst/>
                <a:latin typeface="+mn-lt"/>
                <a:ea typeface="+mn-ea"/>
                <a:cs typeface="+mn-cs"/>
              </a:rPr>
              <a:t>m spin-orbit interaction</a:t>
            </a:r>
            <a:endParaRPr lang="en-US" altLang="ko-KR" dirty="0" smtClean="0"/>
          </a:p>
        </p:txBody>
      </p:sp>
      <p:sp>
        <p:nvSpPr>
          <p:cNvPr id="4" name="슬라이드 번호 개체 틀 3"/>
          <p:cNvSpPr>
            <a:spLocks noGrp="1"/>
          </p:cNvSpPr>
          <p:nvPr>
            <p:ph type="sldNum" sz="quarter" idx="10"/>
          </p:nvPr>
        </p:nvSpPr>
        <p:spPr/>
        <p:txBody>
          <a:bodyPr/>
          <a:lstStyle/>
          <a:p>
            <a:fld id="{CBCC0F5F-2408-184D-BCB4-04B8D7BCC9C3}" type="slidenum">
              <a:rPr lang="en-US" altLang="ko-KR" smtClean="0"/>
              <a:pPr/>
              <a:t>30</a:t>
            </a:fld>
            <a:endParaRPr lang="ko-KR" altLang="en-US"/>
          </a:p>
        </p:txBody>
      </p:sp>
    </p:spTree>
    <p:extLst>
      <p:ext uri="{BB962C8B-B14F-4D97-AF65-F5344CB8AC3E}">
        <p14:creationId xmlns:p14="http://schemas.microsoft.com/office/powerpoint/2010/main" val="20154414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ko-KR" altLang="en-US" dirty="0" smtClean="0"/>
              <a:t>제가 맡은 실험파트에서는 실험적인 요소들보다 </a:t>
            </a:r>
            <a:r>
              <a:rPr lang="ko-KR" altLang="en-US" dirty="0" err="1" smtClean="0"/>
              <a:t>스핀트로닉스에서</a:t>
            </a:r>
            <a:r>
              <a:rPr lang="ko-KR" altLang="en-US" dirty="0" smtClean="0"/>
              <a:t> 활용하고 있는 현상에 대해 초점을 맞추어 발표하도록 하겠습니다</a:t>
            </a:r>
            <a:endParaRPr lang="en-US" altLang="ko-KR" dirty="0" smtClean="0"/>
          </a:p>
          <a:p>
            <a:r>
              <a:rPr lang="ko-KR" altLang="en-US" dirty="0" smtClean="0"/>
              <a:t>저희가 </a:t>
            </a:r>
            <a:r>
              <a:rPr lang="en-US" altLang="ko-KR" dirty="0" smtClean="0"/>
              <a:t>chapter 2</a:t>
            </a:r>
            <a:r>
              <a:rPr lang="ko-KR" altLang="en-US" dirty="0" smtClean="0"/>
              <a:t>에서 배운 내용들과 관련하여 </a:t>
            </a:r>
            <a:r>
              <a:rPr lang="en-US" altLang="ko-KR" dirty="0" smtClean="0"/>
              <a:t>spin dependent</a:t>
            </a:r>
            <a:r>
              <a:rPr lang="en-US" altLang="ko-KR" baseline="0" dirty="0" smtClean="0"/>
              <a:t> scattering</a:t>
            </a:r>
            <a:r>
              <a:rPr lang="ko-KR" altLang="en-US" baseline="0" dirty="0" smtClean="0"/>
              <a:t>과 </a:t>
            </a:r>
            <a:r>
              <a:rPr lang="en-US" altLang="ko-KR" baseline="0" dirty="0" smtClean="0"/>
              <a:t>Conventional hall effect</a:t>
            </a:r>
            <a:r>
              <a:rPr lang="ko-KR" altLang="en-US" baseline="0" dirty="0" smtClean="0"/>
              <a:t>와 다른 </a:t>
            </a:r>
            <a:r>
              <a:rPr lang="en-US" altLang="ko-KR" baseline="0" dirty="0" smtClean="0"/>
              <a:t>Spin hall effect</a:t>
            </a:r>
            <a:r>
              <a:rPr lang="ko-KR" altLang="en-US" baseline="0" dirty="0" smtClean="0"/>
              <a:t>에 대해 간략히 소개하도록 하겠습니다</a:t>
            </a:r>
            <a:r>
              <a:rPr lang="en-US" altLang="ko-KR" baseline="0" dirty="0" smtClean="0"/>
              <a:t>.</a:t>
            </a:r>
            <a:endParaRPr lang="en-US" altLang="ko-KR" dirty="0" smtClean="0"/>
          </a:p>
        </p:txBody>
      </p:sp>
      <p:sp>
        <p:nvSpPr>
          <p:cNvPr id="4" name="슬라이드 번호 개체 틀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BCC0F5F-2408-184D-BCB4-04B8D7BCC9C3}" type="slidenum">
              <a:rPr kumimoji="0" lang="en-US" altLang="ko-KR" sz="1200" b="0" i="0" u="none" strike="noStrike" kern="1200" cap="none" spc="0" normalizeH="0" baseline="0" noProof="0" smtClean="0">
                <a:ln>
                  <a:noFill/>
                </a:ln>
                <a:solidFill>
                  <a:prstClr val="black"/>
                </a:solidFill>
                <a:effectLst/>
                <a:uLnTx/>
                <a:uFillTx/>
                <a:latin typeface="맑은 고딕"/>
                <a:ea typeface="맑은 고딕" panose="020B0503020000020004" pitchFamily="50" charset="-127"/>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ko-KR" altLang="en-US" sz="1200" b="0" i="0" u="none" strike="noStrike" kern="1200" cap="none" spc="0" normalizeH="0" baseline="0" noProof="0">
              <a:ln>
                <a:noFill/>
              </a:ln>
              <a:solidFill>
                <a:prstClr val="black"/>
              </a:solidFill>
              <a:effectLst/>
              <a:uLnTx/>
              <a:uFillTx/>
              <a:latin typeface="맑은 고딕"/>
              <a:ea typeface="맑은 고딕" panose="020B0503020000020004" pitchFamily="50" charset="-127"/>
              <a:cs typeface="+mn-cs"/>
            </a:endParaRPr>
          </a:p>
        </p:txBody>
      </p:sp>
    </p:spTree>
    <p:extLst>
      <p:ext uri="{BB962C8B-B14F-4D97-AF65-F5344CB8AC3E}">
        <p14:creationId xmlns:p14="http://schemas.microsoft.com/office/powerpoint/2010/main" val="33536264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CBCC0F5F-2408-184D-BCB4-04B8D7BCC9C3}" type="slidenum">
              <a:rPr lang="en-US" altLang="ko-KR" smtClean="0"/>
              <a:pPr/>
              <a:t>32</a:t>
            </a:fld>
            <a:endParaRPr lang="ko-KR" altLang="en-US"/>
          </a:p>
        </p:txBody>
      </p:sp>
    </p:spTree>
    <p:extLst>
      <p:ext uri="{BB962C8B-B14F-4D97-AF65-F5344CB8AC3E}">
        <p14:creationId xmlns:p14="http://schemas.microsoft.com/office/powerpoint/2010/main" val="21299479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en-US" altLang="ko-KR" dirty="0" smtClean="0"/>
              <a:t>In</a:t>
            </a:r>
            <a:r>
              <a:rPr lang="en-US" altLang="ko-KR" baseline="0" dirty="0" smtClean="0"/>
              <a:t> spite of the rapid advances in metal-based </a:t>
            </a:r>
            <a:r>
              <a:rPr lang="en-US" altLang="ko-KR" baseline="0" dirty="0" err="1" smtClean="0"/>
              <a:t>Spintronics</a:t>
            </a:r>
            <a:r>
              <a:rPr lang="en-US" altLang="ko-KR" baseline="0" dirty="0" smtClean="0"/>
              <a:t> devices</a:t>
            </a:r>
            <a:endParaRPr lang="ko-KR" altLang="en-US" dirty="0"/>
          </a:p>
        </p:txBody>
      </p:sp>
      <p:sp>
        <p:nvSpPr>
          <p:cNvPr id="4" name="슬라이드 번호 개체 틀 3"/>
          <p:cNvSpPr>
            <a:spLocks noGrp="1"/>
          </p:cNvSpPr>
          <p:nvPr>
            <p:ph type="sldNum" sz="quarter" idx="10"/>
          </p:nvPr>
        </p:nvSpPr>
        <p:spPr/>
        <p:txBody>
          <a:bodyPr/>
          <a:lstStyle/>
          <a:p>
            <a:fld id="{CBCC0F5F-2408-184D-BCB4-04B8D7BCC9C3}" type="slidenum">
              <a:rPr lang="en-US" altLang="ko-KR" smtClean="0"/>
              <a:pPr/>
              <a:t>33</a:t>
            </a:fld>
            <a:endParaRPr lang="ko-KR" altLang="en-US"/>
          </a:p>
        </p:txBody>
      </p:sp>
    </p:spTree>
    <p:extLst>
      <p:ext uri="{BB962C8B-B14F-4D97-AF65-F5344CB8AC3E}">
        <p14:creationId xmlns:p14="http://schemas.microsoft.com/office/powerpoint/2010/main" val="20147303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CBCC0F5F-2408-184D-BCB4-04B8D7BCC9C3}" type="slidenum">
              <a:rPr lang="en-US" altLang="ko-KR" smtClean="0"/>
              <a:pPr/>
              <a:t>34</a:t>
            </a:fld>
            <a:endParaRPr lang="ko-KR" altLang="en-US"/>
          </a:p>
        </p:txBody>
      </p:sp>
    </p:spTree>
    <p:extLst>
      <p:ext uri="{BB962C8B-B14F-4D97-AF65-F5344CB8AC3E}">
        <p14:creationId xmlns:p14="http://schemas.microsoft.com/office/powerpoint/2010/main" val="3969374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CBCC0F5F-2408-184D-BCB4-04B8D7BCC9C3}" type="slidenum">
              <a:rPr lang="en-US" altLang="ko-KR" smtClean="0"/>
              <a:pPr/>
              <a:t>35</a:t>
            </a:fld>
            <a:endParaRPr lang="ko-KR" altLang="en-US"/>
          </a:p>
        </p:txBody>
      </p:sp>
    </p:spTree>
    <p:extLst>
      <p:ext uri="{BB962C8B-B14F-4D97-AF65-F5344CB8AC3E}">
        <p14:creationId xmlns:p14="http://schemas.microsoft.com/office/powerpoint/2010/main" val="13404852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CBCC0F5F-2408-184D-BCB4-04B8D7BCC9C3}" type="slidenum">
              <a:rPr lang="en-US" altLang="ko-KR" smtClean="0"/>
              <a:pPr/>
              <a:t>36</a:t>
            </a:fld>
            <a:endParaRPr lang="ko-KR" altLang="en-US"/>
          </a:p>
        </p:txBody>
      </p:sp>
    </p:spTree>
    <p:extLst>
      <p:ext uri="{BB962C8B-B14F-4D97-AF65-F5344CB8AC3E}">
        <p14:creationId xmlns:p14="http://schemas.microsoft.com/office/powerpoint/2010/main" val="36735911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ko-KR" altLang="en-US" dirty="0" smtClean="0"/>
              <a:t>제가 맡은 실험파트에서는 실험적인 요소들보다 </a:t>
            </a:r>
            <a:r>
              <a:rPr lang="ko-KR" altLang="en-US" dirty="0" err="1" smtClean="0"/>
              <a:t>스핀트로닉스에서</a:t>
            </a:r>
            <a:r>
              <a:rPr lang="ko-KR" altLang="en-US" dirty="0" smtClean="0"/>
              <a:t> 활용하고 있는 현상에 대해 초점을 맞추어 발표하도록 하겠습니다</a:t>
            </a:r>
            <a:endParaRPr lang="en-US" altLang="ko-KR" dirty="0" smtClean="0"/>
          </a:p>
          <a:p>
            <a:r>
              <a:rPr lang="ko-KR" altLang="en-US" dirty="0" smtClean="0"/>
              <a:t>저희가 </a:t>
            </a:r>
            <a:r>
              <a:rPr lang="en-US" altLang="ko-KR" dirty="0" smtClean="0"/>
              <a:t>chapter 2</a:t>
            </a:r>
            <a:r>
              <a:rPr lang="ko-KR" altLang="en-US" dirty="0" smtClean="0"/>
              <a:t>에서 배운 내용들과 관련하여 </a:t>
            </a:r>
            <a:r>
              <a:rPr lang="en-US" altLang="ko-KR" dirty="0" smtClean="0"/>
              <a:t>spin dependent</a:t>
            </a:r>
            <a:r>
              <a:rPr lang="en-US" altLang="ko-KR" baseline="0" dirty="0" smtClean="0"/>
              <a:t> scattering</a:t>
            </a:r>
            <a:r>
              <a:rPr lang="ko-KR" altLang="en-US" baseline="0" dirty="0" smtClean="0"/>
              <a:t>과 </a:t>
            </a:r>
            <a:r>
              <a:rPr lang="en-US" altLang="ko-KR" baseline="0" dirty="0" smtClean="0"/>
              <a:t>Conventional hall effect</a:t>
            </a:r>
            <a:r>
              <a:rPr lang="ko-KR" altLang="en-US" baseline="0" dirty="0" smtClean="0"/>
              <a:t>와 다른 </a:t>
            </a:r>
            <a:r>
              <a:rPr lang="en-US" altLang="ko-KR" baseline="0" dirty="0" smtClean="0"/>
              <a:t>Spin hall effect</a:t>
            </a:r>
            <a:r>
              <a:rPr lang="ko-KR" altLang="en-US" baseline="0" dirty="0" smtClean="0"/>
              <a:t>에 대해 간략히 소개하도록 하겠습니다</a:t>
            </a:r>
            <a:r>
              <a:rPr lang="en-US" altLang="ko-KR" baseline="0" dirty="0" smtClean="0"/>
              <a:t>.</a:t>
            </a:r>
            <a:endParaRPr lang="en-US" altLang="ko-KR" dirty="0" smtClean="0"/>
          </a:p>
        </p:txBody>
      </p:sp>
      <p:sp>
        <p:nvSpPr>
          <p:cNvPr id="4" name="슬라이드 번호 개체 틀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BCC0F5F-2408-184D-BCB4-04B8D7BCC9C3}" type="slidenum">
              <a:rPr kumimoji="0" lang="en-US" altLang="ko-KR" sz="1200" b="0" i="0" u="none" strike="noStrike" kern="1200" cap="none" spc="0" normalizeH="0" baseline="0" noProof="0" smtClean="0">
                <a:ln>
                  <a:noFill/>
                </a:ln>
                <a:solidFill>
                  <a:prstClr val="black"/>
                </a:solidFill>
                <a:effectLst/>
                <a:uLnTx/>
                <a:uFillTx/>
                <a:latin typeface="맑은 고딕"/>
                <a:ea typeface="맑은 고딕" panose="020B0503020000020004" pitchFamily="50" charset="-127"/>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ko-KR" altLang="en-US" sz="1200" b="0" i="0" u="none" strike="noStrike" kern="1200" cap="none" spc="0" normalizeH="0" baseline="0" noProof="0">
              <a:ln>
                <a:noFill/>
              </a:ln>
              <a:solidFill>
                <a:prstClr val="black"/>
              </a:solidFill>
              <a:effectLst/>
              <a:uLnTx/>
              <a:uFillTx/>
              <a:latin typeface="맑은 고딕"/>
              <a:ea typeface="맑은 고딕" panose="020B0503020000020004" pitchFamily="50" charset="-127"/>
              <a:cs typeface="+mn-cs"/>
            </a:endParaRPr>
          </a:p>
        </p:txBody>
      </p:sp>
    </p:spTree>
    <p:extLst>
      <p:ext uri="{BB962C8B-B14F-4D97-AF65-F5344CB8AC3E}">
        <p14:creationId xmlns:p14="http://schemas.microsoft.com/office/powerpoint/2010/main" val="336646737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CBCC0F5F-2408-184D-BCB4-04B8D7BCC9C3}" type="slidenum">
              <a:rPr lang="en-US" altLang="ko-KR" smtClean="0"/>
              <a:pPr/>
              <a:t>37</a:t>
            </a:fld>
            <a:endParaRPr lang="ko-KR" altLang="en-US"/>
          </a:p>
        </p:txBody>
      </p:sp>
    </p:spTree>
    <p:extLst>
      <p:ext uri="{BB962C8B-B14F-4D97-AF65-F5344CB8AC3E}">
        <p14:creationId xmlns:p14="http://schemas.microsoft.com/office/powerpoint/2010/main" val="19307053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CBCC0F5F-2408-184D-BCB4-04B8D7BCC9C3}" type="slidenum">
              <a:rPr lang="en-US" altLang="ko-KR" smtClean="0"/>
              <a:pPr/>
              <a:t>38</a:t>
            </a:fld>
            <a:endParaRPr lang="ko-KR" altLang="en-US"/>
          </a:p>
        </p:txBody>
      </p:sp>
    </p:spTree>
    <p:extLst>
      <p:ext uri="{BB962C8B-B14F-4D97-AF65-F5344CB8AC3E}">
        <p14:creationId xmlns:p14="http://schemas.microsoft.com/office/powerpoint/2010/main" val="37636615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ko-KR" altLang="en-US" dirty="0" smtClean="0"/>
              <a:t>제가 맡은 실험파트에서는 실험적인 요소들보다 </a:t>
            </a:r>
            <a:r>
              <a:rPr lang="ko-KR" altLang="en-US" dirty="0" err="1" smtClean="0"/>
              <a:t>스핀트로닉스에서</a:t>
            </a:r>
            <a:r>
              <a:rPr lang="ko-KR" altLang="en-US" dirty="0" smtClean="0"/>
              <a:t> 활용하고 있는 현상에 대해 초점을 맞추어 발표하도록 하겠습니다</a:t>
            </a:r>
            <a:endParaRPr lang="en-US" altLang="ko-KR" dirty="0" smtClean="0"/>
          </a:p>
          <a:p>
            <a:r>
              <a:rPr lang="ko-KR" altLang="en-US" dirty="0" smtClean="0"/>
              <a:t>저희가 </a:t>
            </a:r>
            <a:r>
              <a:rPr lang="en-US" altLang="ko-KR" dirty="0" smtClean="0"/>
              <a:t>chapter 2</a:t>
            </a:r>
            <a:r>
              <a:rPr lang="ko-KR" altLang="en-US" dirty="0" smtClean="0"/>
              <a:t>에서 배운 내용들과 관련하여 </a:t>
            </a:r>
            <a:r>
              <a:rPr lang="en-US" altLang="ko-KR" dirty="0" smtClean="0"/>
              <a:t>spin dependent</a:t>
            </a:r>
            <a:r>
              <a:rPr lang="en-US" altLang="ko-KR" baseline="0" dirty="0" smtClean="0"/>
              <a:t> scattering</a:t>
            </a:r>
            <a:r>
              <a:rPr lang="ko-KR" altLang="en-US" baseline="0" dirty="0" smtClean="0"/>
              <a:t>과 </a:t>
            </a:r>
            <a:r>
              <a:rPr lang="en-US" altLang="ko-KR" baseline="0" dirty="0" smtClean="0"/>
              <a:t>Conventional hall effect</a:t>
            </a:r>
            <a:r>
              <a:rPr lang="ko-KR" altLang="en-US" baseline="0" dirty="0" smtClean="0"/>
              <a:t>와 다른 </a:t>
            </a:r>
            <a:r>
              <a:rPr lang="en-US" altLang="ko-KR" baseline="0" dirty="0" smtClean="0"/>
              <a:t>Spin hall effect</a:t>
            </a:r>
            <a:r>
              <a:rPr lang="ko-KR" altLang="en-US" baseline="0" dirty="0" smtClean="0"/>
              <a:t>에 대해 간략히 소개하도록 하겠습니다</a:t>
            </a:r>
            <a:r>
              <a:rPr lang="en-US" altLang="ko-KR" baseline="0" dirty="0" smtClean="0"/>
              <a:t>.</a:t>
            </a:r>
            <a:endParaRPr lang="en-US" altLang="ko-KR" dirty="0" smtClean="0"/>
          </a:p>
        </p:txBody>
      </p:sp>
      <p:sp>
        <p:nvSpPr>
          <p:cNvPr id="4" name="슬라이드 번호 개체 틀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BCC0F5F-2408-184D-BCB4-04B8D7BCC9C3}" type="slidenum">
              <a:rPr kumimoji="0" lang="en-US" altLang="ko-KR" sz="1200" b="0" i="0" u="none" strike="noStrike" kern="1200" cap="none" spc="0" normalizeH="0" baseline="0" noProof="0" smtClean="0">
                <a:ln>
                  <a:noFill/>
                </a:ln>
                <a:solidFill>
                  <a:prstClr val="black"/>
                </a:solidFill>
                <a:effectLst/>
                <a:uLnTx/>
                <a:uFillTx/>
                <a:latin typeface="맑은 고딕"/>
                <a:ea typeface="맑은 고딕" panose="020B0503020000020004" pitchFamily="50" charset="-127"/>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ko-KR" altLang="en-US" sz="1200" b="0" i="0" u="none" strike="noStrike" kern="1200" cap="none" spc="0" normalizeH="0" baseline="0" noProof="0">
              <a:ln>
                <a:noFill/>
              </a:ln>
              <a:solidFill>
                <a:prstClr val="black"/>
              </a:solidFill>
              <a:effectLst/>
              <a:uLnTx/>
              <a:uFillTx/>
              <a:latin typeface="맑은 고딕"/>
              <a:ea typeface="맑은 고딕" panose="020B0503020000020004" pitchFamily="50" charset="-127"/>
              <a:cs typeface="+mn-cs"/>
            </a:endParaRPr>
          </a:p>
        </p:txBody>
      </p:sp>
    </p:spTree>
    <p:extLst>
      <p:ext uri="{BB962C8B-B14F-4D97-AF65-F5344CB8AC3E}">
        <p14:creationId xmlns:p14="http://schemas.microsoft.com/office/powerpoint/2010/main" val="36436342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CBCC0F5F-2408-184D-BCB4-04B8D7BCC9C3}" type="slidenum">
              <a:rPr lang="en-US" altLang="ko-KR" smtClean="0"/>
              <a:pPr/>
              <a:t>12</a:t>
            </a:fld>
            <a:endParaRPr lang="ko-KR" altLang="en-US"/>
          </a:p>
        </p:txBody>
      </p:sp>
    </p:spTree>
    <p:extLst>
      <p:ext uri="{BB962C8B-B14F-4D97-AF65-F5344CB8AC3E}">
        <p14:creationId xmlns:p14="http://schemas.microsoft.com/office/powerpoint/2010/main" val="23911847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CBCC0F5F-2408-184D-BCB4-04B8D7BCC9C3}" type="slidenum">
              <a:rPr lang="en-US" altLang="ko-KR" smtClean="0"/>
              <a:pPr/>
              <a:t>13</a:t>
            </a:fld>
            <a:endParaRPr lang="ko-KR" altLang="en-US"/>
          </a:p>
        </p:txBody>
      </p:sp>
    </p:spTree>
    <p:extLst>
      <p:ext uri="{BB962C8B-B14F-4D97-AF65-F5344CB8AC3E}">
        <p14:creationId xmlns:p14="http://schemas.microsoft.com/office/powerpoint/2010/main" val="31812785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CBCC0F5F-2408-184D-BCB4-04B8D7BCC9C3}" type="slidenum">
              <a:rPr lang="en-US" altLang="ko-KR" smtClean="0"/>
              <a:pPr/>
              <a:t>14</a:t>
            </a:fld>
            <a:endParaRPr lang="ko-KR" altLang="en-US"/>
          </a:p>
        </p:txBody>
      </p:sp>
    </p:spTree>
    <p:extLst>
      <p:ext uri="{BB962C8B-B14F-4D97-AF65-F5344CB8AC3E}">
        <p14:creationId xmlns:p14="http://schemas.microsoft.com/office/powerpoint/2010/main" val="14042990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CBCC0F5F-2408-184D-BCB4-04B8D7BCC9C3}" type="slidenum">
              <a:rPr lang="en-US" altLang="ko-KR" smtClean="0"/>
              <a:pPr/>
              <a:t>15</a:t>
            </a:fld>
            <a:endParaRPr lang="ko-KR" altLang="en-US"/>
          </a:p>
        </p:txBody>
      </p:sp>
    </p:spTree>
    <p:extLst>
      <p:ext uri="{BB962C8B-B14F-4D97-AF65-F5344CB8AC3E}">
        <p14:creationId xmlns:p14="http://schemas.microsoft.com/office/powerpoint/2010/main" val="19653290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CBCC0F5F-2408-184D-BCB4-04B8D7BCC9C3}" type="slidenum">
              <a:rPr lang="en-US" altLang="ko-KR" smtClean="0"/>
              <a:pPr/>
              <a:t>16</a:t>
            </a:fld>
            <a:endParaRPr lang="ko-KR" altLang="en-US"/>
          </a:p>
        </p:txBody>
      </p:sp>
    </p:spTree>
    <p:extLst>
      <p:ext uri="{BB962C8B-B14F-4D97-AF65-F5344CB8AC3E}">
        <p14:creationId xmlns:p14="http://schemas.microsoft.com/office/powerpoint/2010/main" val="35818714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349500" y="3049433"/>
            <a:ext cx="7493000" cy="754988"/>
          </a:xfrm>
        </p:spPr>
        <p:txBody>
          <a:bodyPr lIns="0" rIns="0" anchor="ctr">
            <a:normAutofit/>
          </a:bodyPr>
          <a:lstStyle>
            <a:lvl1pPr marL="0" indent="0" algn="dist">
              <a:lnSpc>
                <a:spcPct val="100000"/>
              </a:lnSpc>
              <a:buFont typeface="Arial" panose="020B0604020202020204" pitchFamily="34" charset="0"/>
              <a:buNone/>
              <a:defRPr sz="3400" b="1" baseline="0">
                <a:ln>
                  <a:solidFill>
                    <a:schemeClr val="tx1">
                      <a:alpha val="0"/>
                    </a:schemeClr>
                  </a:solidFill>
                </a:ln>
                <a:solidFill>
                  <a:schemeClr val="bg1"/>
                </a:solidFill>
              </a:defRPr>
            </a:lvl1pPr>
          </a:lstStyle>
          <a:p>
            <a:r>
              <a:rPr lang="en-US" dirty="0"/>
              <a:t>BLACK AND WHITE BASIC</a:t>
            </a:r>
          </a:p>
        </p:txBody>
      </p:sp>
      <p:sp>
        <p:nvSpPr>
          <p:cNvPr id="3" name="Subtitle 2"/>
          <p:cNvSpPr>
            <a:spLocks noGrp="1"/>
          </p:cNvSpPr>
          <p:nvPr>
            <p:ph type="subTitle" idx="1" hasCustomPrompt="1"/>
          </p:nvPr>
        </p:nvSpPr>
        <p:spPr>
          <a:xfrm>
            <a:off x="2349500" y="3942925"/>
            <a:ext cx="7493000" cy="457626"/>
          </a:xfrm>
        </p:spPr>
        <p:txBody>
          <a:bodyPr lIns="0" rIns="0" anchor="ctr"/>
          <a:lstStyle>
            <a:lvl1pPr marL="0" indent="0" algn="dist">
              <a:buFont typeface="Arial" panose="020B0604020202020204" pitchFamily="34" charset="0"/>
              <a:buNone/>
              <a:defRPr sz="1600">
                <a:ln>
                  <a:solidFill>
                    <a:schemeClr val="tx1">
                      <a:alpha val="0"/>
                    </a:schemeClr>
                  </a:solidFill>
                </a:ln>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ko-KR" dirty="0"/>
              <a:t>ADSTORE POWERPOINT TEMPLATE</a:t>
            </a:r>
            <a:endParaRPr lang="en-US" dirty="0"/>
          </a:p>
        </p:txBody>
      </p:sp>
      <p:sp>
        <p:nvSpPr>
          <p:cNvPr id="5" name="Footer Placeholder 4"/>
          <p:cNvSpPr>
            <a:spLocks noGrp="1"/>
          </p:cNvSpPr>
          <p:nvPr>
            <p:ph type="ftr" sz="quarter" idx="11"/>
          </p:nvPr>
        </p:nvSpPr>
        <p:spPr>
          <a:xfrm>
            <a:off x="5425440" y="4944685"/>
            <a:ext cx="1341120" cy="631614"/>
          </a:xfrm>
        </p:spPr>
        <p:txBody>
          <a:bodyPr anchor="ctr"/>
          <a:lstStyle>
            <a:lvl1pPr marL="0" indent="0" algn="dist" defTabSz="914400" rtl="0" eaLnBrk="1" latinLnBrk="1" hangingPunct="1">
              <a:lnSpc>
                <a:spcPct val="100000"/>
              </a:lnSpc>
              <a:spcBef>
                <a:spcPts val="1000"/>
              </a:spcBef>
              <a:buFont typeface="Arial" panose="020B0604020202020204" pitchFamily="34" charset="0"/>
              <a:buNone/>
              <a:defRPr lang="ko-KR" altLang="en-US" sz="1050" kern="1000" spc="-70" dirty="0">
                <a:ln>
                  <a:solidFill>
                    <a:schemeClr val="tx1">
                      <a:alpha val="0"/>
                    </a:schemeClr>
                  </a:solidFill>
                </a:ln>
                <a:solidFill>
                  <a:srgbClr val="373B46"/>
                </a:solidFill>
                <a:latin typeface="+mj-ea"/>
                <a:ea typeface="+mj-ea"/>
                <a:cs typeface="+mn-cs"/>
              </a:defRPr>
            </a:lvl1pPr>
          </a:lstStyle>
          <a:p>
            <a:endParaRPr lang="en-US">
              <a:ln>
                <a:solidFill>
                  <a:prstClr val="black">
                    <a:alpha val="0"/>
                  </a:prstClr>
                </a:solidFill>
              </a:ln>
            </a:endParaRPr>
          </a:p>
        </p:txBody>
      </p:sp>
      <p:sp>
        <p:nvSpPr>
          <p:cNvPr id="14" name="내용 개체 틀 13"/>
          <p:cNvSpPr>
            <a:spLocks noGrp="1"/>
          </p:cNvSpPr>
          <p:nvPr>
            <p:ph sz="quarter" idx="12" hasCustomPrompt="1"/>
          </p:nvPr>
        </p:nvSpPr>
        <p:spPr>
          <a:xfrm>
            <a:off x="2349500" y="2483503"/>
            <a:ext cx="7493000" cy="450116"/>
          </a:xfrm>
        </p:spPr>
        <p:txBody>
          <a:bodyPr vert="horz" lIns="0" tIns="45720" rIns="0" bIns="45720" rtlCol="0" anchor="ctr">
            <a:noAutofit/>
          </a:bodyPr>
          <a:lstStyle>
            <a:lvl1pPr>
              <a:defRPr lang="ko-KR" altLang="en-US" sz="1600" b="0" baseline="0" smtClean="0">
                <a:ln>
                  <a:solidFill>
                    <a:schemeClr val="tx1">
                      <a:alpha val="0"/>
                    </a:schemeClr>
                  </a:solidFill>
                </a:ln>
                <a:solidFill>
                  <a:schemeClr val="bg1"/>
                </a:solidFill>
                <a:latin typeface="+mj-lt"/>
                <a:ea typeface="+mj-ea"/>
                <a:cs typeface="+mj-cs"/>
              </a:defRPr>
            </a:lvl1pPr>
            <a:lvl2pPr>
              <a:defRPr lang="ko-KR" altLang="en-US" sz="1400" smtClean="0">
                <a:solidFill>
                  <a:schemeClr val="bg1"/>
                </a:solidFill>
              </a:defRPr>
            </a:lvl2pPr>
            <a:lvl3pPr>
              <a:defRPr lang="ko-KR" altLang="en-US" sz="1200" smtClean="0">
                <a:solidFill>
                  <a:schemeClr val="bg1"/>
                </a:solidFill>
              </a:defRPr>
            </a:lvl3pPr>
            <a:lvl4pPr>
              <a:defRPr lang="ko-KR" altLang="en-US" sz="1100" smtClean="0">
                <a:solidFill>
                  <a:schemeClr val="bg1"/>
                </a:solidFill>
              </a:defRPr>
            </a:lvl4pPr>
            <a:lvl5pPr>
              <a:defRPr lang="ko-KR" altLang="en-US" sz="1100">
                <a:solidFill>
                  <a:schemeClr val="bg1"/>
                </a:solidFill>
              </a:defRPr>
            </a:lvl5pPr>
          </a:lstStyle>
          <a:p>
            <a:pPr lvl="0" algn="ctr">
              <a:lnSpc>
                <a:spcPct val="100000"/>
              </a:lnSpc>
              <a:spcBef>
                <a:spcPct val="0"/>
              </a:spcBef>
            </a:pPr>
            <a:r>
              <a:rPr lang="en-US" altLang="ko-KR" dirty="0"/>
              <a:t>YOUR LOGO HERE</a:t>
            </a:r>
            <a:endParaRPr lang="ko-KR" altLang="en-US" dirty="0"/>
          </a:p>
        </p:txBody>
      </p:sp>
      <p:cxnSp>
        <p:nvCxnSpPr>
          <p:cNvPr id="18" name="직선 연결선 17"/>
          <p:cNvCxnSpPr/>
          <p:nvPr userDrawn="1"/>
        </p:nvCxnSpPr>
        <p:spPr>
          <a:xfrm>
            <a:off x="6009788" y="5859353"/>
            <a:ext cx="197272" cy="99353"/>
          </a:xfrm>
          <a:prstGeom prst="line">
            <a:avLst/>
          </a:prstGeom>
          <a:ln w="6350" cap="rnd" cmpd="sng">
            <a:solidFill>
              <a:schemeClr val="tx1"/>
            </a:solidFill>
            <a:round/>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0" name="내용 개체 틀 19"/>
          <p:cNvSpPr>
            <a:spLocks noGrp="1"/>
          </p:cNvSpPr>
          <p:nvPr>
            <p:ph sz="quarter" idx="13" hasCustomPrompt="1"/>
          </p:nvPr>
        </p:nvSpPr>
        <p:spPr>
          <a:xfrm>
            <a:off x="5425018" y="6229350"/>
            <a:ext cx="1341967" cy="628650"/>
          </a:xfrm>
        </p:spPr>
        <p:txBody>
          <a:bodyPr/>
          <a:lstStyle>
            <a:lvl1pPr algn="ctr">
              <a:lnSpc>
                <a:spcPct val="100000"/>
              </a:lnSpc>
              <a:defRPr sz="2000">
                <a:ln>
                  <a:solidFill>
                    <a:schemeClr val="tx1">
                      <a:alpha val="0"/>
                    </a:schemeClr>
                  </a:solidFill>
                </a:ln>
              </a:defRPr>
            </a:lvl1pPr>
          </a:lstStyle>
          <a:p>
            <a:pPr lvl="0"/>
            <a:r>
              <a:rPr lang="en-US" altLang="ko-KR" dirty="0"/>
              <a:t>LOGO2</a:t>
            </a:r>
            <a:endParaRPr lang="ko-KR" altLang="en-US" dirty="0"/>
          </a:p>
        </p:txBody>
      </p:sp>
    </p:spTree>
    <p:extLst>
      <p:ext uri="{BB962C8B-B14F-4D97-AF65-F5344CB8AC3E}">
        <p14:creationId xmlns:p14="http://schemas.microsoft.com/office/powerpoint/2010/main" val="15776503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제목 및 내용">
    <p:spTree>
      <p:nvGrpSpPr>
        <p:cNvPr id="1" name=""/>
        <p:cNvGrpSpPr/>
        <p:nvPr/>
      </p:nvGrpSpPr>
      <p:grpSpPr>
        <a:xfrm>
          <a:off x="0" y="0"/>
          <a:ext cx="0" cy="0"/>
          <a:chOff x="0" y="0"/>
          <a:chExt cx="0" cy="0"/>
        </a:xfrm>
      </p:grpSpPr>
      <p:sp>
        <p:nvSpPr>
          <p:cNvPr id="10" name="직사각형 9"/>
          <p:cNvSpPr/>
          <p:nvPr userDrawn="1"/>
        </p:nvSpPr>
        <p:spPr>
          <a:xfrm>
            <a:off x="0" y="0"/>
            <a:ext cx="1102784"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SpoqaHanSans-thin"/>
              <a:cs typeface="+mn-cs"/>
            </a:endParaRPr>
          </a:p>
        </p:txBody>
      </p:sp>
      <p:sp>
        <p:nvSpPr>
          <p:cNvPr id="2" name="Title 1"/>
          <p:cNvSpPr>
            <a:spLocks noGrp="1"/>
          </p:cNvSpPr>
          <p:nvPr>
            <p:ph type="title"/>
          </p:nvPr>
        </p:nvSpPr>
        <p:spPr>
          <a:xfrm>
            <a:off x="1105885" y="488112"/>
            <a:ext cx="11086115" cy="488202"/>
          </a:xfrm>
        </p:spPr>
        <p:txBody>
          <a:bodyPr vert="horz" lIns="91440" tIns="45720" rIns="91440" bIns="45720" rtlCol="0" anchor="ctr">
            <a:noAutofit/>
          </a:bodyPr>
          <a:lstStyle>
            <a:lvl1pPr>
              <a:defRPr lang="en-US" sz="2400" spc="-90" baseline="0" dirty="0">
                <a:solidFill>
                  <a:srgbClr val="373B46"/>
                </a:solidFill>
              </a:defRPr>
            </a:lvl1pPr>
          </a:lstStyle>
          <a:p>
            <a:pPr marL="0" lvl="0" indent="0" algn="ctr">
              <a:lnSpc>
                <a:spcPct val="100000"/>
              </a:lnSpc>
              <a:buFont typeface="Arial" panose="020B0604020202020204" pitchFamily="34" charset="0"/>
            </a:pPr>
            <a:r>
              <a:rPr lang="ko-KR" altLang="en-US"/>
              <a:t>마스터 제목 스타일 편집</a:t>
            </a:r>
            <a:endParaRPr lang="en-US" dirty="0"/>
          </a:p>
        </p:txBody>
      </p:sp>
      <p:sp>
        <p:nvSpPr>
          <p:cNvPr id="3" name="Content Placeholder 2"/>
          <p:cNvSpPr>
            <a:spLocks noGrp="1"/>
          </p:cNvSpPr>
          <p:nvPr>
            <p:ph idx="1"/>
          </p:nvPr>
        </p:nvSpPr>
        <p:spPr>
          <a:xfrm>
            <a:off x="1114179" y="1270763"/>
            <a:ext cx="10959287" cy="450883"/>
          </a:xfrm>
        </p:spPr>
        <p:txBody>
          <a:bodyPr vert="horz" lIns="91440" tIns="45720" rIns="91440" bIns="45720" rtlCol="0" anchor="ctr">
            <a:noAutofit/>
          </a:bodyPr>
          <a:lstStyle>
            <a:lvl1pPr algn="ctr">
              <a:defRPr lang="ko-KR" altLang="en-US" sz="1300" spc="-90" dirty="0">
                <a:ln>
                  <a:solidFill>
                    <a:srgbClr val="333944">
                      <a:alpha val="0"/>
                    </a:srgbClr>
                  </a:solidFill>
                </a:ln>
                <a:solidFill>
                  <a:srgbClr val="373B46"/>
                </a:solidFill>
                <a:latin typeface="+mj-ea"/>
                <a:ea typeface="+mj-ea"/>
              </a:defRPr>
            </a:lvl1pPr>
          </a:lstStyle>
          <a:p>
            <a:pPr lvl="0" algn="ctr">
              <a:lnSpc>
                <a:spcPct val="80000"/>
              </a:lnSpc>
            </a:pPr>
            <a:r>
              <a:rPr lang="ko-KR" altLang="en-US" dirty="0"/>
              <a:t>마스터 텍스트 스타일 편집</a:t>
            </a:r>
          </a:p>
        </p:txBody>
      </p:sp>
      <p:cxnSp>
        <p:nvCxnSpPr>
          <p:cNvPr id="9" name="직선 연결선 8"/>
          <p:cNvCxnSpPr/>
          <p:nvPr userDrawn="1"/>
        </p:nvCxnSpPr>
        <p:spPr>
          <a:xfrm>
            <a:off x="1105885" y="0"/>
            <a:ext cx="0" cy="68580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2" name="직선 연결선 11"/>
          <p:cNvCxnSpPr/>
          <p:nvPr userDrawn="1"/>
        </p:nvCxnSpPr>
        <p:spPr>
          <a:xfrm>
            <a:off x="478223" y="6325221"/>
            <a:ext cx="111456" cy="78118"/>
          </a:xfrm>
          <a:prstGeom prst="line">
            <a:avLst/>
          </a:prstGeom>
          <a:ln w="6350" cap="rnd" cmpd="sng">
            <a:solidFill>
              <a:schemeClr val="bg1">
                <a:lumMod val="85000"/>
              </a:schemeClr>
            </a:solidFill>
            <a:round/>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8" name="직선 연결선 17"/>
          <p:cNvCxnSpPr/>
          <p:nvPr userDrawn="1"/>
        </p:nvCxnSpPr>
        <p:spPr>
          <a:xfrm>
            <a:off x="219132" y="1721645"/>
            <a:ext cx="650819" cy="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9" name="직선 연결선 18"/>
          <p:cNvCxnSpPr/>
          <p:nvPr userDrawn="1"/>
        </p:nvCxnSpPr>
        <p:spPr>
          <a:xfrm>
            <a:off x="219132" y="976313"/>
            <a:ext cx="650819" cy="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4" name="그림 1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rot="20183227">
            <a:off x="51689" y="263059"/>
            <a:ext cx="957884" cy="450196"/>
          </a:xfrm>
          <a:prstGeom prst="rect">
            <a:avLst/>
          </a:prstGeom>
        </p:spPr>
      </p:pic>
      <p:cxnSp>
        <p:nvCxnSpPr>
          <p:cNvPr id="15" name="직선 연결선 14"/>
          <p:cNvCxnSpPr/>
          <p:nvPr userDrawn="1"/>
        </p:nvCxnSpPr>
        <p:spPr>
          <a:xfrm>
            <a:off x="6504353" y="1152295"/>
            <a:ext cx="274624" cy="0"/>
          </a:xfrm>
          <a:prstGeom prst="line">
            <a:avLst/>
          </a:prstGeom>
          <a:ln w="34925">
            <a:solidFill>
              <a:srgbClr val="E8BF89"/>
            </a:solidFill>
          </a:ln>
        </p:spPr>
        <p:style>
          <a:lnRef idx="1">
            <a:schemeClr val="accent1"/>
          </a:lnRef>
          <a:fillRef idx="0">
            <a:schemeClr val="accent1"/>
          </a:fillRef>
          <a:effectRef idx="0">
            <a:schemeClr val="accent1"/>
          </a:effectRef>
          <a:fontRef idx="minor">
            <a:schemeClr val="tx1"/>
          </a:fontRef>
        </p:style>
      </p:cxnSp>
      <p:sp>
        <p:nvSpPr>
          <p:cNvPr id="11" name="텍스트 개체 틀 10"/>
          <p:cNvSpPr>
            <a:spLocks noGrp="1"/>
          </p:cNvSpPr>
          <p:nvPr>
            <p:ph type="body" sz="quarter" idx="10" hasCustomPrompt="1"/>
          </p:nvPr>
        </p:nvSpPr>
        <p:spPr>
          <a:xfrm>
            <a:off x="219134" y="5679168"/>
            <a:ext cx="650817" cy="468540"/>
          </a:xfrm>
        </p:spPr>
        <p:txBody>
          <a:bodyPr/>
          <a:lstStyle>
            <a:lvl1pPr algn="dist">
              <a:defRPr sz="800" b="1" baseline="0">
                <a:ln>
                  <a:solidFill>
                    <a:schemeClr val="bg1">
                      <a:lumMod val="85000"/>
                      <a:alpha val="0"/>
                    </a:schemeClr>
                  </a:solidFill>
                </a:ln>
                <a:solidFill>
                  <a:srgbClr val="373B46"/>
                </a:solidFill>
                <a:latin typeface="+mj-ea"/>
                <a:ea typeface="+mj-ea"/>
              </a:defRPr>
            </a:lvl1pPr>
          </a:lstStyle>
          <a:p>
            <a:pPr lvl="0"/>
            <a:r>
              <a:rPr lang="en-US" altLang="ko-KR" dirty="0"/>
              <a:t>ADSTORE</a:t>
            </a:r>
          </a:p>
          <a:p>
            <a:pPr lvl="0"/>
            <a:r>
              <a:rPr lang="en-US" altLang="ko-KR" dirty="0"/>
              <a:t>-L@RGO</a:t>
            </a:r>
            <a:endParaRPr lang="ko-KR" altLang="en-US" dirty="0"/>
          </a:p>
        </p:txBody>
      </p:sp>
      <p:sp>
        <p:nvSpPr>
          <p:cNvPr id="20" name="텍스트 개체 틀 10"/>
          <p:cNvSpPr>
            <a:spLocks noGrp="1"/>
          </p:cNvSpPr>
          <p:nvPr>
            <p:ph type="body" sz="quarter" idx="11" hasCustomPrompt="1"/>
          </p:nvPr>
        </p:nvSpPr>
        <p:spPr>
          <a:xfrm>
            <a:off x="219134" y="975521"/>
            <a:ext cx="650817" cy="746125"/>
          </a:xfrm>
        </p:spPr>
        <p:txBody>
          <a:bodyPr/>
          <a:lstStyle>
            <a:lvl1pPr marL="0" indent="0" algn="dist" defTabSz="914377" rtl="0" eaLnBrk="1" latinLnBrk="1" hangingPunct="1">
              <a:lnSpc>
                <a:spcPct val="150000"/>
              </a:lnSpc>
              <a:spcBef>
                <a:spcPct val="0"/>
              </a:spcBef>
              <a:buFont typeface="Arial" panose="020B0604020202020204" pitchFamily="34" charset="0"/>
              <a:buNone/>
              <a:defRPr lang="ko-KR" altLang="en-US" sz="800" b="1" kern="1000" spc="-70" dirty="0">
                <a:ln>
                  <a:solidFill>
                    <a:sysClr val="window" lastClr="FFFFFF">
                      <a:alpha val="0"/>
                    </a:sysClr>
                  </a:solidFill>
                </a:ln>
                <a:solidFill>
                  <a:srgbClr val="373B46"/>
                </a:solidFill>
                <a:latin typeface="+mj-ea"/>
                <a:ea typeface="+mj-ea"/>
                <a:cs typeface="+mj-cs"/>
              </a:defRPr>
            </a:lvl1pPr>
          </a:lstStyle>
          <a:p>
            <a:pPr lvl="0"/>
            <a:r>
              <a:rPr lang="en-US" altLang="ko-KR" dirty="0"/>
              <a:t>SIMPLE</a:t>
            </a:r>
          </a:p>
          <a:p>
            <a:pPr lvl="0"/>
            <a:r>
              <a:rPr lang="en-US" altLang="ko-KR" dirty="0"/>
              <a:t>WHITE</a:t>
            </a:r>
          </a:p>
          <a:p>
            <a:pPr lvl="0"/>
            <a:r>
              <a:rPr lang="en-US" altLang="ko-KR" dirty="0"/>
              <a:t>BASIC</a:t>
            </a:r>
            <a:endParaRPr lang="ko-KR" altLang="en-US" dirty="0"/>
          </a:p>
        </p:txBody>
      </p:sp>
      <p:pic>
        <p:nvPicPr>
          <p:cNvPr id="21" name="그림 20"/>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08247" y="6572690"/>
            <a:ext cx="650819" cy="183043"/>
          </a:xfrm>
          <a:prstGeom prst="rect">
            <a:avLst/>
          </a:prstGeom>
        </p:spPr>
      </p:pic>
      <p:sp>
        <p:nvSpPr>
          <p:cNvPr id="22" name="Content Placeholder 2"/>
          <p:cNvSpPr>
            <a:spLocks noGrp="1"/>
          </p:cNvSpPr>
          <p:nvPr>
            <p:ph idx="12"/>
          </p:nvPr>
        </p:nvSpPr>
        <p:spPr>
          <a:xfrm>
            <a:off x="1114179" y="1840112"/>
            <a:ext cx="10959287" cy="4923785"/>
          </a:xfrm>
        </p:spPr>
        <p:txBody>
          <a:bodyPr vert="horz" lIns="91440" tIns="45720" rIns="91440" bIns="45720" rtlCol="0" anchor="ctr">
            <a:noAutofit/>
          </a:bodyPr>
          <a:lstStyle>
            <a:lvl1pPr algn="ctr">
              <a:defRPr lang="ko-KR" altLang="en-US" sz="1300" spc="-90" dirty="0">
                <a:ln>
                  <a:solidFill>
                    <a:srgbClr val="333944">
                      <a:alpha val="0"/>
                    </a:srgbClr>
                  </a:solidFill>
                </a:ln>
                <a:solidFill>
                  <a:srgbClr val="373B46"/>
                </a:solidFill>
                <a:latin typeface="+mj-ea"/>
                <a:ea typeface="+mj-ea"/>
              </a:defRPr>
            </a:lvl1pPr>
          </a:lstStyle>
          <a:p>
            <a:pPr lvl="0" algn="ctr">
              <a:lnSpc>
                <a:spcPct val="80000"/>
              </a:lnSpc>
            </a:pPr>
            <a:r>
              <a:rPr lang="ko-KR" altLang="en-US" dirty="0"/>
              <a:t>마스터 텍스트 스타일 편집</a:t>
            </a:r>
          </a:p>
        </p:txBody>
      </p:sp>
    </p:spTree>
    <p:extLst>
      <p:ext uri="{BB962C8B-B14F-4D97-AF65-F5344CB8AC3E}">
        <p14:creationId xmlns:p14="http://schemas.microsoft.com/office/powerpoint/2010/main" val="2743112953"/>
      </p:ext>
    </p:extLst>
  </p:cSld>
  <p:clrMapOvr>
    <a:masterClrMapping/>
  </p:clrMapOvr>
  <p:extLst mod="1">
    <p:ext uri="{DCECCB84-F9BA-43D5-87BE-67443E8EF086}">
      <p15:sldGuideLst xmlns:p15="http://schemas.microsoft.com/office/powerpoint/2012/main">
        <p15:guide id="1" orient="horz" pos="2160">
          <p15:clr>
            <a:srgbClr val="FBAE40"/>
          </p15:clr>
        </p15:guide>
        <p15:guide id="2" pos="3129">
          <p15:clr>
            <a:srgbClr val="FBAE40"/>
          </p15:clr>
        </p15:guide>
        <p15:guide id="3" pos="52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제목 및 내용">
    <p:spTree>
      <p:nvGrpSpPr>
        <p:cNvPr id="1" name=""/>
        <p:cNvGrpSpPr/>
        <p:nvPr/>
      </p:nvGrpSpPr>
      <p:grpSpPr>
        <a:xfrm>
          <a:off x="0" y="0"/>
          <a:ext cx="0" cy="0"/>
          <a:chOff x="0" y="0"/>
          <a:chExt cx="0" cy="0"/>
        </a:xfrm>
      </p:grpSpPr>
      <p:sp>
        <p:nvSpPr>
          <p:cNvPr id="16" name="내용 개체 틀 8"/>
          <p:cNvSpPr txBox="1">
            <a:spLocks/>
          </p:cNvSpPr>
          <p:nvPr userDrawn="1"/>
        </p:nvSpPr>
        <p:spPr>
          <a:xfrm>
            <a:off x="1223132" y="140941"/>
            <a:ext cx="10799837" cy="6576118"/>
          </a:xfrm>
          <a:prstGeom prst="rect">
            <a:avLst/>
          </a:prstGeom>
          <a:solidFill>
            <a:schemeClr val="tx1">
              <a:lumMod val="75000"/>
              <a:lumOff val="25000"/>
            </a:schemeClr>
          </a:solidFill>
        </p:spPr>
        <p:txBody>
          <a:bodyPr vert="horz" lIns="91440" tIns="45720" rIns="91440" bIns="45720" rtlCol="0" anchor="ctr">
            <a:noAutofit/>
          </a:bodyPr>
          <a:lstStyle>
            <a:lvl1pPr marL="0" indent="0" algn="ctr" defTabSz="914400" rtl="0" eaLnBrk="1" latinLnBrk="1" hangingPunct="1">
              <a:lnSpc>
                <a:spcPct val="70000"/>
              </a:lnSpc>
              <a:spcBef>
                <a:spcPts val="1000"/>
              </a:spcBef>
              <a:buFont typeface="Arial" panose="020B0604020202020204" pitchFamily="34" charset="0"/>
              <a:buNone/>
              <a:defRPr lang="ko-KR" altLang="en-US" sz="1300" kern="1200" spc="-90" baseline="0" dirty="0">
                <a:ln>
                  <a:solidFill>
                    <a:srgbClr val="333944">
                      <a:alpha val="0"/>
                    </a:srgbClr>
                  </a:solidFill>
                </a:ln>
                <a:solidFill>
                  <a:srgbClr val="373B46"/>
                </a:solidFill>
                <a:latin typeface="+mj-ea"/>
                <a:ea typeface="+mj-ea"/>
                <a:cs typeface="+mn-cs"/>
              </a:defRPr>
            </a:lvl1pPr>
            <a:lvl2pPr marL="457200" indent="0" algn="l" defTabSz="914400" rtl="0" eaLnBrk="1" latinLnBrk="1" hangingPunct="1">
              <a:lnSpc>
                <a:spcPct val="70000"/>
              </a:lnSpc>
              <a:spcBef>
                <a:spcPts val="500"/>
              </a:spcBef>
              <a:buFont typeface="Arial" panose="020B0604020202020204" pitchFamily="34" charset="0"/>
              <a:buNone/>
              <a:defRPr sz="2400" kern="1200" spc="-70" baseline="0">
                <a:solidFill>
                  <a:schemeClr val="tx1"/>
                </a:solidFill>
                <a:latin typeface="+mn-lt"/>
                <a:ea typeface="+mn-ea"/>
                <a:cs typeface="+mn-cs"/>
              </a:defRPr>
            </a:lvl2pPr>
            <a:lvl3pPr marL="914400" indent="0" algn="l" defTabSz="914400" rtl="0" eaLnBrk="1" latinLnBrk="1" hangingPunct="1">
              <a:lnSpc>
                <a:spcPct val="70000"/>
              </a:lnSpc>
              <a:spcBef>
                <a:spcPts val="500"/>
              </a:spcBef>
              <a:buFont typeface="Arial" panose="020B0604020202020204" pitchFamily="34" charset="0"/>
              <a:buNone/>
              <a:defRPr sz="2000" kern="1200" spc="-70" baseline="0">
                <a:solidFill>
                  <a:schemeClr val="tx1"/>
                </a:solidFill>
                <a:latin typeface="+mn-lt"/>
                <a:ea typeface="+mn-ea"/>
                <a:cs typeface="+mn-cs"/>
              </a:defRPr>
            </a:lvl3pPr>
            <a:lvl4pPr marL="1371600" indent="0" algn="l" defTabSz="914400" rtl="0" eaLnBrk="1" latinLnBrk="1" hangingPunct="1">
              <a:lnSpc>
                <a:spcPct val="70000"/>
              </a:lnSpc>
              <a:spcBef>
                <a:spcPts val="500"/>
              </a:spcBef>
              <a:buFont typeface="Arial" panose="020B0604020202020204" pitchFamily="34" charset="0"/>
              <a:buNone/>
              <a:defRPr sz="1800" kern="1200" spc="-70" baseline="0">
                <a:solidFill>
                  <a:schemeClr val="tx1"/>
                </a:solidFill>
                <a:latin typeface="+mn-lt"/>
                <a:ea typeface="+mn-ea"/>
                <a:cs typeface="+mn-cs"/>
              </a:defRPr>
            </a:lvl4pPr>
            <a:lvl5pPr marL="1828800" indent="0" algn="l" defTabSz="914400" rtl="0" eaLnBrk="1" latinLnBrk="1" hangingPunct="1">
              <a:lnSpc>
                <a:spcPct val="70000"/>
              </a:lnSpc>
              <a:spcBef>
                <a:spcPts val="500"/>
              </a:spcBef>
              <a:buFont typeface="Arial" panose="020B0604020202020204" pitchFamily="34" charset="0"/>
              <a:buNone/>
              <a:defRPr sz="1800" kern="1200" spc="-70" baseline="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1" hangingPunct="1">
              <a:lnSpc>
                <a:spcPct val="100000"/>
              </a:lnSpc>
              <a:spcBef>
                <a:spcPts val="1000"/>
              </a:spcBef>
              <a:spcAft>
                <a:spcPts val="0"/>
              </a:spcAft>
              <a:buClrTx/>
              <a:buSzTx/>
              <a:buFont typeface="Arial" panose="020B0604020202020204" pitchFamily="34" charset="0"/>
              <a:buNone/>
              <a:tabLst/>
              <a:defRPr/>
            </a:pPr>
            <a:endParaRPr kumimoji="0" lang="en-US" altLang="ko-KR" sz="1300" b="0" i="0" u="none" strike="noStrike" kern="1200" cap="none" spc="-90" normalizeH="0" baseline="0" noProof="0" dirty="0">
              <a:ln>
                <a:solidFill>
                  <a:srgbClr val="333944">
                    <a:alpha val="0"/>
                  </a:srgbClr>
                </a:solidFill>
              </a:ln>
              <a:solidFill>
                <a:prstClr val="white"/>
              </a:solidFill>
              <a:effectLst/>
              <a:uLnTx/>
              <a:uFillTx/>
              <a:latin typeface="SpoqaHanSans"/>
              <a:cs typeface="+mn-cs"/>
            </a:endParaRPr>
          </a:p>
        </p:txBody>
      </p:sp>
      <p:sp>
        <p:nvSpPr>
          <p:cNvPr id="10" name="직사각형 9"/>
          <p:cNvSpPr/>
          <p:nvPr userDrawn="1"/>
        </p:nvSpPr>
        <p:spPr>
          <a:xfrm>
            <a:off x="0" y="0"/>
            <a:ext cx="1102784"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dirty="0">
              <a:ln>
                <a:noFill/>
              </a:ln>
              <a:solidFill>
                <a:prstClr val="white"/>
              </a:solidFill>
              <a:effectLst/>
              <a:uLnTx/>
              <a:uFillTx/>
              <a:latin typeface="SpoqaHanSans-thin"/>
              <a:cs typeface="+mn-cs"/>
            </a:endParaRPr>
          </a:p>
        </p:txBody>
      </p:sp>
      <p:sp>
        <p:nvSpPr>
          <p:cNvPr id="2" name="Title 1"/>
          <p:cNvSpPr>
            <a:spLocks noGrp="1"/>
          </p:cNvSpPr>
          <p:nvPr>
            <p:ph type="title"/>
          </p:nvPr>
        </p:nvSpPr>
        <p:spPr>
          <a:xfrm>
            <a:off x="1105885" y="488112"/>
            <a:ext cx="11086115" cy="488202"/>
          </a:xfrm>
        </p:spPr>
        <p:txBody>
          <a:bodyPr vert="horz" lIns="91440" tIns="45720" rIns="91440" bIns="45720" rtlCol="0" anchor="ctr">
            <a:noAutofit/>
          </a:bodyPr>
          <a:lstStyle>
            <a:lvl1pPr>
              <a:defRPr lang="en-US" sz="2400" spc="-90" baseline="0" dirty="0">
                <a:solidFill>
                  <a:schemeClr val="bg1"/>
                </a:solidFill>
              </a:defRPr>
            </a:lvl1pPr>
          </a:lstStyle>
          <a:p>
            <a:pPr marL="0" lvl="0" indent="0" algn="ctr">
              <a:lnSpc>
                <a:spcPct val="100000"/>
              </a:lnSpc>
              <a:buFont typeface="Arial" panose="020B0604020202020204" pitchFamily="34" charset="0"/>
            </a:pPr>
            <a:r>
              <a:rPr lang="ko-KR" altLang="en-US" dirty="0"/>
              <a:t>마스터 제목 스타일 편집</a:t>
            </a:r>
            <a:endParaRPr lang="en-US" dirty="0"/>
          </a:p>
        </p:txBody>
      </p:sp>
      <p:sp>
        <p:nvSpPr>
          <p:cNvPr id="3" name="Content Placeholder 2"/>
          <p:cNvSpPr>
            <a:spLocks noGrp="1"/>
          </p:cNvSpPr>
          <p:nvPr>
            <p:ph idx="1"/>
          </p:nvPr>
        </p:nvSpPr>
        <p:spPr>
          <a:xfrm>
            <a:off x="1114179" y="1270763"/>
            <a:ext cx="10959287" cy="450883"/>
          </a:xfrm>
        </p:spPr>
        <p:txBody>
          <a:bodyPr vert="horz" lIns="91440" tIns="45720" rIns="91440" bIns="45720" rtlCol="0" anchor="ctr">
            <a:noAutofit/>
          </a:bodyPr>
          <a:lstStyle>
            <a:lvl1pPr algn="ctr">
              <a:defRPr lang="ko-KR" altLang="en-US" sz="1300" spc="-90" dirty="0">
                <a:ln>
                  <a:solidFill>
                    <a:srgbClr val="333944">
                      <a:alpha val="0"/>
                    </a:srgbClr>
                  </a:solidFill>
                </a:ln>
                <a:solidFill>
                  <a:schemeClr val="bg1"/>
                </a:solidFill>
                <a:latin typeface="+mj-ea"/>
                <a:ea typeface="+mj-ea"/>
              </a:defRPr>
            </a:lvl1pPr>
          </a:lstStyle>
          <a:p>
            <a:pPr lvl="0" algn="ctr">
              <a:lnSpc>
                <a:spcPct val="80000"/>
              </a:lnSpc>
            </a:pPr>
            <a:r>
              <a:rPr lang="ko-KR" altLang="en-US" dirty="0"/>
              <a:t>마스터 텍스트 스타일 편집</a:t>
            </a:r>
          </a:p>
        </p:txBody>
      </p:sp>
      <p:cxnSp>
        <p:nvCxnSpPr>
          <p:cNvPr id="9" name="직선 연결선 8"/>
          <p:cNvCxnSpPr/>
          <p:nvPr userDrawn="1"/>
        </p:nvCxnSpPr>
        <p:spPr>
          <a:xfrm>
            <a:off x="1105885" y="0"/>
            <a:ext cx="0" cy="68580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2" name="직선 연결선 11"/>
          <p:cNvCxnSpPr/>
          <p:nvPr userDrawn="1"/>
        </p:nvCxnSpPr>
        <p:spPr>
          <a:xfrm>
            <a:off x="478223" y="6325221"/>
            <a:ext cx="111456" cy="78118"/>
          </a:xfrm>
          <a:prstGeom prst="line">
            <a:avLst/>
          </a:prstGeom>
          <a:ln w="6350" cap="rnd" cmpd="sng">
            <a:solidFill>
              <a:schemeClr val="bg1">
                <a:lumMod val="85000"/>
              </a:schemeClr>
            </a:solidFill>
            <a:round/>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8" name="직선 연결선 17"/>
          <p:cNvCxnSpPr/>
          <p:nvPr userDrawn="1"/>
        </p:nvCxnSpPr>
        <p:spPr>
          <a:xfrm>
            <a:off x="219132" y="1721645"/>
            <a:ext cx="650819" cy="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9" name="직선 연결선 18"/>
          <p:cNvCxnSpPr/>
          <p:nvPr userDrawn="1"/>
        </p:nvCxnSpPr>
        <p:spPr>
          <a:xfrm>
            <a:off x="219132" y="976313"/>
            <a:ext cx="650819" cy="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4" name="그림 1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rot="20183227">
            <a:off x="51689" y="263059"/>
            <a:ext cx="957884" cy="450196"/>
          </a:xfrm>
          <a:prstGeom prst="rect">
            <a:avLst/>
          </a:prstGeom>
        </p:spPr>
      </p:pic>
      <p:cxnSp>
        <p:nvCxnSpPr>
          <p:cNvPr id="15" name="직선 연결선 14"/>
          <p:cNvCxnSpPr/>
          <p:nvPr userDrawn="1"/>
        </p:nvCxnSpPr>
        <p:spPr>
          <a:xfrm>
            <a:off x="6504353" y="1152295"/>
            <a:ext cx="274624" cy="0"/>
          </a:xfrm>
          <a:prstGeom prst="line">
            <a:avLst/>
          </a:prstGeom>
          <a:ln w="34925">
            <a:solidFill>
              <a:srgbClr val="E8BF89"/>
            </a:solidFill>
          </a:ln>
        </p:spPr>
        <p:style>
          <a:lnRef idx="1">
            <a:schemeClr val="accent1"/>
          </a:lnRef>
          <a:fillRef idx="0">
            <a:schemeClr val="accent1"/>
          </a:fillRef>
          <a:effectRef idx="0">
            <a:schemeClr val="accent1"/>
          </a:effectRef>
          <a:fontRef idx="minor">
            <a:schemeClr val="tx1"/>
          </a:fontRef>
        </p:style>
      </p:cxnSp>
      <p:sp>
        <p:nvSpPr>
          <p:cNvPr id="11" name="텍스트 개체 틀 10"/>
          <p:cNvSpPr>
            <a:spLocks noGrp="1"/>
          </p:cNvSpPr>
          <p:nvPr>
            <p:ph type="body" sz="quarter" idx="10" hasCustomPrompt="1"/>
          </p:nvPr>
        </p:nvSpPr>
        <p:spPr>
          <a:xfrm>
            <a:off x="219134" y="5679168"/>
            <a:ext cx="650817" cy="468540"/>
          </a:xfrm>
        </p:spPr>
        <p:txBody>
          <a:bodyPr/>
          <a:lstStyle>
            <a:lvl1pPr algn="dist">
              <a:defRPr sz="800" b="1" baseline="0">
                <a:ln>
                  <a:solidFill>
                    <a:schemeClr val="bg1">
                      <a:lumMod val="85000"/>
                      <a:alpha val="0"/>
                    </a:schemeClr>
                  </a:solidFill>
                </a:ln>
                <a:solidFill>
                  <a:srgbClr val="373B46"/>
                </a:solidFill>
                <a:latin typeface="+mj-ea"/>
                <a:ea typeface="+mj-ea"/>
              </a:defRPr>
            </a:lvl1pPr>
          </a:lstStyle>
          <a:p>
            <a:pPr lvl="0"/>
            <a:r>
              <a:rPr lang="en-US" altLang="ko-KR" dirty="0"/>
              <a:t>ADSTORE</a:t>
            </a:r>
          </a:p>
          <a:p>
            <a:pPr lvl="0"/>
            <a:r>
              <a:rPr lang="en-US" altLang="ko-KR" dirty="0"/>
              <a:t>-L@RGO</a:t>
            </a:r>
            <a:endParaRPr lang="ko-KR" altLang="en-US" dirty="0"/>
          </a:p>
        </p:txBody>
      </p:sp>
      <p:sp>
        <p:nvSpPr>
          <p:cNvPr id="20" name="텍스트 개체 틀 10"/>
          <p:cNvSpPr>
            <a:spLocks noGrp="1"/>
          </p:cNvSpPr>
          <p:nvPr>
            <p:ph type="body" sz="quarter" idx="11" hasCustomPrompt="1"/>
          </p:nvPr>
        </p:nvSpPr>
        <p:spPr>
          <a:xfrm>
            <a:off x="219134" y="975521"/>
            <a:ext cx="650817" cy="746125"/>
          </a:xfrm>
        </p:spPr>
        <p:txBody>
          <a:bodyPr/>
          <a:lstStyle>
            <a:lvl1pPr marL="0" indent="0" algn="dist" defTabSz="914377" rtl="0" eaLnBrk="1" latinLnBrk="1" hangingPunct="1">
              <a:lnSpc>
                <a:spcPct val="150000"/>
              </a:lnSpc>
              <a:spcBef>
                <a:spcPct val="0"/>
              </a:spcBef>
              <a:buFont typeface="Arial" panose="020B0604020202020204" pitchFamily="34" charset="0"/>
              <a:buNone/>
              <a:defRPr lang="ko-KR" altLang="en-US" sz="800" b="1" kern="1000" spc="-70" dirty="0">
                <a:ln>
                  <a:solidFill>
                    <a:sysClr val="window" lastClr="FFFFFF">
                      <a:alpha val="0"/>
                    </a:sysClr>
                  </a:solidFill>
                </a:ln>
                <a:solidFill>
                  <a:srgbClr val="373B46"/>
                </a:solidFill>
                <a:latin typeface="+mj-ea"/>
                <a:ea typeface="+mj-ea"/>
                <a:cs typeface="+mj-cs"/>
              </a:defRPr>
            </a:lvl1pPr>
          </a:lstStyle>
          <a:p>
            <a:pPr lvl="0"/>
            <a:r>
              <a:rPr lang="en-US" altLang="ko-KR" dirty="0"/>
              <a:t>SIMPLE</a:t>
            </a:r>
          </a:p>
          <a:p>
            <a:pPr lvl="0"/>
            <a:r>
              <a:rPr lang="en-US" altLang="ko-KR" dirty="0"/>
              <a:t>WHITE</a:t>
            </a:r>
          </a:p>
          <a:p>
            <a:pPr lvl="0"/>
            <a:r>
              <a:rPr lang="en-US" altLang="ko-KR" dirty="0"/>
              <a:t>BASIC</a:t>
            </a:r>
            <a:endParaRPr lang="ko-KR" altLang="en-US" dirty="0"/>
          </a:p>
        </p:txBody>
      </p:sp>
      <p:pic>
        <p:nvPicPr>
          <p:cNvPr id="21" name="그림 20"/>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08247" y="6572690"/>
            <a:ext cx="650819" cy="183043"/>
          </a:xfrm>
          <a:prstGeom prst="rect">
            <a:avLst/>
          </a:prstGeom>
        </p:spPr>
      </p:pic>
      <p:sp>
        <p:nvSpPr>
          <p:cNvPr id="22" name="Content Placeholder 2"/>
          <p:cNvSpPr>
            <a:spLocks noGrp="1"/>
          </p:cNvSpPr>
          <p:nvPr>
            <p:ph idx="12"/>
          </p:nvPr>
        </p:nvSpPr>
        <p:spPr>
          <a:xfrm>
            <a:off x="1114179" y="1840112"/>
            <a:ext cx="10959287" cy="4923785"/>
          </a:xfrm>
        </p:spPr>
        <p:txBody>
          <a:bodyPr vert="horz" lIns="91440" tIns="45720" rIns="91440" bIns="45720" rtlCol="0" anchor="ctr">
            <a:noAutofit/>
          </a:bodyPr>
          <a:lstStyle>
            <a:lvl1pPr algn="ctr">
              <a:defRPr lang="ko-KR" altLang="en-US" sz="1300" spc="-90" dirty="0">
                <a:ln>
                  <a:solidFill>
                    <a:srgbClr val="333944">
                      <a:alpha val="0"/>
                    </a:srgbClr>
                  </a:solidFill>
                </a:ln>
                <a:solidFill>
                  <a:schemeClr val="bg1"/>
                </a:solidFill>
                <a:latin typeface="+mj-ea"/>
                <a:ea typeface="+mj-ea"/>
              </a:defRPr>
            </a:lvl1pPr>
          </a:lstStyle>
          <a:p>
            <a:pPr lvl="0" algn="ctr">
              <a:lnSpc>
                <a:spcPct val="80000"/>
              </a:lnSpc>
            </a:pPr>
            <a:r>
              <a:rPr lang="ko-KR" altLang="en-US" dirty="0"/>
              <a:t>마스터 텍스트 스타일 편집</a:t>
            </a:r>
          </a:p>
        </p:txBody>
      </p:sp>
    </p:spTree>
    <p:extLst>
      <p:ext uri="{BB962C8B-B14F-4D97-AF65-F5344CB8AC3E}">
        <p14:creationId xmlns:p14="http://schemas.microsoft.com/office/powerpoint/2010/main" val="1350291449"/>
      </p:ext>
    </p:extLst>
  </p:cSld>
  <p:clrMapOvr>
    <a:masterClrMapping/>
  </p:clrMapOvr>
  <p:extLst mod="1">
    <p:ext uri="{DCECCB84-F9BA-43D5-87BE-67443E8EF086}">
      <p15:sldGuideLst xmlns:p15="http://schemas.microsoft.com/office/powerpoint/2012/main">
        <p15:guide id="1" orient="horz" pos="2160">
          <p15:clr>
            <a:srgbClr val="FBAE40"/>
          </p15:clr>
        </p15:guide>
        <p15:guide id="2" pos="3129">
          <p15:clr>
            <a:srgbClr val="FBAE40"/>
          </p15:clr>
        </p15:guide>
        <p15:guide id="3" pos="52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0" tIns="45720" rIns="0" bIns="45720" rtlCol="0" anchor="ctr">
            <a:noAutofit/>
          </a:bodyPr>
          <a:lstStyle/>
          <a:p>
            <a:r>
              <a:rPr lang="ko-KR" altLang="en-US" dirty="0"/>
              <a:t>마스터 제목 스타일 편집</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0" tIns="45720" rIns="0" bIns="45720" rtlCol="0" anchor="ctr">
            <a:noAutofit/>
          </a:bodyPr>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0" tIns="45720" rIns="0" bIns="45720" rtlCol="0" anchor="ctr">
            <a:noAutofit/>
          </a:bodyPr>
          <a:lstStyle>
            <a:lvl1pPr algn="l">
              <a:lnSpc>
                <a:spcPct val="70000"/>
              </a:lnSpc>
              <a:defRPr sz="1200" spc="-70" baseline="0">
                <a:solidFill>
                  <a:schemeClr val="tx1">
                    <a:tint val="75000"/>
                  </a:schemeClr>
                </a:solidFill>
              </a:defRPr>
            </a:lvl1pPr>
          </a:lstStyle>
          <a:p>
            <a:pPr defTabSz="457200" latinLnBrk="0"/>
            <a:endParaRPr lang="ko-KR" altLang="en-US">
              <a:solidFill>
                <a:prstClr val="black">
                  <a:tint val="75000"/>
                </a:prstClr>
              </a:solidFill>
            </a:endParaRPr>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0" tIns="45720" rIns="0" bIns="45720" rtlCol="0" anchor="ctr">
            <a:noAutofit/>
          </a:bodyPr>
          <a:lstStyle>
            <a:lvl1pPr algn="ctr">
              <a:lnSpc>
                <a:spcPct val="70000"/>
              </a:lnSpc>
              <a:defRPr sz="1200" spc="-70" baseline="0">
                <a:solidFill>
                  <a:schemeClr val="tx1">
                    <a:tint val="75000"/>
                  </a:schemeClr>
                </a:solidFill>
              </a:defRPr>
            </a:lvl1pPr>
          </a:lstStyle>
          <a:p>
            <a:pPr defTabSz="457200" latinLnBrk="0"/>
            <a:endParaRPr lang="ko-KR" altLang="en-US">
              <a:solidFill>
                <a:prstClr val="black">
                  <a:tint val="75000"/>
                </a:prstClr>
              </a:solidFill>
            </a:endParaRPr>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0" tIns="45720" rIns="0" bIns="45720" rtlCol="0" anchor="ctr">
            <a:noAutofit/>
          </a:bodyPr>
          <a:lstStyle>
            <a:lvl1pPr algn="r">
              <a:lnSpc>
                <a:spcPct val="70000"/>
              </a:lnSpc>
              <a:defRPr sz="1200" spc="-70" baseline="0">
                <a:solidFill>
                  <a:schemeClr val="tx1">
                    <a:tint val="75000"/>
                  </a:schemeClr>
                </a:solidFill>
              </a:defRPr>
            </a:lvl1pPr>
          </a:lstStyle>
          <a:p>
            <a:pPr defTabSz="457200" latinLnBrk="0"/>
            <a:fld id="{32884D7C-4A9F-42D1-ACE2-755204AF4115}" type="slidenum">
              <a:rPr lang="ko-KR" altLang="en-US" smtClean="0">
                <a:solidFill>
                  <a:prstClr val="black">
                    <a:tint val="75000"/>
                  </a:prstClr>
                </a:solidFill>
              </a:rPr>
              <a:pPr defTabSz="457200" latinLnBrk="0"/>
              <a:t>‹#›</a:t>
            </a:fld>
            <a:endParaRPr lang="ko-KR" altLang="en-US">
              <a:solidFill>
                <a:prstClr val="black">
                  <a:tint val="75000"/>
                </a:prstClr>
              </a:solidFill>
            </a:endParaRPr>
          </a:p>
        </p:txBody>
      </p:sp>
    </p:spTree>
    <p:extLst>
      <p:ext uri="{BB962C8B-B14F-4D97-AF65-F5344CB8AC3E}">
        <p14:creationId xmlns:p14="http://schemas.microsoft.com/office/powerpoint/2010/main" val="345495138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914400" rtl="0" eaLnBrk="1" latinLnBrk="1" hangingPunct="1">
        <a:lnSpc>
          <a:spcPct val="100000"/>
        </a:lnSpc>
        <a:spcBef>
          <a:spcPct val="0"/>
        </a:spcBef>
        <a:buNone/>
        <a:defRPr sz="4400" kern="1200" spc="-70" baseline="0">
          <a:solidFill>
            <a:schemeClr val="tx1"/>
          </a:solidFill>
          <a:latin typeface="+mj-lt"/>
          <a:ea typeface="+mj-ea"/>
          <a:cs typeface="+mj-cs"/>
        </a:defRPr>
      </a:lvl1pPr>
    </p:titleStyle>
    <p:bodyStyle>
      <a:lvl1pPr marL="0" indent="0" algn="l" defTabSz="914400" rtl="0" eaLnBrk="1" latinLnBrk="1" hangingPunct="1">
        <a:lnSpc>
          <a:spcPct val="70000"/>
        </a:lnSpc>
        <a:spcBef>
          <a:spcPts val="1000"/>
        </a:spcBef>
        <a:buFont typeface="Arial" panose="020B0604020202020204" pitchFamily="34" charset="0"/>
        <a:buNone/>
        <a:defRPr sz="2800" kern="1200" spc="-70" baseline="0">
          <a:solidFill>
            <a:schemeClr val="tx1"/>
          </a:solidFill>
          <a:latin typeface="+mn-lt"/>
          <a:ea typeface="+mn-ea"/>
          <a:cs typeface="+mn-cs"/>
        </a:defRPr>
      </a:lvl1pPr>
      <a:lvl2pPr marL="457200" indent="0" algn="l" defTabSz="914400" rtl="0" eaLnBrk="1" latinLnBrk="1" hangingPunct="1">
        <a:lnSpc>
          <a:spcPct val="70000"/>
        </a:lnSpc>
        <a:spcBef>
          <a:spcPts val="500"/>
        </a:spcBef>
        <a:buFont typeface="Arial" panose="020B0604020202020204" pitchFamily="34" charset="0"/>
        <a:buNone/>
        <a:defRPr sz="2400" kern="1200" spc="-70" baseline="0">
          <a:solidFill>
            <a:schemeClr val="tx1"/>
          </a:solidFill>
          <a:latin typeface="+mn-lt"/>
          <a:ea typeface="+mn-ea"/>
          <a:cs typeface="+mn-cs"/>
        </a:defRPr>
      </a:lvl2pPr>
      <a:lvl3pPr marL="914400" indent="0" algn="l" defTabSz="914400" rtl="0" eaLnBrk="1" latinLnBrk="1" hangingPunct="1">
        <a:lnSpc>
          <a:spcPct val="70000"/>
        </a:lnSpc>
        <a:spcBef>
          <a:spcPts val="500"/>
        </a:spcBef>
        <a:buFont typeface="Arial" panose="020B0604020202020204" pitchFamily="34" charset="0"/>
        <a:buNone/>
        <a:defRPr sz="2000" kern="1200" spc="-70" baseline="0">
          <a:solidFill>
            <a:schemeClr val="tx1"/>
          </a:solidFill>
          <a:latin typeface="+mn-lt"/>
          <a:ea typeface="+mn-ea"/>
          <a:cs typeface="+mn-cs"/>
        </a:defRPr>
      </a:lvl3pPr>
      <a:lvl4pPr marL="1371600" indent="0" algn="l" defTabSz="914400" rtl="0" eaLnBrk="1" latinLnBrk="1" hangingPunct="1">
        <a:lnSpc>
          <a:spcPct val="70000"/>
        </a:lnSpc>
        <a:spcBef>
          <a:spcPts val="500"/>
        </a:spcBef>
        <a:buFont typeface="Arial" panose="020B0604020202020204" pitchFamily="34" charset="0"/>
        <a:buNone/>
        <a:defRPr sz="1800" kern="1200" spc="-70" baseline="0">
          <a:solidFill>
            <a:schemeClr val="tx1"/>
          </a:solidFill>
          <a:latin typeface="+mn-lt"/>
          <a:ea typeface="+mn-ea"/>
          <a:cs typeface="+mn-cs"/>
        </a:defRPr>
      </a:lvl4pPr>
      <a:lvl5pPr marL="1828800" indent="0" algn="l" defTabSz="914400" rtl="0" eaLnBrk="1" latinLnBrk="1" hangingPunct="1">
        <a:lnSpc>
          <a:spcPct val="70000"/>
        </a:lnSpc>
        <a:spcBef>
          <a:spcPts val="500"/>
        </a:spcBef>
        <a:buFont typeface="Arial" panose="020B0604020202020204" pitchFamily="34" charset="0"/>
        <a:buNone/>
        <a:defRPr sz="1800" kern="1200" spc="-70" baseline="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37.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36.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5.png"/><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2305050" y="1795704"/>
            <a:ext cx="8314586" cy="4275912"/>
          </a:xfrm>
        </p:spPr>
        <p:txBody>
          <a:bodyPr/>
          <a:lstStyle/>
          <a:p>
            <a:pPr algn="ctr"/>
            <a:r>
              <a:rPr lang="en-US" altLang="ko-KR" sz="2000" b="1" dirty="0" smtClean="0">
                <a:ea typeface="한컴바탕확장" panose="02000009000000000000" pitchFamily="1" charset="-127"/>
              </a:rPr>
              <a:t>SOLID STATE PHYSICS</a:t>
            </a:r>
            <a:r>
              <a:rPr lang="en-US" altLang="ko-KR" b="1" dirty="0" smtClean="0">
                <a:ea typeface="한컴바탕확장" panose="02000009000000000000" pitchFamily="1" charset="-127"/>
              </a:rPr>
              <a:t/>
            </a:r>
            <a:br>
              <a:rPr lang="en-US" altLang="ko-KR" b="1" dirty="0" smtClean="0">
                <a:ea typeface="한컴바탕확장" panose="02000009000000000000" pitchFamily="1" charset="-127"/>
              </a:rPr>
            </a:br>
            <a:r>
              <a:rPr lang="en-US" altLang="ko-KR" b="1" dirty="0">
                <a:ea typeface="한컴바탕확장" panose="02000009000000000000" pitchFamily="1" charset="-127"/>
              </a:rPr>
              <a:t/>
            </a:r>
            <a:br>
              <a:rPr lang="en-US" altLang="ko-KR" b="1" dirty="0">
                <a:ea typeface="한컴바탕확장" panose="02000009000000000000" pitchFamily="1" charset="-127"/>
              </a:rPr>
            </a:br>
            <a:r>
              <a:rPr lang="en-US" altLang="ko-KR" sz="3500" b="1" dirty="0" smtClean="0">
                <a:ea typeface="한컴바탕확장" panose="02000009000000000000" pitchFamily="1" charset="-127"/>
              </a:rPr>
              <a:t>S P I N T R O N I C S</a:t>
            </a:r>
            <a:br>
              <a:rPr lang="en-US" altLang="ko-KR" sz="3500" b="1" dirty="0" smtClean="0">
                <a:ea typeface="한컴바탕확장" panose="02000009000000000000" pitchFamily="1" charset="-127"/>
              </a:rPr>
            </a:br>
            <a:r>
              <a:rPr lang="en-US" altLang="ko-KR" b="1" dirty="0">
                <a:ea typeface="한컴바탕확장" panose="02000009000000000000" pitchFamily="1" charset="-127"/>
              </a:rPr>
              <a:t/>
            </a:r>
            <a:br>
              <a:rPr lang="en-US" altLang="ko-KR" b="1" dirty="0">
                <a:ea typeface="한컴바탕확장" panose="02000009000000000000" pitchFamily="1" charset="-127"/>
              </a:rPr>
            </a:br>
            <a:r>
              <a:rPr lang="en-US" altLang="ko-KR" b="1" dirty="0" smtClean="0">
                <a:ea typeface="한컴바탕확장" panose="02000009000000000000" pitchFamily="1" charset="-127"/>
              </a:rPr>
              <a:t/>
            </a:r>
            <a:br>
              <a:rPr lang="en-US" altLang="ko-KR" b="1" dirty="0" smtClean="0">
                <a:ea typeface="한컴바탕확장" panose="02000009000000000000" pitchFamily="1" charset="-127"/>
              </a:rPr>
            </a:br>
            <a:r>
              <a:rPr lang="en-US" altLang="ko-KR" sz="1800" b="1" dirty="0" smtClean="0">
                <a:ea typeface="한컴바탕확장" panose="02000009000000000000" pitchFamily="1" charset="-127"/>
              </a:rPr>
              <a:t>GROUP 14 </a:t>
            </a:r>
            <a:br>
              <a:rPr lang="en-US" altLang="ko-KR" sz="1800" b="1" dirty="0" smtClean="0">
                <a:ea typeface="한컴바탕확장" panose="02000009000000000000" pitchFamily="1" charset="-127"/>
              </a:rPr>
            </a:br>
            <a:r>
              <a:rPr lang="en-US" altLang="ko-KR" sz="1800" b="1" dirty="0" smtClean="0">
                <a:ea typeface="한컴바탕확장" panose="02000009000000000000" pitchFamily="1" charset="-127"/>
              </a:rPr>
              <a:t/>
            </a:r>
            <a:br>
              <a:rPr lang="en-US" altLang="ko-KR" sz="1800" b="1" dirty="0" smtClean="0">
                <a:ea typeface="한컴바탕확장" panose="02000009000000000000" pitchFamily="1" charset="-127"/>
              </a:rPr>
            </a:br>
            <a:r>
              <a:rPr lang="ko-KR" altLang="en-US" sz="1800" b="1" dirty="0" smtClean="0">
                <a:ea typeface="한컴바탕확장" panose="02000009000000000000" pitchFamily="1" charset="-127"/>
              </a:rPr>
              <a:t>김은지</a:t>
            </a:r>
            <a:r>
              <a:rPr lang="en-US" altLang="ko-KR" sz="1800" b="1" dirty="0" smtClean="0">
                <a:ea typeface="한컴바탕확장" panose="02000009000000000000" pitchFamily="1" charset="-127"/>
              </a:rPr>
              <a:t> </a:t>
            </a:r>
            <a:r>
              <a:rPr lang="ko-KR" altLang="en-US" sz="1800" b="1" dirty="0" smtClean="0">
                <a:ea typeface="한컴바탕확장" panose="02000009000000000000" pitchFamily="1" charset="-127"/>
              </a:rPr>
              <a:t>김호진</a:t>
            </a:r>
            <a:r>
              <a:rPr lang="en-US" altLang="ko-KR" sz="1800" b="1" dirty="0">
                <a:ea typeface="한컴바탕확장" panose="02000009000000000000" pitchFamily="1" charset="-127"/>
              </a:rPr>
              <a:t> </a:t>
            </a:r>
            <a:r>
              <a:rPr lang="ko-KR" altLang="en-US" sz="1800" b="1" dirty="0" err="1" smtClean="0">
                <a:ea typeface="한컴바탕확장" panose="02000009000000000000" pitchFamily="1" charset="-127"/>
              </a:rPr>
              <a:t>박성빈</a:t>
            </a:r>
            <a:r>
              <a:rPr lang="en-US" altLang="ko-KR" sz="1800" b="1" dirty="0">
                <a:ea typeface="한컴바탕확장" panose="02000009000000000000" pitchFamily="1" charset="-127"/>
              </a:rPr>
              <a:t> </a:t>
            </a:r>
            <a:r>
              <a:rPr lang="ko-KR" altLang="en-US" sz="1800" b="1" dirty="0" err="1" smtClean="0">
                <a:ea typeface="한컴바탕확장" panose="02000009000000000000" pitchFamily="1" charset="-127"/>
              </a:rPr>
              <a:t>남동관</a:t>
            </a:r>
            <a:r>
              <a:rPr lang="en-US" altLang="ko-KR" b="1" dirty="0">
                <a:ea typeface="한컴바탕확장" panose="02000009000000000000" pitchFamily="1" charset="-127"/>
              </a:rPr>
              <a:t/>
            </a:r>
            <a:br>
              <a:rPr lang="en-US" altLang="ko-KR" b="1" dirty="0">
                <a:ea typeface="한컴바탕확장" panose="02000009000000000000" pitchFamily="1" charset="-127"/>
              </a:rPr>
            </a:br>
            <a:endParaRPr lang="ko-KR" altLang="en-US" b="1" dirty="0">
              <a:ea typeface="한컴바탕확장" panose="02000009000000000000" pitchFamily="1" charset="-127"/>
            </a:endParaRPr>
          </a:p>
        </p:txBody>
      </p:sp>
      <p:sp>
        <p:nvSpPr>
          <p:cNvPr id="7" name="텍스트 개체 틀 6"/>
          <p:cNvSpPr>
            <a:spLocks noGrp="1"/>
          </p:cNvSpPr>
          <p:nvPr>
            <p:ph type="body" sz="quarter" idx="11"/>
          </p:nvPr>
        </p:nvSpPr>
        <p:spPr/>
        <p:txBody>
          <a:bodyPr/>
          <a:lstStyle/>
          <a:p>
            <a:r>
              <a:rPr lang="en-US" altLang="ko-KR" dirty="0"/>
              <a:t> </a:t>
            </a:r>
            <a:endParaRPr lang="ko-KR" altLang="en-US" dirty="0"/>
          </a:p>
        </p:txBody>
      </p:sp>
      <p:grpSp>
        <p:nvGrpSpPr>
          <p:cNvPr id="4" name="그룹 34"/>
          <p:cNvGrpSpPr/>
          <p:nvPr/>
        </p:nvGrpSpPr>
        <p:grpSpPr>
          <a:xfrm>
            <a:off x="2533651" y="1903578"/>
            <a:ext cx="7943199" cy="4601997"/>
            <a:chOff x="1261681" y="1903578"/>
            <a:chExt cx="7653069" cy="3594570"/>
          </a:xfrm>
        </p:grpSpPr>
        <p:cxnSp>
          <p:nvCxnSpPr>
            <p:cNvPr id="33" name="직선 연결선 32"/>
            <p:cNvCxnSpPr/>
            <p:nvPr/>
          </p:nvCxnSpPr>
          <p:spPr>
            <a:xfrm>
              <a:off x="1261681" y="549814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4" name="직선 연결선 33"/>
            <p:cNvCxnSpPr/>
            <p:nvPr/>
          </p:nvCxnSpPr>
          <p:spPr>
            <a:xfrm>
              <a:off x="1261681" y="190357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15" name="직사각형 14"/>
          <p:cNvSpPr/>
          <p:nvPr/>
        </p:nvSpPr>
        <p:spPr>
          <a:xfrm>
            <a:off x="1524000" y="6505575"/>
            <a:ext cx="781050" cy="3238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latinLnBrk="0"/>
            <a:endParaRPr lang="ko-KR" altLang="en-US">
              <a:solidFill>
                <a:prstClr val="white"/>
              </a:solidFill>
              <a:latin typeface="SpoqaHanSans-thin"/>
            </a:endParaRPr>
          </a:p>
        </p:txBody>
      </p:sp>
      <p:sp>
        <p:nvSpPr>
          <p:cNvPr id="16" name="텍스트 개체 틀 7"/>
          <p:cNvSpPr>
            <a:spLocks noGrp="1"/>
          </p:cNvSpPr>
          <p:nvPr>
            <p:ph type="body" sz="quarter" idx="11"/>
          </p:nvPr>
        </p:nvSpPr>
        <p:spPr>
          <a:xfrm>
            <a:off x="259896" y="975521"/>
            <a:ext cx="488113" cy="746125"/>
          </a:xfrm>
        </p:spPr>
        <p:txBody>
          <a:bodyPr/>
          <a:lstStyle/>
          <a:p>
            <a:pPr algn="ctr"/>
            <a:endParaRPr lang="ko-KR" altLang="en-US" dirty="0"/>
          </a:p>
        </p:txBody>
      </p:sp>
      <p:sp>
        <p:nvSpPr>
          <p:cNvPr id="9" name="직사각형 8">
            <a:extLst>
              <a:ext uri="{FF2B5EF4-FFF2-40B4-BE49-F238E27FC236}">
                <a16:creationId xmlns:a16="http://schemas.microsoft.com/office/drawing/2014/main" id="{E864AB79-5599-4E95-8D04-21B513B65107}"/>
              </a:ext>
            </a:extLst>
          </p:cNvPr>
          <p:cNvSpPr/>
          <p:nvPr/>
        </p:nvSpPr>
        <p:spPr>
          <a:xfrm>
            <a:off x="8453121" y="4363366"/>
            <a:ext cx="1549465" cy="588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latinLnBrk="0"/>
            <a:endParaRPr lang="ko-KR" altLang="en-US">
              <a:solidFill>
                <a:prstClr val="white"/>
              </a:solidFill>
              <a:latin typeface="SpoqaHanSans-thin"/>
            </a:endParaRPr>
          </a:p>
        </p:txBody>
      </p:sp>
      <p:sp>
        <p:nvSpPr>
          <p:cNvPr id="6" name="직사각형 5">
            <a:extLst>
              <a:ext uri="{FF2B5EF4-FFF2-40B4-BE49-F238E27FC236}">
                <a16:creationId xmlns:a16="http://schemas.microsoft.com/office/drawing/2014/main" id="{0C0FEC18-EFFE-4FC3-8D83-3E048B029816}"/>
              </a:ext>
            </a:extLst>
          </p:cNvPr>
          <p:cNvSpPr/>
          <p:nvPr/>
        </p:nvSpPr>
        <p:spPr>
          <a:xfrm>
            <a:off x="2416809" y="2086458"/>
            <a:ext cx="3296314"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latinLnBrk="0"/>
            <a:endParaRPr lang="ko-KR" altLang="en-US">
              <a:solidFill>
                <a:prstClr val="white"/>
              </a:solidFill>
              <a:latin typeface="SpoqaHanSans-thin"/>
            </a:endParaRPr>
          </a:p>
        </p:txBody>
      </p:sp>
    </p:spTree>
    <p:extLst>
      <p:ext uri="{BB962C8B-B14F-4D97-AF65-F5344CB8AC3E}">
        <p14:creationId xmlns:p14="http://schemas.microsoft.com/office/powerpoint/2010/main" val="34216208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pPr algn="ctr"/>
            <a:r>
              <a:rPr lang="en-US" altLang="ko-KR" b="1" dirty="0" smtClean="0">
                <a:solidFill>
                  <a:schemeClr val="tx1"/>
                </a:solidFill>
              </a:rPr>
              <a:t>History</a:t>
            </a:r>
            <a:endParaRPr lang="ko-KR" altLang="en-US" b="1" dirty="0">
              <a:solidFill>
                <a:schemeClr val="tx1"/>
              </a:solidFill>
            </a:endParaRPr>
          </a:p>
        </p:txBody>
      </p:sp>
      <p:sp>
        <p:nvSpPr>
          <p:cNvPr id="3" name="내용 개체 틀 2"/>
          <p:cNvSpPr>
            <a:spLocks noGrp="1"/>
          </p:cNvSpPr>
          <p:nvPr>
            <p:ph idx="1"/>
          </p:nvPr>
        </p:nvSpPr>
        <p:spPr/>
        <p:txBody>
          <a:bodyPr/>
          <a:lstStyle/>
          <a:p>
            <a:r>
              <a:rPr lang="en-US" altLang="ko-KR" sz="1400" b="1" dirty="0"/>
              <a:t>SPIN</a:t>
            </a:r>
            <a:endParaRPr lang="ko-KR" altLang="en-US" sz="1400" b="1" dirty="0"/>
          </a:p>
        </p:txBody>
      </p:sp>
      <p:sp>
        <p:nvSpPr>
          <p:cNvPr id="4" name="텍스트 개체 틀 3"/>
          <p:cNvSpPr>
            <a:spLocks noGrp="1"/>
          </p:cNvSpPr>
          <p:nvPr>
            <p:ph type="body" sz="quarter" idx="10"/>
          </p:nvPr>
        </p:nvSpPr>
        <p:spPr/>
        <p:txBody>
          <a:bodyPr/>
          <a:lstStyle/>
          <a:p>
            <a:endParaRPr lang="ko-KR" altLang="en-US"/>
          </a:p>
        </p:txBody>
      </p:sp>
      <p:sp>
        <p:nvSpPr>
          <p:cNvPr id="5" name="텍스트 개체 틀 4"/>
          <p:cNvSpPr>
            <a:spLocks noGrp="1"/>
          </p:cNvSpPr>
          <p:nvPr>
            <p:ph type="body" sz="quarter" idx="11"/>
          </p:nvPr>
        </p:nvSpPr>
        <p:spPr/>
        <p:txBody>
          <a:bodyPr/>
          <a:lstStyle/>
          <a:p>
            <a:endParaRPr lang="ko-KR" altLang="en-US"/>
          </a:p>
        </p:txBody>
      </p:sp>
      <p:sp>
        <p:nvSpPr>
          <p:cNvPr id="8" name="오른쪽 화살표 7"/>
          <p:cNvSpPr/>
          <p:nvPr/>
        </p:nvSpPr>
        <p:spPr>
          <a:xfrm>
            <a:off x="2257698" y="4036425"/>
            <a:ext cx="8830492" cy="339634"/>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10" name="그림 9"/>
          <p:cNvPicPr>
            <a:picLocks noChangeAspect="1"/>
          </p:cNvPicPr>
          <p:nvPr/>
        </p:nvPicPr>
        <p:blipFill>
          <a:blip r:embed="rId2"/>
          <a:stretch>
            <a:fillRect/>
          </a:stretch>
        </p:blipFill>
        <p:spPr>
          <a:xfrm>
            <a:off x="2140132" y="1920239"/>
            <a:ext cx="1328329" cy="1730148"/>
          </a:xfrm>
          <a:prstGeom prst="rect">
            <a:avLst/>
          </a:prstGeom>
        </p:spPr>
      </p:pic>
      <p:pic>
        <p:nvPicPr>
          <p:cNvPr id="11" name="그림 10"/>
          <p:cNvPicPr>
            <a:picLocks noChangeAspect="1"/>
          </p:cNvPicPr>
          <p:nvPr/>
        </p:nvPicPr>
        <p:blipFill>
          <a:blip r:embed="rId3"/>
          <a:stretch>
            <a:fillRect/>
          </a:stretch>
        </p:blipFill>
        <p:spPr>
          <a:xfrm>
            <a:off x="3602553" y="1997182"/>
            <a:ext cx="1256870" cy="1698171"/>
          </a:xfrm>
          <a:prstGeom prst="rect">
            <a:avLst/>
          </a:prstGeom>
        </p:spPr>
      </p:pic>
      <p:pic>
        <p:nvPicPr>
          <p:cNvPr id="12" name="그림 11"/>
          <p:cNvPicPr>
            <a:picLocks noChangeAspect="1"/>
          </p:cNvPicPr>
          <p:nvPr/>
        </p:nvPicPr>
        <p:blipFill>
          <a:blip r:embed="rId4"/>
          <a:stretch>
            <a:fillRect/>
          </a:stretch>
        </p:blipFill>
        <p:spPr>
          <a:xfrm>
            <a:off x="5227005" y="1981414"/>
            <a:ext cx="1366817" cy="1730148"/>
          </a:xfrm>
          <a:prstGeom prst="rect">
            <a:avLst/>
          </a:prstGeom>
        </p:spPr>
      </p:pic>
      <p:pic>
        <p:nvPicPr>
          <p:cNvPr id="13" name="그림 12"/>
          <p:cNvPicPr>
            <a:picLocks noChangeAspect="1"/>
          </p:cNvPicPr>
          <p:nvPr/>
        </p:nvPicPr>
        <p:blipFill>
          <a:blip r:embed="rId5"/>
          <a:stretch>
            <a:fillRect/>
          </a:stretch>
        </p:blipFill>
        <p:spPr>
          <a:xfrm>
            <a:off x="8294597" y="1889974"/>
            <a:ext cx="1275805" cy="1828803"/>
          </a:xfrm>
          <a:prstGeom prst="rect">
            <a:avLst/>
          </a:prstGeom>
        </p:spPr>
      </p:pic>
      <p:pic>
        <p:nvPicPr>
          <p:cNvPr id="14" name="그림 13"/>
          <p:cNvPicPr>
            <a:picLocks noChangeAspect="1"/>
          </p:cNvPicPr>
          <p:nvPr/>
        </p:nvPicPr>
        <p:blipFill>
          <a:blip r:embed="rId2"/>
          <a:stretch>
            <a:fillRect/>
          </a:stretch>
        </p:blipFill>
        <p:spPr>
          <a:xfrm>
            <a:off x="9759861" y="1997182"/>
            <a:ext cx="1328329" cy="1730148"/>
          </a:xfrm>
          <a:prstGeom prst="rect">
            <a:avLst/>
          </a:prstGeom>
        </p:spPr>
      </p:pic>
      <p:sp>
        <p:nvSpPr>
          <p:cNvPr id="16" name="TextBox 15"/>
          <p:cNvSpPr txBox="1"/>
          <p:nvPr/>
        </p:nvSpPr>
        <p:spPr>
          <a:xfrm>
            <a:off x="2429691" y="3709851"/>
            <a:ext cx="716863" cy="369332"/>
          </a:xfrm>
          <a:prstGeom prst="rect">
            <a:avLst/>
          </a:prstGeom>
          <a:noFill/>
        </p:spPr>
        <p:txBody>
          <a:bodyPr wrap="none" rtlCol="0">
            <a:spAutoFit/>
          </a:bodyPr>
          <a:lstStyle/>
          <a:p>
            <a:r>
              <a:rPr lang="en-US" altLang="ko-KR" dirty="0" smtClean="0">
                <a:latin typeface="+mj-lt"/>
              </a:rPr>
              <a:t>1924</a:t>
            </a:r>
            <a:endParaRPr lang="ko-KR" altLang="en-US" dirty="0">
              <a:latin typeface="+mj-lt"/>
            </a:endParaRPr>
          </a:p>
        </p:txBody>
      </p:sp>
      <p:sp>
        <p:nvSpPr>
          <p:cNvPr id="17" name="TextBox 16"/>
          <p:cNvSpPr txBox="1"/>
          <p:nvPr/>
        </p:nvSpPr>
        <p:spPr>
          <a:xfrm>
            <a:off x="3820451" y="3731623"/>
            <a:ext cx="716863" cy="369332"/>
          </a:xfrm>
          <a:prstGeom prst="rect">
            <a:avLst/>
          </a:prstGeom>
          <a:noFill/>
        </p:spPr>
        <p:txBody>
          <a:bodyPr wrap="none" rtlCol="0">
            <a:spAutoFit/>
          </a:bodyPr>
          <a:lstStyle/>
          <a:p>
            <a:r>
              <a:rPr lang="en-US" altLang="ko-KR" dirty="0" smtClean="0">
                <a:latin typeface="+mj-lt"/>
              </a:rPr>
              <a:t>1925</a:t>
            </a:r>
            <a:endParaRPr lang="ko-KR" altLang="en-US" dirty="0">
              <a:latin typeface="+mj-lt"/>
            </a:endParaRPr>
          </a:p>
        </p:txBody>
      </p:sp>
      <p:sp>
        <p:nvSpPr>
          <p:cNvPr id="18" name="TextBox 17"/>
          <p:cNvSpPr txBox="1"/>
          <p:nvPr/>
        </p:nvSpPr>
        <p:spPr>
          <a:xfrm>
            <a:off x="8565400" y="3722886"/>
            <a:ext cx="716863" cy="369332"/>
          </a:xfrm>
          <a:prstGeom prst="rect">
            <a:avLst/>
          </a:prstGeom>
          <a:noFill/>
        </p:spPr>
        <p:txBody>
          <a:bodyPr wrap="none" rtlCol="0">
            <a:spAutoFit/>
          </a:bodyPr>
          <a:lstStyle/>
          <a:p>
            <a:r>
              <a:rPr lang="en-US" altLang="ko-KR" dirty="0" smtClean="0">
                <a:latin typeface="+mj-lt"/>
              </a:rPr>
              <a:t>1928</a:t>
            </a:r>
            <a:endParaRPr lang="ko-KR" altLang="en-US" dirty="0">
              <a:latin typeface="+mj-lt"/>
            </a:endParaRPr>
          </a:p>
        </p:txBody>
      </p:sp>
      <p:sp>
        <p:nvSpPr>
          <p:cNvPr id="19" name="TextBox 18"/>
          <p:cNvSpPr txBox="1"/>
          <p:nvPr/>
        </p:nvSpPr>
        <p:spPr>
          <a:xfrm>
            <a:off x="10065593" y="3721793"/>
            <a:ext cx="716863" cy="369332"/>
          </a:xfrm>
          <a:prstGeom prst="rect">
            <a:avLst/>
          </a:prstGeom>
          <a:noFill/>
        </p:spPr>
        <p:txBody>
          <a:bodyPr wrap="none" rtlCol="0">
            <a:spAutoFit/>
          </a:bodyPr>
          <a:lstStyle/>
          <a:p>
            <a:r>
              <a:rPr lang="en-US" altLang="ko-KR" dirty="0" smtClean="0">
                <a:latin typeface="+mj-lt"/>
              </a:rPr>
              <a:t>1940</a:t>
            </a:r>
            <a:endParaRPr lang="ko-KR" altLang="en-US" dirty="0">
              <a:latin typeface="+mj-lt"/>
            </a:endParaRPr>
          </a:p>
        </p:txBody>
      </p:sp>
      <p:sp>
        <p:nvSpPr>
          <p:cNvPr id="20" name="TextBox 19"/>
          <p:cNvSpPr txBox="1"/>
          <p:nvPr/>
        </p:nvSpPr>
        <p:spPr>
          <a:xfrm>
            <a:off x="5410946" y="3726889"/>
            <a:ext cx="716863" cy="369332"/>
          </a:xfrm>
          <a:prstGeom prst="rect">
            <a:avLst/>
          </a:prstGeom>
          <a:noFill/>
        </p:spPr>
        <p:txBody>
          <a:bodyPr wrap="none" rtlCol="0">
            <a:spAutoFit/>
          </a:bodyPr>
          <a:lstStyle/>
          <a:p>
            <a:r>
              <a:rPr lang="en-US" altLang="ko-KR" dirty="0" smtClean="0">
                <a:latin typeface="+mj-lt"/>
              </a:rPr>
              <a:t>1925</a:t>
            </a:r>
            <a:endParaRPr lang="ko-KR" altLang="en-US" dirty="0">
              <a:latin typeface="+mj-lt"/>
            </a:endParaRPr>
          </a:p>
        </p:txBody>
      </p:sp>
      <p:pic>
        <p:nvPicPr>
          <p:cNvPr id="21" name="그림 20"/>
          <p:cNvPicPr>
            <a:picLocks noChangeAspect="1"/>
          </p:cNvPicPr>
          <p:nvPr/>
        </p:nvPicPr>
        <p:blipFill>
          <a:blip r:embed="rId2"/>
          <a:stretch>
            <a:fillRect/>
          </a:stretch>
        </p:blipFill>
        <p:spPr>
          <a:xfrm>
            <a:off x="6784177" y="2023652"/>
            <a:ext cx="1328329" cy="1730148"/>
          </a:xfrm>
          <a:prstGeom prst="rect">
            <a:avLst/>
          </a:prstGeom>
        </p:spPr>
      </p:pic>
      <p:sp>
        <p:nvSpPr>
          <p:cNvPr id="23" name="TextBox 22"/>
          <p:cNvSpPr txBox="1"/>
          <p:nvPr/>
        </p:nvSpPr>
        <p:spPr>
          <a:xfrm>
            <a:off x="7036608" y="3728981"/>
            <a:ext cx="716863" cy="369332"/>
          </a:xfrm>
          <a:prstGeom prst="rect">
            <a:avLst/>
          </a:prstGeom>
          <a:noFill/>
        </p:spPr>
        <p:txBody>
          <a:bodyPr wrap="none" rtlCol="0">
            <a:spAutoFit/>
          </a:bodyPr>
          <a:lstStyle/>
          <a:p>
            <a:r>
              <a:rPr lang="en-US" altLang="ko-KR" dirty="0" smtClean="0">
                <a:latin typeface="+mj-lt"/>
              </a:rPr>
              <a:t>1927</a:t>
            </a:r>
            <a:endParaRPr lang="ko-KR" altLang="en-US" dirty="0">
              <a:latin typeface="+mj-lt"/>
            </a:endParaRPr>
          </a:p>
        </p:txBody>
      </p:sp>
      <p:sp>
        <p:nvSpPr>
          <p:cNvPr id="25" name="TextBox 24"/>
          <p:cNvSpPr txBox="1"/>
          <p:nvPr/>
        </p:nvSpPr>
        <p:spPr>
          <a:xfrm>
            <a:off x="2048355" y="4945183"/>
            <a:ext cx="8158907" cy="923330"/>
          </a:xfrm>
          <a:prstGeom prst="rect">
            <a:avLst/>
          </a:prstGeom>
          <a:noFill/>
        </p:spPr>
        <p:txBody>
          <a:bodyPr wrap="square" rtlCol="0">
            <a:spAutoFit/>
          </a:bodyPr>
          <a:lstStyle/>
          <a:p>
            <a:r>
              <a:rPr lang="en-US" altLang="ko-KR" dirty="0" smtClean="0">
                <a:latin typeface="+mj-lt"/>
              </a:rPr>
              <a:t>Wolfgang Pauli</a:t>
            </a:r>
          </a:p>
          <a:p>
            <a:r>
              <a:rPr lang="en-US" altLang="ko-KR" dirty="0">
                <a:latin typeface="+mj-lt"/>
              </a:rPr>
              <a:t>	</a:t>
            </a:r>
            <a:r>
              <a:rPr lang="en-US" altLang="ko-KR" dirty="0" smtClean="0">
                <a:latin typeface="+mj-lt"/>
              </a:rPr>
              <a:t>proved ‘Spin statistic theorem’</a:t>
            </a:r>
          </a:p>
          <a:p>
            <a:r>
              <a:rPr lang="en-US" altLang="ko-KR" dirty="0">
                <a:latin typeface="+mj-lt"/>
              </a:rPr>
              <a:t>	</a:t>
            </a:r>
            <a:r>
              <a:rPr lang="ko-KR" altLang="en-US" dirty="0" smtClean="0">
                <a:latin typeface="+mj-lt"/>
              </a:rPr>
              <a:t>→</a:t>
            </a:r>
            <a:r>
              <a:rPr lang="en-US" altLang="ko-KR" dirty="0" smtClean="0">
                <a:latin typeface="+mj-lt"/>
              </a:rPr>
              <a:t>fermions</a:t>
            </a:r>
            <a:r>
              <a:rPr lang="ko-KR" altLang="en-US" dirty="0" smtClean="0">
                <a:latin typeface="+mj-lt"/>
              </a:rPr>
              <a:t> </a:t>
            </a:r>
            <a:r>
              <a:rPr lang="en-US" altLang="ko-KR" dirty="0" smtClean="0">
                <a:latin typeface="+mj-lt"/>
              </a:rPr>
              <a:t>have half integer spin and bosons have integer spin</a:t>
            </a:r>
            <a:endParaRPr lang="ko-KR" altLang="en-US" dirty="0">
              <a:latin typeface="+mj-lt"/>
            </a:endParaRPr>
          </a:p>
        </p:txBody>
      </p:sp>
      <p:sp>
        <p:nvSpPr>
          <p:cNvPr id="22" name="위로 굽은 화살표 21"/>
          <p:cNvSpPr/>
          <p:nvPr/>
        </p:nvSpPr>
        <p:spPr>
          <a:xfrm rot="16200000" flipH="1">
            <a:off x="9907670" y="4353272"/>
            <a:ext cx="557349" cy="475359"/>
          </a:xfrm>
          <a:prstGeom prst="bentUpArrow">
            <a:avLst>
              <a:gd name="adj1" fmla="val 8594"/>
              <a:gd name="adj2" fmla="val 15624"/>
              <a:gd name="adj3" fmla="val 25000"/>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25669356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2305050" y="1576248"/>
            <a:ext cx="8314586" cy="4275912"/>
          </a:xfrm>
        </p:spPr>
        <p:txBody>
          <a:bodyPr/>
          <a:lstStyle/>
          <a:p>
            <a:pPr algn="ctr"/>
            <a:r>
              <a:rPr lang="en-US" altLang="ko-KR" sz="2000" b="1" dirty="0" smtClean="0">
                <a:ea typeface="한컴바탕확장" panose="02000009000000000000" pitchFamily="1" charset="-127"/>
              </a:rPr>
              <a:t>SOLID STATE PHYSICS</a:t>
            </a:r>
            <a:r>
              <a:rPr lang="en-US" altLang="ko-KR" b="1" dirty="0" smtClean="0">
                <a:ea typeface="한컴바탕확장" panose="02000009000000000000" pitchFamily="1" charset="-127"/>
              </a:rPr>
              <a:t/>
            </a:r>
            <a:br>
              <a:rPr lang="en-US" altLang="ko-KR" b="1" dirty="0" smtClean="0">
                <a:ea typeface="한컴바탕확장" panose="02000009000000000000" pitchFamily="1" charset="-127"/>
              </a:rPr>
            </a:br>
            <a:r>
              <a:rPr lang="en-US" altLang="ko-KR" b="1" dirty="0">
                <a:ea typeface="한컴바탕확장" panose="02000009000000000000" pitchFamily="1" charset="-127"/>
              </a:rPr>
              <a:t/>
            </a:r>
            <a:br>
              <a:rPr lang="en-US" altLang="ko-KR" b="1" dirty="0">
                <a:ea typeface="한컴바탕확장" panose="02000009000000000000" pitchFamily="1" charset="-127"/>
              </a:rPr>
            </a:br>
            <a:r>
              <a:rPr lang="en-US" altLang="ko-KR" sz="3500" b="1" dirty="0" smtClean="0">
                <a:ea typeface="한컴바탕확장" panose="02000009000000000000" pitchFamily="1" charset="-127"/>
              </a:rPr>
              <a:t>S P I N T R O N I C S</a:t>
            </a:r>
            <a:br>
              <a:rPr lang="en-US" altLang="ko-KR" sz="3500" b="1" dirty="0" smtClean="0">
                <a:ea typeface="한컴바탕확장" panose="02000009000000000000" pitchFamily="1" charset="-127"/>
              </a:rPr>
            </a:br>
            <a:r>
              <a:rPr lang="en-US" altLang="ko-KR" b="1" dirty="0">
                <a:ea typeface="한컴바탕확장" panose="02000009000000000000" pitchFamily="1" charset="-127"/>
              </a:rPr>
              <a:t/>
            </a:r>
            <a:br>
              <a:rPr lang="en-US" altLang="ko-KR" b="1" dirty="0">
                <a:ea typeface="한컴바탕확장" panose="02000009000000000000" pitchFamily="1" charset="-127"/>
              </a:rPr>
            </a:br>
            <a:r>
              <a:rPr lang="en-US" altLang="ko-KR" b="1" dirty="0" smtClean="0">
                <a:ea typeface="한컴바탕확장" panose="02000009000000000000" pitchFamily="1" charset="-127"/>
              </a:rPr>
              <a:t/>
            </a:r>
            <a:br>
              <a:rPr lang="en-US" altLang="ko-KR" b="1" dirty="0" smtClean="0">
                <a:ea typeface="한컴바탕확장" panose="02000009000000000000" pitchFamily="1" charset="-127"/>
              </a:rPr>
            </a:br>
            <a:r>
              <a:rPr lang="en-US" altLang="ko-KR" sz="1800" b="1" dirty="0" smtClean="0">
                <a:ea typeface="한컴바탕확장" panose="02000009000000000000" pitchFamily="1" charset="-127"/>
              </a:rPr>
              <a:t>THEORY</a:t>
            </a:r>
            <a:br>
              <a:rPr lang="en-US" altLang="ko-KR" sz="1800" b="1" dirty="0" smtClean="0">
                <a:ea typeface="한컴바탕확장" panose="02000009000000000000" pitchFamily="1" charset="-127"/>
              </a:rPr>
            </a:br>
            <a:r>
              <a:rPr lang="en-US" altLang="ko-KR" sz="1800" b="1" dirty="0" smtClean="0">
                <a:ea typeface="한컴바탕확장" panose="02000009000000000000" pitchFamily="1" charset="-127"/>
              </a:rPr>
              <a:t/>
            </a:r>
            <a:br>
              <a:rPr lang="en-US" altLang="ko-KR" sz="1800" b="1" dirty="0" smtClean="0">
                <a:ea typeface="한컴바탕확장" panose="02000009000000000000" pitchFamily="1" charset="-127"/>
              </a:rPr>
            </a:br>
            <a:r>
              <a:rPr lang="ko-KR" altLang="en-US" sz="1800" b="1" dirty="0" smtClean="0">
                <a:ea typeface="한컴바탕확장" panose="02000009000000000000" pitchFamily="1" charset="-127"/>
              </a:rPr>
              <a:t>김호진</a:t>
            </a:r>
            <a:endParaRPr lang="ko-KR" altLang="en-US" b="1" dirty="0">
              <a:ea typeface="한컴바탕확장" panose="02000009000000000000" pitchFamily="1" charset="-127"/>
            </a:endParaRPr>
          </a:p>
        </p:txBody>
      </p:sp>
      <p:sp>
        <p:nvSpPr>
          <p:cNvPr id="7" name="텍스트 개체 틀 6"/>
          <p:cNvSpPr>
            <a:spLocks noGrp="1"/>
          </p:cNvSpPr>
          <p:nvPr>
            <p:ph type="body" sz="quarter" idx="11"/>
          </p:nvPr>
        </p:nvSpPr>
        <p:spPr/>
        <p:txBody>
          <a:bodyPr/>
          <a:lstStyle/>
          <a:p>
            <a:r>
              <a:rPr lang="en-US" altLang="ko-KR" dirty="0"/>
              <a:t> </a:t>
            </a:r>
            <a:endParaRPr lang="ko-KR" altLang="en-US" dirty="0"/>
          </a:p>
        </p:txBody>
      </p:sp>
      <p:grpSp>
        <p:nvGrpSpPr>
          <p:cNvPr id="4" name="그룹 34"/>
          <p:cNvGrpSpPr/>
          <p:nvPr/>
        </p:nvGrpSpPr>
        <p:grpSpPr>
          <a:xfrm>
            <a:off x="2533651" y="1903578"/>
            <a:ext cx="7943199" cy="4601997"/>
            <a:chOff x="1261681" y="1903578"/>
            <a:chExt cx="7653069" cy="3594570"/>
          </a:xfrm>
        </p:grpSpPr>
        <p:cxnSp>
          <p:nvCxnSpPr>
            <p:cNvPr id="33" name="직선 연결선 32"/>
            <p:cNvCxnSpPr/>
            <p:nvPr/>
          </p:nvCxnSpPr>
          <p:spPr>
            <a:xfrm>
              <a:off x="1261681" y="549814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4" name="직선 연결선 33"/>
            <p:cNvCxnSpPr/>
            <p:nvPr/>
          </p:nvCxnSpPr>
          <p:spPr>
            <a:xfrm>
              <a:off x="1261681" y="190357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15" name="직사각형 14"/>
          <p:cNvSpPr/>
          <p:nvPr/>
        </p:nvSpPr>
        <p:spPr>
          <a:xfrm>
            <a:off x="1524000" y="6505575"/>
            <a:ext cx="781050" cy="3238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latinLnBrk="0"/>
            <a:endParaRPr lang="ko-KR" altLang="en-US">
              <a:solidFill>
                <a:prstClr val="white"/>
              </a:solidFill>
              <a:latin typeface="SpoqaHanSans-thin"/>
            </a:endParaRPr>
          </a:p>
        </p:txBody>
      </p:sp>
      <p:sp>
        <p:nvSpPr>
          <p:cNvPr id="16" name="텍스트 개체 틀 7"/>
          <p:cNvSpPr>
            <a:spLocks noGrp="1"/>
          </p:cNvSpPr>
          <p:nvPr>
            <p:ph type="body" sz="quarter" idx="11"/>
          </p:nvPr>
        </p:nvSpPr>
        <p:spPr>
          <a:xfrm>
            <a:off x="259896" y="975521"/>
            <a:ext cx="488113" cy="746125"/>
          </a:xfrm>
        </p:spPr>
        <p:txBody>
          <a:bodyPr/>
          <a:lstStyle/>
          <a:p>
            <a:pPr algn="ctr"/>
            <a:endParaRPr lang="ko-KR" altLang="en-US" dirty="0"/>
          </a:p>
        </p:txBody>
      </p:sp>
      <p:sp>
        <p:nvSpPr>
          <p:cNvPr id="9" name="직사각형 8">
            <a:extLst>
              <a:ext uri="{FF2B5EF4-FFF2-40B4-BE49-F238E27FC236}">
                <a16:creationId xmlns:a16="http://schemas.microsoft.com/office/drawing/2014/main" id="{E864AB79-5599-4E95-8D04-21B513B65107}"/>
              </a:ext>
            </a:extLst>
          </p:cNvPr>
          <p:cNvSpPr/>
          <p:nvPr/>
        </p:nvSpPr>
        <p:spPr>
          <a:xfrm>
            <a:off x="8453121" y="4363366"/>
            <a:ext cx="1549465" cy="588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latinLnBrk="0"/>
            <a:endParaRPr lang="ko-KR" altLang="en-US">
              <a:solidFill>
                <a:prstClr val="white"/>
              </a:solidFill>
              <a:latin typeface="SpoqaHanSans-thin"/>
            </a:endParaRPr>
          </a:p>
        </p:txBody>
      </p:sp>
      <p:sp>
        <p:nvSpPr>
          <p:cNvPr id="6" name="직사각형 5">
            <a:extLst>
              <a:ext uri="{FF2B5EF4-FFF2-40B4-BE49-F238E27FC236}">
                <a16:creationId xmlns:a16="http://schemas.microsoft.com/office/drawing/2014/main" id="{0C0FEC18-EFFE-4FC3-8D83-3E048B029816}"/>
              </a:ext>
            </a:extLst>
          </p:cNvPr>
          <p:cNvSpPr/>
          <p:nvPr/>
        </p:nvSpPr>
        <p:spPr>
          <a:xfrm>
            <a:off x="2416809" y="2086458"/>
            <a:ext cx="3296314"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latinLnBrk="0"/>
            <a:endParaRPr lang="ko-KR" altLang="en-US">
              <a:solidFill>
                <a:prstClr val="white"/>
              </a:solidFill>
              <a:latin typeface="SpoqaHanSans-thin"/>
            </a:endParaRPr>
          </a:p>
        </p:txBody>
      </p:sp>
    </p:spTree>
    <p:extLst>
      <p:ext uri="{BB962C8B-B14F-4D97-AF65-F5344CB8AC3E}">
        <p14:creationId xmlns:p14="http://schemas.microsoft.com/office/powerpoint/2010/main" val="197920781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2353414" y="488112"/>
            <a:ext cx="8314586" cy="488202"/>
          </a:xfrm>
        </p:spPr>
        <p:txBody>
          <a:bodyPr/>
          <a:lstStyle/>
          <a:p>
            <a:pPr algn="ctr"/>
            <a:r>
              <a:rPr lang="en-US" altLang="ko-KR" b="1" dirty="0">
                <a:ea typeface="한컴바탕확장" panose="02000009000000000000" pitchFamily="1" charset="-127"/>
              </a:rPr>
              <a:t>Theory</a:t>
            </a:r>
            <a:endParaRPr lang="ko-KR" altLang="en-US" b="1" dirty="0">
              <a:ea typeface="한컴바탕확장" panose="02000009000000000000" pitchFamily="1" charset="-127"/>
            </a:endParaRPr>
          </a:p>
        </p:txBody>
      </p:sp>
      <p:sp>
        <p:nvSpPr>
          <p:cNvPr id="3" name="내용 개체 틀 2"/>
          <p:cNvSpPr>
            <a:spLocks noGrp="1"/>
          </p:cNvSpPr>
          <p:nvPr>
            <p:ph idx="1"/>
          </p:nvPr>
        </p:nvSpPr>
        <p:spPr>
          <a:xfrm>
            <a:off x="2390115" y="1270763"/>
            <a:ext cx="8219465" cy="450883"/>
          </a:xfrm>
        </p:spPr>
        <p:txBody>
          <a:bodyPr/>
          <a:lstStyle/>
          <a:p>
            <a:r>
              <a:rPr lang="en-US" altLang="ko-KR" sz="1800" b="1" dirty="0">
                <a:latin typeface="+mj-lt"/>
                <a:ea typeface="한컴바탕확장" panose="02000009000000000000" pitchFamily="1" charset="-127"/>
              </a:rPr>
              <a:t>Memory</a:t>
            </a:r>
          </a:p>
        </p:txBody>
      </p:sp>
      <p:sp>
        <p:nvSpPr>
          <p:cNvPr id="7" name="텍스트 개체 틀 6"/>
          <p:cNvSpPr>
            <a:spLocks noGrp="1"/>
          </p:cNvSpPr>
          <p:nvPr>
            <p:ph type="body" sz="quarter" idx="11"/>
          </p:nvPr>
        </p:nvSpPr>
        <p:spPr/>
        <p:txBody>
          <a:bodyPr/>
          <a:lstStyle/>
          <a:p>
            <a:r>
              <a:rPr lang="en-US" altLang="ko-KR" dirty="0"/>
              <a:t> </a:t>
            </a:r>
            <a:endParaRPr lang="ko-KR" altLang="en-US" dirty="0"/>
          </a:p>
        </p:txBody>
      </p:sp>
      <p:grpSp>
        <p:nvGrpSpPr>
          <p:cNvPr id="4" name="그룹 34"/>
          <p:cNvGrpSpPr/>
          <p:nvPr/>
        </p:nvGrpSpPr>
        <p:grpSpPr>
          <a:xfrm>
            <a:off x="2533651" y="1903578"/>
            <a:ext cx="7943199" cy="4601997"/>
            <a:chOff x="1261681" y="1903578"/>
            <a:chExt cx="7653069" cy="3594570"/>
          </a:xfrm>
        </p:grpSpPr>
        <p:cxnSp>
          <p:nvCxnSpPr>
            <p:cNvPr id="33" name="직선 연결선 32"/>
            <p:cNvCxnSpPr/>
            <p:nvPr/>
          </p:nvCxnSpPr>
          <p:spPr>
            <a:xfrm>
              <a:off x="1261681" y="549814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4" name="직선 연결선 33"/>
            <p:cNvCxnSpPr/>
            <p:nvPr/>
          </p:nvCxnSpPr>
          <p:spPr>
            <a:xfrm>
              <a:off x="1261681" y="190357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15" name="직사각형 14"/>
          <p:cNvSpPr/>
          <p:nvPr/>
        </p:nvSpPr>
        <p:spPr>
          <a:xfrm>
            <a:off x="1524000" y="6505575"/>
            <a:ext cx="781050" cy="3238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6" name="텍스트 개체 틀 7"/>
          <p:cNvSpPr>
            <a:spLocks noGrp="1"/>
          </p:cNvSpPr>
          <p:nvPr>
            <p:ph type="body" sz="quarter" idx="11"/>
          </p:nvPr>
        </p:nvSpPr>
        <p:spPr>
          <a:xfrm>
            <a:off x="1688351" y="985046"/>
            <a:ext cx="488113" cy="746125"/>
          </a:xfrm>
        </p:spPr>
        <p:txBody>
          <a:bodyPr/>
          <a:lstStyle/>
          <a:p>
            <a:endParaRPr lang="ko-KR" altLang="en-US" dirty="0"/>
          </a:p>
        </p:txBody>
      </p:sp>
      <p:pic>
        <p:nvPicPr>
          <p:cNvPr id="13" name="그림 3" descr="http://ko.experiments.wikidok.net/api/File/Real/59a2537be71bbc3a12780245">
            <a:extLst>
              <a:ext uri="{FF2B5EF4-FFF2-40B4-BE49-F238E27FC236}">
                <a16:creationId xmlns:a16="http://schemas.microsoft.com/office/drawing/2014/main" id="{02B5D788-A38B-4C98-9711-F6DB2F284280}"/>
              </a:ext>
            </a:extLst>
          </p:cNvPr>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743200" y="2219294"/>
            <a:ext cx="7508240" cy="4021007"/>
          </a:xfrm>
          <a:prstGeom prst="rect">
            <a:avLst/>
          </a:prstGeom>
          <a:noFill/>
        </p:spPr>
      </p:pic>
    </p:spTree>
    <p:extLst>
      <p:ext uri="{BB962C8B-B14F-4D97-AF65-F5344CB8AC3E}">
        <p14:creationId xmlns:p14="http://schemas.microsoft.com/office/powerpoint/2010/main" val="77862480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2353414" y="488112"/>
            <a:ext cx="8314586" cy="488202"/>
          </a:xfrm>
        </p:spPr>
        <p:txBody>
          <a:bodyPr/>
          <a:lstStyle/>
          <a:p>
            <a:pPr algn="ctr"/>
            <a:r>
              <a:rPr lang="en-US" altLang="ko-KR" b="1" dirty="0">
                <a:ea typeface="한컴바탕확장" panose="02000009000000000000" pitchFamily="1" charset="-127"/>
              </a:rPr>
              <a:t>Theory</a:t>
            </a:r>
            <a:endParaRPr lang="ko-KR" altLang="en-US" dirty="0">
              <a:latin typeface="한컴바탕확장" panose="02000009000000000000" pitchFamily="1" charset="-127"/>
              <a:ea typeface="한컴바탕확장" panose="02000009000000000000" pitchFamily="1" charset="-127"/>
            </a:endParaRPr>
          </a:p>
        </p:txBody>
      </p:sp>
      <p:sp>
        <p:nvSpPr>
          <p:cNvPr id="3" name="내용 개체 틀 2"/>
          <p:cNvSpPr>
            <a:spLocks noGrp="1"/>
          </p:cNvSpPr>
          <p:nvPr>
            <p:ph idx="1"/>
          </p:nvPr>
        </p:nvSpPr>
        <p:spPr>
          <a:xfrm>
            <a:off x="2390115" y="1270763"/>
            <a:ext cx="8219465" cy="450883"/>
          </a:xfrm>
        </p:spPr>
        <p:txBody>
          <a:bodyPr/>
          <a:lstStyle/>
          <a:p>
            <a:r>
              <a:rPr lang="en-US" altLang="ko-KR" sz="1800" b="1" dirty="0">
                <a:latin typeface="+mj-lt"/>
                <a:ea typeface="한컴바탕확장" panose="02000009000000000000"/>
              </a:rPr>
              <a:t>Charge and RAM</a:t>
            </a:r>
          </a:p>
        </p:txBody>
      </p:sp>
      <p:sp>
        <p:nvSpPr>
          <p:cNvPr id="7" name="텍스트 개체 틀 6"/>
          <p:cNvSpPr>
            <a:spLocks noGrp="1"/>
          </p:cNvSpPr>
          <p:nvPr>
            <p:ph type="body" sz="quarter" idx="11"/>
          </p:nvPr>
        </p:nvSpPr>
        <p:spPr/>
        <p:txBody>
          <a:bodyPr/>
          <a:lstStyle/>
          <a:p>
            <a:r>
              <a:rPr lang="en-US" altLang="ko-KR" dirty="0"/>
              <a:t> </a:t>
            </a:r>
            <a:endParaRPr lang="ko-KR" altLang="en-US" dirty="0"/>
          </a:p>
        </p:txBody>
      </p:sp>
      <p:grpSp>
        <p:nvGrpSpPr>
          <p:cNvPr id="4" name="그룹 34"/>
          <p:cNvGrpSpPr/>
          <p:nvPr/>
        </p:nvGrpSpPr>
        <p:grpSpPr>
          <a:xfrm>
            <a:off x="2533651" y="1903578"/>
            <a:ext cx="7943199" cy="4601997"/>
            <a:chOff x="1261681" y="1903578"/>
            <a:chExt cx="7653069" cy="3594570"/>
          </a:xfrm>
        </p:grpSpPr>
        <p:cxnSp>
          <p:nvCxnSpPr>
            <p:cNvPr id="33" name="직선 연결선 32"/>
            <p:cNvCxnSpPr/>
            <p:nvPr/>
          </p:nvCxnSpPr>
          <p:spPr>
            <a:xfrm>
              <a:off x="1261681" y="549814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4" name="직선 연결선 33"/>
            <p:cNvCxnSpPr/>
            <p:nvPr/>
          </p:nvCxnSpPr>
          <p:spPr>
            <a:xfrm>
              <a:off x="1261681" y="190357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15" name="직사각형 14"/>
          <p:cNvSpPr/>
          <p:nvPr/>
        </p:nvSpPr>
        <p:spPr>
          <a:xfrm>
            <a:off x="1524000" y="6505575"/>
            <a:ext cx="781050" cy="3238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6" name="텍스트 개체 틀 7"/>
          <p:cNvSpPr>
            <a:spLocks noGrp="1"/>
          </p:cNvSpPr>
          <p:nvPr>
            <p:ph type="body" sz="quarter" idx="11"/>
          </p:nvPr>
        </p:nvSpPr>
        <p:spPr>
          <a:xfrm>
            <a:off x="1688351" y="985046"/>
            <a:ext cx="488113" cy="746125"/>
          </a:xfrm>
        </p:spPr>
        <p:txBody>
          <a:bodyPr/>
          <a:lstStyle/>
          <a:p>
            <a:endParaRPr lang="ko-KR" altLang="en-US" dirty="0"/>
          </a:p>
        </p:txBody>
      </p:sp>
      <p:pic>
        <p:nvPicPr>
          <p:cNvPr id="8" name="그림 7">
            <a:extLst>
              <a:ext uri="{FF2B5EF4-FFF2-40B4-BE49-F238E27FC236}">
                <a16:creationId xmlns:a16="http://schemas.microsoft.com/office/drawing/2014/main" id="{A08BF895-C722-4E63-8A4C-5F3D0D2C92B3}"/>
              </a:ext>
            </a:extLst>
          </p:cNvPr>
          <p:cNvPicPr>
            <a:picLocks noChangeAspect="1"/>
          </p:cNvPicPr>
          <p:nvPr/>
        </p:nvPicPr>
        <p:blipFill>
          <a:blip r:embed="rId3"/>
          <a:stretch>
            <a:fillRect/>
          </a:stretch>
        </p:blipFill>
        <p:spPr>
          <a:xfrm>
            <a:off x="2698476" y="2066306"/>
            <a:ext cx="7602740" cy="4276541"/>
          </a:xfrm>
          <a:prstGeom prst="rect">
            <a:avLst/>
          </a:prstGeom>
        </p:spPr>
      </p:pic>
    </p:spTree>
    <p:extLst>
      <p:ext uri="{BB962C8B-B14F-4D97-AF65-F5344CB8AC3E}">
        <p14:creationId xmlns:p14="http://schemas.microsoft.com/office/powerpoint/2010/main" val="41223953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2353414" y="488112"/>
            <a:ext cx="8314586" cy="488202"/>
          </a:xfrm>
        </p:spPr>
        <p:txBody>
          <a:bodyPr/>
          <a:lstStyle/>
          <a:p>
            <a:pPr algn="ctr"/>
            <a:r>
              <a:rPr lang="en-US" altLang="ko-KR" b="1" dirty="0">
                <a:ea typeface="한컴바탕확장" panose="02000009000000000000" pitchFamily="1" charset="-127"/>
              </a:rPr>
              <a:t>Theory</a:t>
            </a:r>
            <a:endParaRPr lang="ko-KR" altLang="en-US" dirty="0">
              <a:latin typeface="한컴바탕확장" panose="02000009000000000000" pitchFamily="1" charset="-127"/>
              <a:ea typeface="한컴바탕확장" panose="02000009000000000000" pitchFamily="1" charset="-127"/>
            </a:endParaRPr>
          </a:p>
        </p:txBody>
      </p:sp>
      <p:sp>
        <p:nvSpPr>
          <p:cNvPr id="3" name="내용 개체 틀 2"/>
          <p:cNvSpPr>
            <a:spLocks noGrp="1"/>
          </p:cNvSpPr>
          <p:nvPr>
            <p:ph idx="1"/>
          </p:nvPr>
        </p:nvSpPr>
        <p:spPr>
          <a:xfrm>
            <a:off x="2390115" y="1270763"/>
            <a:ext cx="8219465" cy="450883"/>
          </a:xfrm>
        </p:spPr>
        <p:txBody>
          <a:bodyPr/>
          <a:lstStyle/>
          <a:p>
            <a:r>
              <a:rPr lang="en-US" altLang="ko-KR" sz="1800" b="1" dirty="0">
                <a:ea typeface="한컴바탕확장" panose="02000009000000000000"/>
              </a:rPr>
              <a:t>Capacitor</a:t>
            </a:r>
            <a:endParaRPr lang="en-US" altLang="ko-KR" sz="1800" b="1" dirty="0">
              <a:latin typeface="한컴바탕확장" panose="02000009000000000000" pitchFamily="1" charset="-127"/>
              <a:ea typeface="한컴바탕확장" panose="02000009000000000000"/>
            </a:endParaRPr>
          </a:p>
        </p:txBody>
      </p:sp>
      <p:sp>
        <p:nvSpPr>
          <p:cNvPr id="7" name="텍스트 개체 틀 6"/>
          <p:cNvSpPr>
            <a:spLocks noGrp="1"/>
          </p:cNvSpPr>
          <p:nvPr>
            <p:ph type="body" sz="quarter" idx="11"/>
          </p:nvPr>
        </p:nvSpPr>
        <p:spPr/>
        <p:txBody>
          <a:bodyPr/>
          <a:lstStyle/>
          <a:p>
            <a:r>
              <a:rPr lang="en-US" altLang="ko-KR" dirty="0"/>
              <a:t> </a:t>
            </a:r>
            <a:endParaRPr lang="ko-KR" altLang="en-US" dirty="0"/>
          </a:p>
        </p:txBody>
      </p:sp>
      <p:grpSp>
        <p:nvGrpSpPr>
          <p:cNvPr id="4" name="그룹 34"/>
          <p:cNvGrpSpPr/>
          <p:nvPr/>
        </p:nvGrpSpPr>
        <p:grpSpPr>
          <a:xfrm>
            <a:off x="2533651" y="1903578"/>
            <a:ext cx="7943199" cy="4601997"/>
            <a:chOff x="1261681" y="1903578"/>
            <a:chExt cx="7653069" cy="3594570"/>
          </a:xfrm>
        </p:grpSpPr>
        <p:cxnSp>
          <p:nvCxnSpPr>
            <p:cNvPr id="33" name="직선 연결선 32"/>
            <p:cNvCxnSpPr/>
            <p:nvPr/>
          </p:nvCxnSpPr>
          <p:spPr>
            <a:xfrm>
              <a:off x="1261681" y="549814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4" name="직선 연결선 33"/>
            <p:cNvCxnSpPr/>
            <p:nvPr/>
          </p:nvCxnSpPr>
          <p:spPr>
            <a:xfrm>
              <a:off x="1261681" y="190357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15" name="직사각형 14"/>
          <p:cNvSpPr/>
          <p:nvPr/>
        </p:nvSpPr>
        <p:spPr>
          <a:xfrm>
            <a:off x="1524000" y="6505575"/>
            <a:ext cx="781050" cy="3238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6" name="텍스트 개체 틀 7"/>
          <p:cNvSpPr>
            <a:spLocks noGrp="1"/>
          </p:cNvSpPr>
          <p:nvPr>
            <p:ph type="body" sz="quarter" idx="11"/>
          </p:nvPr>
        </p:nvSpPr>
        <p:spPr>
          <a:xfrm>
            <a:off x="1688351" y="985046"/>
            <a:ext cx="488113" cy="746125"/>
          </a:xfrm>
        </p:spPr>
        <p:txBody>
          <a:bodyPr/>
          <a:lstStyle/>
          <a:p>
            <a:endParaRPr lang="ko-KR" altLang="en-US" dirty="0"/>
          </a:p>
        </p:txBody>
      </p:sp>
      <p:pic>
        <p:nvPicPr>
          <p:cNvPr id="2050" name="Picture 2" descr="capacitor structure insulator 이미지 검색결과&quot;">
            <a:extLst>
              <a:ext uri="{FF2B5EF4-FFF2-40B4-BE49-F238E27FC236}">
                <a16:creationId xmlns:a16="http://schemas.microsoft.com/office/drawing/2014/main" id="{422B437A-184E-4A3B-9F71-17FDF19CF48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08560" y="3407956"/>
            <a:ext cx="3614697" cy="1229374"/>
          </a:xfrm>
          <a:prstGeom prst="rect">
            <a:avLst/>
          </a:prstGeom>
          <a:noFill/>
          <a:extLst>
            <a:ext uri="{909E8E84-426E-40DD-AFC4-6F175D3DCCD1}">
              <a14:hiddenFill xmlns:a14="http://schemas.microsoft.com/office/drawing/2010/main">
                <a:solidFill>
                  <a:srgbClr val="FFFFFF"/>
                </a:solidFill>
              </a14:hiddenFill>
            </a:ext>
          </a:extLst>
        </p:spPr>
      </p:pic>
      <p:pic>
        <p:nvPicPr>
          <p:cNvPr id="5" name="그림 4">
            <a:extLst>
              <a:ext uri="{FF2B5EF4-FFF2-40B4-BE49-F238E27FC236}">
                <a16:creationId xmlns:a16="http://schemas.microsoft.com/office/drawing/2014/main" id="{6BAFF61F-F892-48A1-AA74-A44E4F61A89D}"/>
              </a:ext>
            </a:extLst>
          </p:cNvPr>
          <p:cNvPicPr>
            <a:picLocks noChangeAspect="1"/>
          </p:cNvPicPr>
          <p:nvPr/>
        </p:nvPicPr>
        <p:blipFill>
          <a:blip r:embed="rId4"/>
          <a:stretch>
            <a:fillRect/>
          </a:stretch>
        </p:blipFill>
        <p:spPr>
          <a:xfrm>
            <a:off x="6841908" y="2354369"/>
            <a:ext cx="3218985" cy="3336548"/>
          </a:xfrm>
          <a:prstGeom prst="rect">
            <a:avLst/>
          </a:prstGeom>
        </p:spPr>
      </p:pic>
    </p:spTree>
    <p:extLst>
      <p:ext uri="{BB962C8B-B14F-4D97-AF65-F5344CB8AC3E}">
        <p14:creationId xmlns:p14="http://schemas.microsoft.com/office/powerpoint/2010/main" val="278481005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2353414" y="488112"/>
            <a:ext cx="8314586" cy="488202"/>
          </a:xfrm>
        </p:spPr>
        <p:txBody>
          <a:bodyPr/>
          <a:lstStyle/>
          <a:p>
            <a:pPr algn="ctr"/>
            <a:r>
              <a:rPr lang="en-US" altLang="ko-KR" b="1" dirty="0">
                <a:ea typeface="한컴바탕확장" panose="02000009000000000000" pitchFamily="1" charset="-127"/>
              </a:rPr>
              <a:t>Theory</a:t>
            </a:r>
            <a:endParaRPr lang="ko-KR" altLang="en-US" dirty="0">
              <a:latin typeface="한컴바탕확장" panose="02000009000000000000" pitchFamily="1" charset="-127"/>
              <a:ea typeface="한컴바탕확장" panose="02000009000000000000" pitchFamily="1" charset="-127"/>
            </a:endParaRPr>
          </a:p>
        </p:txBody>
      </p:sp>
      <p:sp>
        <p:nvSpPr>
          <p:cNvPr id="3" name="내용 개체 틀 2"/>
          <p:cNvSpPr>
            <a:spLocks noGrp="1"/>
          </p:cNvSpPr>
          <p:nvPr>
            <p:ph idx="1"/>
          </p:nvPr>
        </p:nvSpPr>
        <p:spPr>
          <a:xfrm>
            <a:off x="2390115" y="1270763"/>
            <a:ext cx="8219465" cy="450883"/>
          </a:xfrm>
        </p:spPr>
        <p:txBody>
          <a:bodyPr/>
          <a:lstStyle/>
          <a:p>
            <a:r>
              <a:rPr lang="en-US" altLang="ko-KR" sz="1800" b="1" dirty="0">
                <a:ea typeface="한컴바탕확장" panose="02000009000000000000"/>
              </a:rPr>
              <a:t>Charge leakage problem</a:t>
            </a:r>
            <a:endParaRPr lang="en-US" altLang="ko-KR" sz="1800" b="1" dirty="0">
              <a:latin typeface="한컴바탕확장" panose="02000009000000000000" pitchFamily="1" charset="-127"/>
              <a:ea typeface="한컴바탕확장" panose="02000009000000000000"/>
            </a:endParaRPr>
          </a:p>
        </p:txBody>
      </p:sp>
      <p:sp>
        <p:nvSpPr>
          <p:cNvPr id="7" name="텍스트 개체 틀 6"/>
          <p:cNvSpPr>
            <a:spLocks noGrp="1"/>
          </p:cNvSpPr>
          <p:nvPr>
            <p:ph type="body" sz="quarter" idx="11"/>
          </p:nvPr>
        </p:nvSpPr>
        <p:spPr/>
        <p:txBody>
          <a:bodyPr/>
          <a:lstStyle/>
          <a:p>
            <a:r>
              <a:rPr lang="en-US" altLang="ko-KR" dirty="0"/>
              <a:t> </a:t>
            </a:r>
            <a:endParaRPr lang="ko-KR" altLang="en-US" dirty="0"/>
          </a:p>
        </p:txBody>
      </p:sp>
      <p:grpSp>
        <p:nvGrpSpPr>
          <p:cNvPr id="4" name="그룹 34"/>
          <p:cNvGrpSpPr/>
          <p:nvPr/>
        </p:nvGrpSpPr>
        <p:grpSpPr>
          <a:xfrm>
            <a:off x="2533651" y="1903578"/>
            <a:ext cx="7943199" cy="4601997"/>
            <a:chOff x="1261681" y="1903578"/>
            <a:chExt cx="7653069" cy="3594570"/>
          </a:xfrm>
        </p:grpSpPr>
        <p:cxnSp>
          <p:nvCxnSpPr>
            <p:cNvPr id="33" name="직선 연결선 32"/>
            <p:cNvCxnSpPr/>
            <p:nvPr/>
          </p:nvCxnSpPr>
          <p:spPr>
            <a:xfrm>
              <a:off x="1261681" y="549814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4" name="직선 연결선 33"/>
            <p:cNvCxnSpPr/>
            <p:nvPr/>
          </p:nvCxnSpPr>
          <p:spPr>
            <a:xfrm>
              <a:off x="1261681" y="190357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15" name="직사각형 14"/>
          <p:cNvSpPr/>
          <p:nvPr/>
        </p:nvSpPr>
        <p:spPr>
          <a:xfrm>
            <a:off x="1524000" y="6505575"/>
            <a:ext cx="781050" cy="3238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6" name="텍스트 개체 틀 7"/>
          <p:cNvSpPr>
            <a:spLocks noGrp="1"/>
          </p:cNvSpPr>
          <p:nvPr>
            <p:ph type="body" sz="quarter" idx="11"/>
          </p:nvPr>
        </p:nvSpPr>
        <p:spPr>
          <a:xfrm>
            <a:off x="1688351" y="985046"/>
            <a:ext cx="488113" cy="746125"/>
          </a:xfrm>
        </p:spPr>
        <p:txBody>
          <a:bodyPr/>
          <a:lstStyle/>
          <a:p>
            <a:endParaRPr lang="ko-KR" altLang="en-US" dirty="0"/>
          </a:p>
        </p:txBody>
      </p:sp>
      <p:pic>
        <p:nvPicPr>
          <p:cNvPr id="8" name="그림 7">
            <a:extLst>
              <a:ext uri="{FF2B5EF4-FFF2-40B4-BE49-F238E27FC236}">
                <a16:creationId xmlns:a16="http://schemas.microsoft.com/office/drawing/2014/main" id="{B9AAA828-D4D0-464B-A7DA-AF07C4DC48D4}"/>
              </a:ext>
            </a:extLst>
          </p:cNvPr>
          <p:cNvPicPr>
            <a:picLocks noChangeAspect="1"/>
          </p:cNvPicPr>
          <p:nvPr/>
        </p:nvPicPr>
        <p:blipFill>
          <a:blip r:embed="rId3"/>
          <a:stretch>
            <a:fillRect/>
          </a:stretch>
        </p:blipFill>
        <p:spPr>
          <a:xfrm>
            <a:off x="2649154" y="3017121"/>
            <a:ext cx="3774097" cy="2208441"/>
          </a:xfrm>
          <a:prstGeom prst="rect">
            <a:avLst/>
          </a:prstGeom>
        </p:spPr>
      </p:pic>
      <p:pic>
        <p:nvPicPr>
          <p:cNvPr id="9" name="그림 8">
            <a:extLst>
              <a:ext uri="{FF2B5EF4-FFF2-40B4-BE49-F238E27FC236}">
                <a16:creationId xmlns:a16="http://schemas.microsoft.com/office/drawing/2014/main" id="{3F03766D-B62E-4313-9996-E5A10F4FBCFB}"/>
              </a:ext>
            </a:extLst>
          </p:cNvPr>
          <p:cNvPicPr>
            <a:picLocks noChangeAspect="1"/>
          </p:cNvPicPr>
          <p:nvPr/>
        </p:nvPicPr>
        <p:blipFill>
          <a:blip r:embed="rId4"/>
          <a:stretch>
            <a:fillRect/>
          </a:stretch>
        </p:blipFill>
        <p:spPr>
          <a:xfrm>
            <a:off x="6510707" y="3001658"/>
            <a:ext cx="3966142" cy="2230955"/>
          </a:xfrm>
          <a:prstGeom prst="rect">
            <a:avLst/>
          </a:prstGeom>
        </p:spPr>
      </p:pic>
    </p:spTree>
    <p:extLst>
      <p:ext uri="{BB962C8B-B14F-4D97-AF65-F5344CB8AC3E}">
        <p14:creationId xmlns:p14="http://schemas.microsoft.com/office/powerpoint/2010/main" val="145627425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2353414" y="488112"/>
            <a:ext cx="8314586" cy="488202"/>
          </a:xfrm>
        </p:spPr>
        <p:txBody>
          <a:bodyPr/>
          <a:lstStyle/>
          <a:p>
            <a:pPr algn="ctr"/>
            <a:r>
              <a:rPr lang="en-US" altLang="ko-KR" b="1" dirty="0">
                <a:ea typeface="한컴바탕확장" panose="02000009000000000000" pitchFamily="1" charset="-127"/>
              </a:rPr>
              <a:t>Theory</a:t>
            </a:r>
            <a:endParaRPr lang="ko-KR" altLang="en-US" dirty="0">
              <a:latin typeface="한컴바탕확장" panose="02000009000000000000" pitchFamily="1" charset="-127"/>
              <a:ea typeface="한컴바탕확장" panose="02000009000000000000" pitchFamily="1" charset="-127"/>
            </a:endParaRPr>
          </a:p>
        </p:txBody>
      </p:sp>
      <p:sp>
        <p:nvSpPr>
          <p:cNvPr id="3" name="내용 개체 틀 2"/>
          <p:cNvSpPr>
            <a:spLocks noGrp="1"/>
          </p:cNvSpPr>
          <p:nvPr>
            <p:ph idx="1"/>
          </p:nvPr>
        </p:nvSpPr>
        <p:spPr>
          <a:xfrm>
            <a:off x="2390115" y="1270763"/>
            <a:ext cx="8219465" cy="450883"/>
          </a:xfrm>
        </p:spPr>
        <p:txBody>
          <a:bodyPr/>
          <a:lstStyle/>
          <a:p>
            <a:r>
              <a:rPr lang="en-US" altLang="ko-KR" sz="1800" b="1" dirty="0">
                <a:ea typeface="한컴바탕확장" panose="02000009000000000000"/>
              </a:rPr>
              <a:t>Spintronics</a:t>
            </a:r>
            <a:endParaRPr lang="en-US" altLang="ko-KR" sz="1800" b="1" dirty="0">
              <a:latin typeface="한컴바탕확장" panose="02000009000000000000" pitchFamily="1" charset="-127"/>
              <a:ea typeface="한컴바탕확장" panose="02000009000000000000"/>
            </a:endParaRPr>
          </a:p>
        </p:txBody>
      </p:sp>
      <p:sp>
        <p:nvSpPr>
          <p:cNvPr id="7" name="텍스트 개체 틀 6"/>
          <p:cNvSpPr>
            <a:spLocks noGrp="1"/>
          </p:cNvSpPr>
          <p:nvPr>
            <p:ph type="body" sz="quarter" idx="11"/>
          </p:nvPr>
        </p:nvSpPr>
        <p:spPr/>
        <p:txBody>
          <a:bodyPr/>
          <a:lstStyle/>
          <a:p>
            <a:r>
              <a:rPr lang="en-US" altLang="ko-KR" dirty="0"/>
              <a:t> </a:t>
            </a:r>
            <a:endParaRPr lang="ko-KR" altLang="en-US" dirty="0"/>
          </a:p>
        </p:txBody>
      </p:sp>
      <p:grpSp>
        <p:nvGrpSpPr>
          <p:cNvPr id="4" name="그룹 34"/>
          <p:cNvGrpSpPr/>
          <p:nvPr/>
        </p:nvGrpSpPr>
        <p:grpSpPr>
          <a:xfrm>
            <a:off x="2533651" y="1903578"/>
            <a:ext cx="7943199" cy="4601997"/>
            <a:chOff x="1261681" y="1903578"/>
            <a:chExt cx="7653069" cy="3594570"/>
          </a:xfrm>
        </p:grpSpPr>
        <p:cxnSp>
          <p:nvCxnSpPr>
            <p:cNvPr id="33" name="직선 연결선 32"/>
            <p:cNvCxnSpPr/>
            <p:nvPr/>
          </p:nvCxnSpPr>
          <p:spPr>
            <a:xfrm>
              <a:off x="1261681" y="549814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4" name="직선 연결선 33"/>
            <p:cNvCxnSpPr/>
            <p:nvPr/>
          </p:nvCxnSpPr>
          <p:spPr>
            <a:xfrm>
              <a:off x="1261681" y="190357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15" name="직사각형 14"/>
          <p:cNvSpPr/>
          <p:nvPr/>
        </p:nvSpPr>
        <p:spPr>
          <a:xfrm>
            <a:off x="1524000" y="6505575"/>
            <a:ext cx="781050" cy="3238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6" name="텍스트 개체 틀 7"/>
          <p:cNvSpPr>
            <a:spLocks noGrp="1"/>
          </p:cNvSpPr>
          <p:nvPr>
            <p:ph type="body" sz="quarter" idx="11"/>
          </p:nvPr>
        </p:nvSpPr>
        <p:spPr>
          <a:xfrm>
            <a:off x="1688351" y="985046"/>
            <a:ext cx="488113" cy="746125"/>
          </a:xfrm>
        </p:spPr>
        <p:txBody>
          <a:bodyPr/>
          <a:lstStyle/>
          <a:p>
            <a:endParaRPr lang="ko-KR" altLang="en-US" dirty="0"/>
          </a:p>
        </p:txBody>
      </p:sp>
      <p:pic>
        <p:nvPicPr>
          <p:cNvPr id="12" name="Picture 2" descr="ê´ë ¨ ì´ë¯¸ì§">
            <a:extLst>
              <a:ext uri="{FF2B5EF4-FFF2-40B4-BE49-F238E27FC236}">
                <a16:creationId xmlns:a16="http://schemas.microsoft.com/office/drawing/2014/main" id="{2197B24B-1ECA-44EF-8F8B-FC573584ACD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74903" y="2016093"/>
            <a:ext cx="5663228" cy="44072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677931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2353414" y="488112"/>
            <a:ext cx="8314586" cy="488202"/>
          </a:xfrm>
        </p:spPr>
        <p:txBody>
          <a:bodyPr/>
          <a:lstStyle/>
          <a:p>
            <a:pPr algn="ctr"/>
            <a:r>
              <a:rPr lang="en-US" altLang="ko-KR" b="1" dirty="0">
                <a:ea typeface="한컴바탕확장" panose="02000009000000000000" pitchFamily="1" charset="-127"/>
              </a:rPr>
              <a:t>Theory</a:t>
            </a:r>
            <a:endParaRPr lang="ko-KR" altLang="en-US" dirty="0">
              <a:latin typeface="한컴바탕확장" panose="02000009000000000000" pitchFamily="1" charset="-127"/>
              <a:ea typeface="한컴바탕확장" panose="02000009000000000000" pitchFamily="1" charset="-127"/>
            </a:endParaRPr>
          </a:p>
        </p:txBody>
      </p:sp>
      <p:sp>
        <p:nvSpPr>
          <p:cNvPr id="3" name="내용 개체 틀 2"/>
          <p:cNvSpPr>
            <a:spLocks noGrp="1"/>
          </p:cNvSpPr>
          <p:nvPr>
            <p:ph idx="1"/>
          </p:nvPr>
        </p:nvSpPr>
        <p:spPr>
          <a:xfrm>
            <a:off x="2390115" y="1270763"/>
            <a:ext cx="8219465" cy="450883"/>
          </a:xfrm>
        </p:spPr>
        <p:txBody>
          <a:bodyPr/>
          <a:lstStyle/>
          <a:p>
            <a:r>
              <a:rPr lang="en-US" altLang="ko-KR" sz="1800" b="1" dirty="0">
                <a:ea typeface="한컴바탕확장" panose="02000009000000000000"/>
              </a:rPr>
              <a:t>Spintronics – Electron Spin</a:t>
            </a:r>
            <a:endParaRPr lang="en-US" altLang="ko-KR" sz="1800" b="1" dirty="0">
              <a:latin typeface="한컴바탕확장" panose="02000009000000000000" pitchFamily="1" charset="-127"/>
              <a:ea typeface="한컴바탕확장" panose="02000009000000000000"/>
            </a:endParaRPr>
          </a:p>
        </p:txBody>
      </p:sp>
      <p:sp>
        <p:nvSpPr>
          <p:cNvPr id="7" name="텍스트 개체 틀 6"/>
          <p:cNvSpPr>
            <a:spLocks noGrp="1"/>
          </p:cNvSpPr>
          <p:nvPr>
            <p:ph type="body" sz="quarter" idx="11"/>
          </p:nvPr>
        </p:nvSpPr>
        <p:spPr/>
        <p:txBody>
          <a:bodyPr/>
          <a:lstStyle/>
          <a:p>
            <a:r>
              <a:rPr lang="en-US" altLang="ko-KR" dirty="0"/>
              <a:t> </a:t>
            </a:r>
            <a:endParaRPr lang="ko-KR" altLang="en-US" dirty="0"/>
          </a:p>
        </p:txBody>
      </p:sp>
      <p:grpSp>
        <p:nvGrpSpPr>
          <p:cNvPr id="4" name="그룹 34"/>
          <p:cNvGrpSpPr/>
          <p:nvPr/>
        </p:nvGrpSpPr>
        <p:grpSpPr>
          <a:xfrm>
            <a:off x="2533651" y="1903578"/>
            <a:ext cx="7943199" cy="4601997"/>
            <a:chOff x="1261681" y="1903578"/>
            <a:chExt cx="7653069" cy="3594570"/>
          </a:xfrm>
        </p:grpSpPr>
        <p:cxnSp>
          <p:nvCxnSpPr>
            <p:cNvPr id="33" name="직선 연결선 32"/>
            <p:cNvCxnSpPr/>
            <p:nvPr/>
          </p:nvCxnSpPr>
          <p:spPr>
            <a:xfrm>
              <a:off x="1261681" y="549814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4" name="직선 연결선 33"/>
            <p:cNvCxnSpPr/>
            <p:nvPr/>
          </p:nvCxnSpPr>
          <p:spPr>
            <a:xfrm>
              <a:off x="1261681" y="190357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15" name="직사각형 14"/>
          <p:cNvSpPr/>
          <p:nvPr/>
        </p:nvSpPr>
        <p:spPr>
          <a:xfrm>
            <a:off x="1524000" y="6505575"/>
            <a:ext cx="781050" cy="3238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6" name="텍스트 개체 틀 7"/>
          <p:cNvSpPr>
            <a:spLocks noGrp="1"/>
          </p:cNvSpPr>
          <p:nvPr>
            <p:ph type="body" sz="quarter" idx="11"/>
          </p:nvPr>
        </p:nvSpPr>
        <p:spPr>
          <a:xfrm>
            <a:off x="1688351" y="985046"/>
            <a:ext cx="488113" cy="746125"/>
          </a:xfrm>
        </p:spPr>
        <p:txBody>
          <a:bodyPr/>
          <a:lstStyle/>
          <a:p>
            <a:endParaRPr lang="ko-KR" altLang="en-US" dirty="0"/>
          </a:p>
        </p:txBody>
      </p:sp>
      <p:pic>
        <p:nvPicPr>
          <p:cNvPr id="7170" name="Picture 2" descr="electron spin magnet 이미지 검색결과&quot;">
            <a:extLst>
              <a:ext uri="{FF2B5EF4-FFF2-40B4-BE49-F238E27FC236}">
                <a16:creationId xmlns:a16="http://schemas.microsoft.com/office/drawing/2014/main" id="{D4A19C9A-94F2-449E-81B0-BE3A1D1208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0471" y="2085510"/>
            <a:ext cx="5238750" cy="381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772723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2353414" y="488112"/>
            <a:ext cx="8314586" cy="488202"/>
          </a:xfrm>
        </p:spPr>
        <p:txBody>
          <a:bodyPr/>
          <a:lstStyle/>
          <a:p>
            <a:pPr algn="ctr"/>
            <a:r>
              <a:rPr lang="en-US" altLang="ko-KR" b="1" dirty="0">
                <a:ea typeface="한컴바탕확장" panose="02000009000000000000" pitchFamily="1" charset="-127"/>
              </a:rPr>
              <a:t>Theory</a:t>
            </a:r>
            <a:endParaRPr lang="ko-KR" altLang="en-US" dirty="0">
              <a:latin typeface="한컴바탕확장" panose="02000009000000000000" pitchFamily="1" charset="-127"/>
              <a:ea typeface="한컴바탕확장" panose="02000009000000000000" pitchFamily="1" charset="-127"/>
            </a:endParaRPr>
          </a:p>
        </p:txBody>
      </p:sp>
      <p:sp>
        <p:nvSpPr>
          <p:cNvPr id="3" name="내용 개체 틀 2"/>
          <p:cNvSpPr>
            <a:spLocks noGrp="1"/>
          </p:cNvSpPr>
          <p:nvPr>
            <p:ph idx="1"/>
          </p:nvPr>
        </p:nvSpPr>
        <p:spPr>
          <a:xfrm>
            <a:off x="2390115" y="1270763"/>
            <a:ext cx="8219465" cy="450883"/>
          </a:xfrm>
        </p:spPr>
        <p:txBody>
          <a:bodyPr/>
          <a:lstStyle/>
          <a:p>
            <a:r>
              <a:rPr lang="en-US" altLang="ko-KR" sz="1800" b="1" dirty="0" err="1">
                <a:ea typeface="한컴바탕확장" panose="02000009000000000000"/>
              </a:rPr>
              <a:t>Magnetoresistive</a:t>
            </a:r>
            <a:r>
              <a:rPr lang="en-US" altLang="ko-KR" sz="1800" b="1" dirty="0">
                <a:ea typeface="한컴바탕확장" panose="02000009000000000000"/>
              </a:rPr>
              <a:t> RAM</a:t>
            </a:r>
            <a:endParaRPr lang="en-US" altLang="ko-KR" sz="1800" b="1" dirty="0">
              <a:latin typeface="한컴바탕확장" panose="02000009000000000000" pitchFamily="1" charset="-127"/>
              <a:ea typeface="한컴바탕확장" panose="02000009000000000000"/>
            </a:endParaRPr>
          </a:p>
        </p:txBody>
      </p:sp>
      <p:sp>
        <p:nvSpPr>
          <p:cNvPr id="7" name="텍스트 개체 틀 6"/>
          <p:cNvSpPr>
            <a:spLocks noGrp="1"/>
          </p:cNvSpPr>
          <p:nvPr>
            <p:ph type="body" sz="quarter" idx="11"/>
          </p:nvPr>
        </p:nvSpPr>
        <p:spPr/>
        <p:txBody>
          <a:bodyPr/>
          <a:lstStyle/>
          <a:p>
            <a:r>
              <a:rPr lang="en-US" altLang="ko-KR" dirty="0"/>
              <a:t> </a:t>
            </a:r>
            <a:endParaRPr lang="ko-KR" altLang="en-US" dirty="0"/>
          </a:p>
        </p:txBody>
      </p:sp>
      <p:grpSp>
        <p:nvGrpSpPr>
          <p:cNvPr id="4" name="그룹 34"/>
          <p:cNvGrpSpPr/>
          <p:nvPr/>
        </p:nvGrpSpPr>
        <p:grpSpPr>
          <a:xfrm>
            <a:off x="2533651" y="1903578"/>
            <a:ext cx="7943199" cy="4601997"/>
            <a:chOff x="1261681" y="1903578"/>
            <a:chExt cx="7653069" cy="3594570"/>
          </a:xfrm>
        </p:grpSpPr>
        <p:cxnSp>
          <p:nvCxnSpPr>
            <p:cNvPr id="33" name="직선 연결선 32"/>
            <p:cNvCxnSpPr/>
            <p:nvPr/>
          </p:nvCxnSpPr>
          <p:spPr>
            <a:xfrm>
              <a:off x="1261681" y="549814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4" name="직선 연결선 33"/>
            <p:cNvCxnSpPr/>
            <p:nvPr/>
          </p:nvCxnSpPr>
          <p:spPr>
            <a:xfrm>
              <a:off x="1261681" y="190357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15" name="직사각형 14"/>
          <p:cNvSpPr/>
          <p:nvPr/>
        </p:nvSpPr>
        <p:spPr>
          <a:xfrm>
            <a:off x="1524000" y="6505575"/>
            <a:ext cx="781050" cy="3238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6" name="텍스트 개체 틀 7"/>
          <p:cNvSpPr>
            <a:spLocks noGrp="1"/>
          </p:cNvSpPr>
          <p:nvPr>
            <p:ph type="body" sz="quarter" idx="11"/>
          </p:nvPr>
        </p:nvSpPr>
        <p:spPr>
          <a:xfrm>
            <a:off x="1688351" y="985046"/>
            <a:ext cx="488113" cy="746125"/>
          </a:xfrm>
        </p:spPr>
        <p:txBody>
          <a:bodyPr/>
          <a:lstStyle/>
          <a:p>
            <a:endParaRPr lang="ko-KR" altLang="en-US" dirty="0"/>
          </a:p>
        </p:txBody>
      </p:sp>
      <p:pic>
        <p:nvPicPr>
          <p:cNvPr id="8194" name="Picture 2" descr="mram 이미지 검색결과">
            <a:extLst>
              <a:ext uri="{FF2B5EF4-FFF2-40B4-BE49-F238E27FC236}">
                <a16:creationId xmlns:a16="http://schemas.microsoft.com/office/drawing/2014/main" id="{D4B43F5C-BA72-491C-B08F-1400A6F1FD3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46959" y="2166587"/>
            <a:ext cx="6693268" cy="34977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404891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2353414" y="488112"/>
            <a:ext cx="8314586" cy="488202"/>
          </a:xfrm>
        </p:spPr>
        <p:txBody>
          <a:bodyPr/>
          <a:lstStyle/>
          <a:p>
            <a:pPr algn="ctr"/>
            <a:r>
              <a:rPr lang="en-US" altLang="ko-KR" b="1" dirty="0">
                <a:ea typeface="한컴바탕확장" panose="02000009000000000000" pitchFamily="1" charset="-127"/>
              </a:rPr>
              <a:t>Theory</a:t>
            </a:r>
            <a:endParaRPr lang="ko-KR" altLang="en-US" dirty="0">
              <a:latin typeface="한컴바탕확장" panose="02000009000000000000" pitchFamily="1" charset="-127"/>
              <a:ea typeface="한컴바탕확장" panose="02000009000000000000" pitchFamily="1" charset="-127"/>
            </a:endParaRPr>
          </a:p>
        </p:txBody>
      </p:sp>
      <p:sp>
        <p:nvSpPr>
          <p:cNvPr id="3" name="내용 개체 틀 2"/>
          <p:cNvSpPr>
            <a:spLocks noGrp="1"/>
          </p:cNvSpPr>
          <p:nvPr>
            <p:ph idx="1"/>
          </p:nvPr>
        </p:nvSpPr>
        <p:spPr>
          <a:xfrm>
            <a:off x="2390115" y="1270763"/>
            <a:ext cx="8219465" cy="450883"/>
          </a:xfrm>
        </p:spPr>
        <p:txBody>
          <a:bodyPr/>
          <a:lstStyle/>
          <a:p>
            <a:r>
              <a:rPr lang="en-US" altLang="ko-KR" sz="1800" b="1" dirty="0">
                <a:ea typeface="한컴바탕확장" panose="02000009000000000000"/>
              </a:rPr>
              <a:t>TMR</a:t>
            </a:r>
            <a:endParaRPr lang="en-US" altLang="ko-KR" sz="1800" b="1" dirty="0">
              <a:latin typeface="한컴바탕확장" panose="02000009000000000000" pitchFamily="1" charset="-127"/>
              <a:ea typeface="한컴바탕확장" panose="02000009000000000000"/>
            </a:endParaRPr>
          </a:p>
        </p:txBody>
      </p:sp>
      <p:sp>
        <p:nvSpPr>
          <p:cNvPr id="7" name="텍스트 개체 틀 6"/>
          <p:cNvSpPr>
            <a:spLocks noGrp="1"/>
          </p:cNvSpPr>
          <p:nvPr>
            <p:ph type="body" sz="quarter" idx="11"/>
          </p:nvPr>
        </p:nvSpPr>
        <p:spPr/>
        <p:txBody>
          <a:bodyPr/>
          <a:lstStyle/>
          <a:p>
            <a:r>
              <a:rPr lang="en-US" altLang="ko-KR" dirty="0"/>
              <a:t> </a:t>
            </a:r>
            <a:endParaRPr lang="ko-KR" altLang="en-US" dirty="0"/>
          </a:p>
        </p:txBody>
      </p:sp>
      <p:grpSp>
        <p:nvGrpSpPr>
          <p:cNvPr id="4" name="그룹 34"/>
          <p:cNvGrpSpPr/>
          <p:nvPr/>
        </p:nvGrpSpPr>
        <p:grpSpPr>
          <a:xfrm>
            <a:off x="2533651" y="1903578"/>
            <a:ext cx="7943199" cy="4601997"/>
            <a:chOff x="1261681" y="1903578"/>
            <a:chExt cx="7653069" cy="3594570"/>
          </a:xfrm>
        </p:grpSpPr>
        <p:cxnSp>
          <p:nvCxnSpPr>
            <p:cNvPr id="33" name="직선 연결선 32"/>
            <p:cNvCxnSpPr/>
            <p:nvPr/>
          </p:nvCxnSpPr>
          <p:spPr>
            <a:xfrm>
              <a:off x="1261681" y="549814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4" name="직선 연결선 33"/>
            <p:cNvCxnSpPr/>
            <p:nvPr/>
          </p:nvCxnSpPr>
          <p:spPr>
            <a:xfrm>
              <a:off x="1261681" y="190357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15" name="직사각형 14"/>
          <p:cNvSpPr/>
          <p:nvPr/>
        </p:nvSpPr>
        <p:spPr>
          <a:xfrm>
            <a:off x="1524000" y="6505575"/>
            <a:ext cx="781050" cy="3238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6" name="텍스트 개체 틀 7"/>
          <p:cNvSpPr>
            <a:spLocks noGrp="1"/>
          </p:cNvSpPr>
          <p:nvPr>
            <p:ph type="body" sz="quarter" idx="11"/>
          </p:nvPr>
        </p:nvSpPr>
        <p:spPr>
          <a:xfrm>
            <a:off x="1688351" y="985046"/>
            <a:ext cx="488113" cy="746125"/>
          </a:xfrm>
        </p:spPr>
        <p:txBody>
          <a:bodyPr/>
          <a:lstStyle/>
          <a:p>
            <a:endParaRPr lang="ko-KR" altLang="en-US" dirty="0"/>
          </a:p>
        </p:txBody>
      </p:sp>
      <p:pic>
        <p:nvPicPr>
          <p:cNvPr id="9218" name="Picture 2" descr="TMR structure 이미지 검색결과&quot;">
            <a:extLst>
              <a:ext uri="{FF2B5EF4-FFF2-40B4-BE49-F238E27FC236}">
                <a16:creationId xmlns:a16="http://schemas.microsoft.com/office/drawing/2014/main" id="{D5F96648-D4A3-4C2B-AB5D-5DAFA76149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69145" y="2222754"/>
            <a:ext cx="3083125" cy="33555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463392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2305050" y="1576248"/>
            <a:ext cx="8314586" cy="4275912"/>
          </a:xfrm>
        </p:spPr>
        <p:txBody>
          <a:bodyPr/>
          <a:lstStyle/>
          <a:p>
            <a:pPr algn="ctr"/>
            <a:r>
              <a:rPr lang="en-US" altLang="ko-KR" sz="2000" b="1" dirty="0" smtClean="0">
                <a:ea typeface="한컴바탕확장" panose="02000009000000000000" pitchFamily="1" charset="-127"/>
              </a:rPr>
              <a:t>SOLID STATE PHYSICS</a:t>
            </a:r>
            <a:r>
              <a:rPr lang="en-US" altLang="ko-KR" b="1" dirty="0" smtClean="0">
                <a:ea typeface="한컴바탕확장" panose="02000009000000000000" pitchFamily="1" charset="-127"/>
              </a:rPr>
              <a:t/>
            </a:r>
            <a:br>
              <a:rPr lang="en-US" altLang="ko-KR" b="1" dirty="0" smtClean="0">
                <a:ea typeface="한컴바탕확장" panose="02000009000000000000" pitchFamily="1" charset="-127"/>
              </a:rPr>
            </a:br>
            <a:r>
              <a:rPr lang="en-US" altLang="ko-KR" b="1" dirty="0">
                <a:ea typeface="한컴바탕확장" panose="02000009000000000000" pitchFamily="1" charset="-127"/>
              </a:rPr>
              <a:t/>
            </a:r>
            <a:br>
              <a:rPr lang="en-US" altLang="ko-KR" b="1" dirty="0">
                <a:ea typeface="한컴바탕확장" panose="02000009000000000000" pitchFamily="1" charset="-127"/>
              </a:rPr>
            </a:br>
            <a:r>
              <a:rPr lang="en-US" altLang="ko-KR" sz="3500" b="1" dirty="0" smtClean="0">
                <a:ea typeface="한컴바탕확장" panose="02000009000000000000" pitchFamily="1" charset="-127"/>
              </a:rPr>
              <a:t>S P I N T R O N I C S</a:t>
            </a:r>
            <a:br>
              <a:rPr lang="en-US" altLang="ko-KR" sz="3500" b="1" dirty="0" smtClean="0">
                <a:ea typeface="한컴바탕확장" panose="02000009000000000000" pitchFamily="1" charset="-127"/>
              </a:rPr>
            </a:br>
            <a:r>
              <a:rPr lang="en-US" altLang="ko-KR" b="1" dirty="0">
                <a:ea typeface="한컴바탕확장" panose="02000009000000000000" pitchFamily="1" charset="-127"/>
              </a:rPr>
              <a:t/>
            </a:r>
            <a:br>
              <a:rPr lang="en-US" altLang="ko-KR" b="1" dirty="0">
                <a:ea typeface="한컴바탕확장" panose="02000009000000000000" pitchFamily="1" charset="-127"/>
              </a:rPr>
            </a:br>
            <a:r>
              <a:rPr lang="en-US" altLang="ko-KR" b="1" dirty="0" smtClean="0">
                <a:ea typeface="한컴바탕확장" panose="02000009000000000000" pitchFamily="1" charset="-127"/>
              </a:rPr>
              <a:t/>
            </a:r>
            <a:br>
              <a:rPr lang="en-US" altLang="ko-KR" b="1" dirty="0" smtClean="0">
                <a:ea typeface="한컴바탕확장" panose="02000009000000000000" pitchFamily="1" charset="-127"/>
              </a:rPr>
            </a:br>
            <a:r>
              <a:rPr lang="en-US" altLang="ko-KR" sz="1800" b="1" dirty="0" smtClean="0">
                <a:ea typeface="한컴바탕확장" panose="02000009000000000000" pitchFamily="1" charset="-127"/>
              </a:rPr>
              <a:t>INTRODUCTION &amp; HISTORY</a:t>
            </a:r>
            <a:br>
              <a:rPr lang="en-US" altLang="ko-KR" sz="1800" b="1" dirty="0" smtClean="0">
                <a:ea typeface="한컴바탕확장" panose="02000009000000000000" pitchFamily="1" charset="-127"/>
              </a:rPr>
            </a:br>
            <a:r>
              <a:rPr lang="en-US" altLang="ko-KR" sz="1800" b="1" dirty="0" smtClean="0">
                <a:ea typeface="한컴바탕확장" panose="02000009000000000000" pitchFamily="1" charset="-127"/>
              </a:rPr>
              <a:t/>
            </a:r>
            <a:br>
              <a:rPr lang="en-US" altLang="ko-KR" sz="1800" b="1" dirty="0" smtClean="0">
                <a:ea typeface="한컴바탕확장" panose="02000009000000000000" pitchFamily="1" charset="-127"/>
              </a:rPr>
            </a:br>
            <a:r>
              <a:rPr lang="ko-KR" altLang="en-US" sz="1800" b="1" dirty="0" smtClean="0">
                <a:ea typeface="한컴바탕확장" panose="02000009000000000000" pitchFamily="1" charset="-127"/>
              </a:rPr>
              <a:t>김은지</a:t>
            </a:r>
            <a:endParaRPr lang="ko-KR" altLang="en-US" b="1" dirty="0">
              <a:ea typeface="한컴바탕확장" panose="02000009000000000000" pitchFamily="1" charset="-127"/>
            </a:endParaRPr>
          </a:p>
        </p:txBody>
      </p:sp>
      <p:sp>
        <p:nvSpPr>
          <p:cNvPr id="7" name="텍스트 개체 틀 6"/>
          <p:cNvSpPr>
            <a:spLocks noGrp="1"/>
          </p:cNvSpPr>
          <p:nvPr>
            <p:ph type="body" sz="quarter" idx="11"/>
          </p:nvPr>
        </p:nvSpPr>
        <p:spPr/>
        <p:txBody>
          <a:bodyPr/>
          <a:lstStyle/>
          <a:p>
            <a:r>
              <a:rPr lang="en-US" altLang="ko-KR" dirty="0"/>
              <a:t> </a:t>
            </a:r>
            <a:endParaRPr lang="ko-KR" altLang="en-US" dirty="0"/>
          </a:p>
        </p:txBody>
      </p:sp>
      <p:grpSp>
        <p:nvGrpSpPr>
          <p:cNvPr id="4" name="그룹 34"/>
          <p:cNvGrpSpPr/>
          <p:nvPr/>
        </p:nvGrpSpPr>
        <p:grpSpPr>
          <a:xfrm>
            <a:off x="2533651" y="1903578"/>
            <a:ext cx="7943199" cy="4601997"/>
            <a:chOff x="1261681" y="1903578"/>
            <a:chExt cx="7653069" cy="3594570"/>
          </a:xfrm>
        </p:grpSpPr>
        <p:cxnSp>
          <p:nvCxnSpPr>
            <p:cNvPr id="33" name="직선 연결선 32"/>
            <p:cNvCxnSpPr/>
            <p:nvPr/>
          </p:nvCxnSpPr>
          <p:spPr>
            <a:xfrm>
              <a:off x="1261681" y="549814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4" name="직선 연결선 33"/>
            <p:cNvCxnSpPr/>
            <p:nvPr/>
          </p:nvCxnSpPr>
          <p:spPr>
            <a:xfrm>
              <a:off x="1261681" y="190357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15" name="직사각형 14"/>
          <p:cNvSpPr/>
          <p:nvPr/>
        </p:nvSpPr>
        <p:spPr>
          <a:xfrm>
            <a:off x="1524000" y="6505575"/>
            <a:ext cx="781050" cy="3238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latinLnBrk="0"/>
            <a:endParaRPr lang="ko-KR" altLang="en-US">
              <a:solidFill>
                <a:prstClr val="white"/>
              </a:solidFill>
              <a:latin typeface="SpoqaHanSans-thin"/>
            </a:endParaRPr>
          </a:p>
        </p:txBody>
      </p:sp>
      <p:sp>
        <p:nvSpPr>
          <p:cNvPr id="16" name="텍스트 개체 틀 7"/>
          <p:cNvSpPr>
            <a:spLocks noGrp="1"/>
          </p:cNvSpPr>
          <p:nvPr>
            <p:ph type="body" sz="quarter" idx="11"/>
          </p:nvPr>
        </p:nvSpPr>
        <p:spPr>
          <a:xfrm>
            <a:off x="259896" y="975521"/>
            <a:ext cx="488113" cy="746125"/>
          </a:xfrm>
        </p:spPr>
        <p:txBody>
          <a:bodyPr/>
          <a:lstStyle/>
          <a:p>
            <a:pPr algn="ctr"/>
            <a:endParaRPr lang="ko-KR" altLang="en-US" dirty="0"/>
          </a:p>
        </p:txBody>
      </p:sp>
      <p:sp>
        <p:nvSpPr>
          <p:cNvPr id="9" name="직사각형 8">
            <a:extLst>
              <a:ext uri="{FF2B5EF4-FFF2-40B4-BE49-F238E27FC236}">
                <a16:creationId xmlns:a16="http://schemas.microsoft.com/office/drawing/2014/main" id="{E864AB79-5599-4E95-8D04-21B513B65107}"/>
              </a:ext>
            </a:extLst>
          </p:cNvPr>
          <p:cNvSpPr/>
          <p:nvPr/>
        </p:nvSpPr>
        <p:spPr>
          <a:xfrm>
            <a:off x="8453121" y="4363366"/>
            <a:ext cx="1549465" cy="588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latinLnBrk="0"/>
            <a:endParaRPr lang="ko-KR" altLang="en-US">
              <a:solidFill>
                <a:prstClr val="white"/>
              </a:solidFill>
              <a:latin typeface="SpoqaHanSans-thin"/>
            </a:endParaRPr>
          </a:p>
        </p:txBody>
      </p:sp>
      <p:sp>
        <p:nvSpPr>
          <p:cNvPr id="6" name="직사각형 5">
            <a:extLst>
              <a:ext uri="{FF2B5EF4-FFF2-40B4-BE49-F238E27FC236}">
                <a16:creationId xmlns:a16="http://schemas.microsoft.com/office/drawing/2014/main" id="{0C0FEC18-EFFE-4FC3-8D83-3E048B029816}"/>
              </a:ext>
            </a:extLst>
          </p:cNvPr>
          <p:cNvSpPr/>
          <p:nvPr/>
        </p:nvSpPr>
        <p:spPr>
          <a:xfrm>
            <a:off x="2416809" y="2086458"/>
            <a:ext cx="3296314"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latinLnBrk="0"/>
            <a:endParaRPr lang="ko-KR" altLang="en-US">
              <a:solidFill>
                <a:prstClr val="white"/>
              </a:solidFill>
              <a:latin typeface="SpoqaHanSans-thin"/>
            </a:endParaRPr>
          </a:p>
        </p:txBody>
      </p:sp>
    </p:spTree>
    <p:extLst>
      <p:ext uri="{BB962C8B-B14F-4D97-AF65-F5344CB8AC3E}">
        <p14:creationId xmlns:p14="http://schemas.microsoft.com/office/powerpoint/2010/main" val="141302868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2353414" y="488112"/>
            <a:ext cx="8314586" cy="488202"/>
          </a:xfrm>
        </p:spPr>
        <p:txBody>
          <a:bodyPr/>
          <a:lstStyle/>
          <a:p>
            <a:pPr algn="ctr"/>
            <a:r>
              <a:rPr lang="en-US" altLang="ko-KR" b="1" dirty="0">
                <a:ea typeface="한컴바탕확장" panose="02000009000000000000" pitchFamily="1" charset="-127"/>
              </a:rPr>
              <a:t>Theory</a:t>
            </a:r>
            <a:endParaRPr lang="ko-KR" altLang="en-US" dirty="0">
              <a:latin typeface="한컴바탕확장" panose="02000009000000000000" pitchFamily="1" charset="-127"/>
              <a:ea typeface="한컴바탕확장" panose="02000009000000000000" pitchFamily="1" charset="-127"/>
            </a:endParaRPr>
          </a:p>
        </p:txBody>
      </p:sp>
      <p:sp>
        <p:nvSpPr>
          <p:cNvPr id="3" name="내용 개체 틀 2"/>
          <p:cNvSpPr>
            <a:spLocks noGrp="1"/>
          </p:cNvSpPr>
          <p:nvPr>
            <p:ph idx="1"/>
          </p:nvPr>
        </p:nvSpPr>
        <p:spPr>
          <a:xfrm>
            <a:off x="2390115" y="1270763"/>
            <a:ext cx="8219465" cy="450883"/>
          </a:xfrm>
        </p:spPr>
        <p:txBody>
          <a:bodyPr/>
          <a:lstStyle/>
          <a:p>
            <a:r>
              <a:rPr lang="en-US" altLang="ko-KR" sz="1800" b="1" dirty="0">
                <a:ea typeface="한컴바탕확장" panose="02000009000000000000"/>
              </a:rPr>
              <a:t>TMR</a:t>
            </a:r>
            <a:endParaRPr lang="en-US" altLang="ko-KR" sz="1800" b="1" dirty="0">
              <a:latin typeface="한컴바탕확장" panose="02000009000000000000" pitchFamily="1" charset="-127"/>
              <a:ea typeface="한컴바탕확장" panose="02000009000000000000"/>
            </a:endParaRPr>
          </a:p>
        </p:txBody>
      </p:sp>
      <p:sp>
        <p:nvSpPr>
          <p:cNvPr id="7" name="텍스트 개체 틀 6"/>
          <p:cNvSpPr>
            <a:spLocks noGrp="1"/>
          </p:cNvSpPr>
          <p:nvPr>
            <p:ph type="body" sz="quarter" idx="11"/>
          </p:nvPr>
        </p:nvSpPr>
        <p:spPr/>
        <p:txBody>
          <a:bodyPr/>
          <a:lstStyle/>
          <a:p>
            <a:r>
              <a:rPr lang="en-US" altLang="ko-KR" dirty="0"/>
              <a:t> </a:t>
            </a:r>
            <a:endParaRPr lang="ko-KR" altLang="en-US" dirty="0"/>
          </a:p>
        </p:txBody>
      </p:sp>
      <p:grpSp>
        <p:nvGrpSpPr>
          <p:cNvPr id="4" name="그룹 34"/>
          <p:cNvGrpSpPr/>
          <p:nvPr/>
        </p:nvGrpSpPr>
        <p:grpSpPr>
          <a:xfrm>
            <a:off x="2533651" y="1903578"/>
            <a:ext cx="7943199" cy="4601997"/>
            <a:chOff x="1261681" y="1903578"/>
            <a:chExt cx="7653069" cy="3594570"/>
          </a:xfrm>
        </p:grpSpPr>
        <p:cxnSp>
          <p:nvCxnSpPr>
            <p:cNvPr id="33" name="직선 연결선 32"/>
            <p:cNvCxnSpPr/>
            <p:nvPr/>
          </p:nvCxnSpPr>
          <p:spPr>
            <a:xfrm>
              <a:off x="1261681" y="549814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4" name="직선 연결선 33"/>
            <p:cNvCxnSpPr/>
            <p:nvPr/>
          </p:nvCxnSpPr>
          <p:spPr>
            <a:xfrm>
              <a:off x="1261681" y="190357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15" name="직사각형 14"/>
          <p:cNvSpPr/>
          <p:nvPr/>
        </p:nvSpPr>
        <p:spPr>
          <a:xfrm>
            <a:off x="1524000" y="6505575"/>
            <a:ext cx="781050" cy="3238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6" name="텍스트 개체 틀 7"/>
          <p:cNvSpPr>
            <a:spLocks noGrp="1"/>
          </p:cNvSpPr>
          <p:nvPr>
            <p:ph type="body" sz="quarter" idx="11"/>
          </p:nvPr>
        </p:nvSpPr>
        <p:spPr>
          <a:xfrm>
            <a:off x="1688351" y="985046"/>
            <a:ext cx="488113" cy="746125"/>
          </a:xfrm>
        </p:spPr>
        <p:txBody>
          <a:bodyPr/>
          <a:lstStyle/>
          <a:p>
            <a:endParaRPr lang="ko-KR" altLang="en-US" dirty="0"/>
          </a:p>
        </p:txBody>
      </p:sp>
      <p:pic>
        <p:nvPicPr>
          <p:cNvPr id="5" name="그림 4">
            <a:extLst>
              <a:ext uri="{FF2B5EF4-FFF2-40B4-BE49-F238E27FC236}">
                <a16:creationId xmlns:a16="http://schemas.microsoft.com/office/drawing/2014/main" id="{78AB75DC-9C96-4E69-854E-EA0E81D8CBE3}"/>
              </a:ext>
            </a:extLst>
          </p:cNvPr>
          <p:cNvPicPr>
            <a:picLocks noChangeAspect="1"/>
          </p:cNvPicPr>
          <p:nvPr/>
        </p:nvPicPr>
        <p:blipFill>
          <a:blip r:embed="rId3"/>
          <a:stretch>
            <a:fillRect/>
          </a:stretch>
        </p:blipFill>
        <p:spPr>
          <a:xfrm>
            <a:off x="2533651" y="2644971"/>
            <a:ext cx="3973401" cy="2235038"/>
          </a:xfrm>
          <a:prstGeom prst="rect">
            <a:avLst/>
          </a:prstGeom>
        </p:spPr>
      </p:pic>
      <p:pic>
        <p:nvPicPr>
          <p:cNvPr id="6" name="그림 5">
            <a:extLst>
              <a:ext uri="{FF2B5EF4-FFF2-40B4-BE49-F238E27FC236}">
                <a16:creationId xmlns:a16="http://schemas.microsoft.com/office/drawing/2014/main" id="{77B230ED-0C1C-4FBF-97C7-21A6BC36E8EC}"/>
              </a:ext>
            </a:extLst>
          </p:cNvPr>
          <p:cNvPicPr>
            <a:picLocks noChangeAspect="1"/>
          </p:cNvPicPr>
          <p:nvPr/>
        </p:nvPicPr>
        <p:blipFill>
          <a:blip r:embed="rId4"/>
          <a:stretch>
            <a:fillRect/>
          </a:stretch>
        </p:blipFill>
        <p:spPr>
          <a:xfrm>
            <a:off x="6507051" y="2646998"/>
            <a:ext cx="3969798" cy="2233012"/>
          </a:xfrm>
          <a:prstGeom prst="rect">
            <a:avLst/>
          </a:prstGeom>
        </p:spPr>
      </p:pic>
    </p:spTree>
    <p:extLst>
      <p:ext uri="{BB962C8B-B14F-4D97-AF65-F5344CB8AC3E}">
        <p14:creationId xmlns:p14="http://schemas.microsoft.com/office/powerpoint/2010/main" val="304715889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2353414" y="488112"/>
            <a:ext cx="8314586" cy="488202"/>
          </a:xfrm>
        </p:spPr>
        <p:txBody>
          <a:bodyPr/>
          <a:lstStyle/>
          <a:p>
            <a:pPr algn="ctr"/>
            <a:r>
              <a:rPr lang="en-US" altLang="ko-KR" b="1" dirty="0">
                <a:ea typeface="한컴바탕확장" panose="02000009000000000000" pitchFamily="1" charset="-127"/>
              </a:rPr>
              <a:t>Theory</a:t>
            </a:r>
            <a:endParaRPr lang="ko-KR" altLang="en-US" dirty="0">
              <a:latin typeface="한컴바탕확장" panose="02000009000000000000" pitchFamily="1" charset="-127"/>
              <a:ea typeface="한컴바탕확장" panose="02000009000000000000" pitchFamily="1" charset="-127"/>
            </a:endParaRPr>
          </a:p>
        </p:txBody>
      </p:sp>
      <p:sp>
        <p:nvSpPr>
          <p:cNvPr id="3" name="내용 개체 틀 2"/>
          <p:cNvSpPr>
            <a:spLocks noGrp="1"/>
          </p:cNvSpPr>
          <p:nvPr>
            <p:ph idx="1"/>
          </p:nvPr>
        </p:nvSpPr>
        <p:spPr>
          <a:xfrm>
            <a:off x="2390115" y="1270763"/>
            <a:ext cx="8219465" cy="450883"/>
          </a:xfrm>
        </p:spPr>
        <p:txBody>
          <a:bodyPr/>
          <a:lstStyle/>
          <a:p>
            <a:r>
              <a:rPr lang="en-US" altLang="ko-KR" sz="1800" b="1" dirty="0">
                <a:ea typeface="한컴바탕확장" panose="02000009000000000000"/>
              </a:rPr>
              <a:t>TMR</a:t>
            </a:r>
            <a:endParaRPr lang="en-US" altLang="ko-KR" sz="1800" b="1" dirty="0">
              <a:latin typeface="한컴바탕확장" panose="02000009000000000000" pitchFamily="1" charset="-127"/>
              <a:ea typeface="한컴바탕확장" panose="02000009000000000000"/>
            </a:endParaRPr>
          </a:p>
        </p:txBody>
      </p:sp>
      <p:sp>
        <p:nvSpPr>
          <p:cNvPr id="7" name="텍스트 개체 틀 6"/>
          <p:cNvSpPr>
            <a:spLocks noGrp="1"/>
          </p:cNvSpPr>
          <p:nvPr>
            <p:ph type="body" sz="quarter" idx="11"/>
          </p:nvPr>
        </p:nvSpPr>
        <p:spPr/>
        <p:txBody>
          <a:bodyPr/>
          <a:lstStyle/>
          <a:p>
            <a:r>
              <a:rPr lang="en-US" altLang="ko-KR" dirty="0"/>
              <a:t> </a:t>
            </a:r>
            <a:endParaRPr lang="ko-KR" altLang="en-US" dirty="0"/>
          </a:p>
        </p:txBody>
      </p:sp>
      <p:grpSp>
        <p:nvGrpSpPr>
          <p:cNvPr id="4" name="그룹 34"/>
          <p:cNvGrpSpPr/>
          <p:nvPr/>
        </p:nvGrpSpPr>
        <p:grpSpPr>
          <a:xfrm>
            <a:off x="2533651" y="1903578"/>
            <a:ext cx="7943199" cy="4601997"/>
            <a:chOff x="1261681" y="1903578"/>
            <a:chExt cx="7653069" cy="3594570"/>
          </a:xfrm>
        </p:grpSpPr>
        <p:cxnSp>
          <p:nvCxnSpPr>
            <p:cNvPr id="33" name="직선 연결선 32"/>
            <p:cNvCxnSpPr/>
            <p:nvPr/>
          </p:nvCxnSpPr>
          <p:spPr>
            <a:xfrm>
              <a:off x="1261681" y="549814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4" name="직선 연결선 33"/>
            <p:cNvCxnSpPr/>
            <p:nvPr/>
          </p:nvCxnSpPr>
          <p:spPr>
            <a:xfrm>
              <a:off x="1261681" y="190357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15" name="직사각형 14"/>
          <p:cNvSpPr/>
          <p:nvPr/>
        </p:nvSpPr>
        <p:spPr>
          <a:xfrm>
            <a:off x="1524000" y="6505575"/>
            <a:ext cx="781050" cy="3238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6" name="텍스트 개체 틀 7"/>
          <p:cNvSpPr>
            <a:spLocks noGrp="1"/>
          </p:cNvSpPr>
          <p:nvPr>
            <p:ph type="body" sz="quarter" idx="11"/>
          </p:nvPr>
        </p:nvSpPr>
        <p:spPr>
          <a:xfrm>
            <a:off x="1688351" y="985046"/>
            <a:ext cx="488113" cy="746125"/>
          </a:xfrm>
        </p:spPr>
        <p:txBody>
          <a:bodyPr/>
          <a:lstStyle/>
          <a:p>
            <a:endParaRPr lang="ko-KR" altLang="en-US" dirty="0"/>
          </a:p>
        </p:txBody>
      </p:sp>
      <p:pic>
        <p:nvPicPr>
          <p:cNvPr id="8" name="그림 7">
            <a:extLst>
              <a:ext uri="{FF2B5EF4-FFF2-40B4-BE49-F238E27FC236}">
                <a16:creationId xmlns:a16="http://schemas.microsoft.com/office/drawing/2014/main" id="{815AA3BE-F7F3-4C0E-954D-404E54961DAC}"/>
              </a:ext>
            </a:extLst>
          </p:cNvPr>
          <p:cNvPicPr>
            <a:picLocks noChangeAspect="1"/>
          </p:cNvPicPr>
          <p:nvPr/>
        </p:nvPicPr>
        <p:blipFill>
          <a:blip r:embed="rId3"/>
          <a:stretch>
            <a:fillRect/>
          </a:stretch>
        </p:blipFill>
        <p:spPr>
          <a:xfrm>
            <a:off x="2533651" y="2646999"/>
            <a:ext cx="3973401" cy="2235038"/>
          </a:xfrm>
          <a:prstGeom prst="rect">
            <a:avLst/>
          </a:prstGeom>
        </p:spPr>
      </p:pic>
      <p:pic>
        <p:nvPicPr>
          <p:cNvPr id="11" name="그림 10">
            <a:extLst>
              <a:ext uri="{FF2B5EF4-FFF2-40B4-BE49-F238E27FC236}">
                <a16:creationId xmlns:a16="http://schemas.microsoft.com/office/drawing/2014/main" id="{630DC7BA-82EB-4ECF-89FF-D9408A66CE35}"/>
              </a:ext>
            </a:extLst>
          </p:cNvPr>
          <p:cNvPicPr>
            <a:picLocks noChangeAspect="1"/>
          </p:cNvPicPr>
          <p:nvPr/>
        </p:nvPicPr>
        <p:blipFill>
          <a:blip r:embed="rId4"/>
          <a:stretch>
            <a:fillRect/>
          </a:stretch>
        </p:blipFill>
        <p:spPr>
          <a:xfrm>
            <a:off x="6514364" y="2646999"/>
            <a:ext cx="3973401" cy="2235038"/>
          </a:xfrm>
          <a:prstGeom prst="rect">
            <a:avLst/>
          </a:prstGeom>
        </p:spPr>
      </p:pic>
    </p:spTree>
    <p:extLst>
      <p:ext uri="{BB962C8B-B14F-4D97-AF65-F5344CB8AC3E}">
        <p14:creationId xmlns:p14="http://schemas.microsoft.com/office/powerpoint/2010/main" val="398749213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2353414" y="488112"/>
            <a:ext cx="8314586" cy="488202"/>
          </a:xfrm>
        </p:spPr>
        <p:txBody>
          <a:bodyPr/>
          <a:lstStyle/>
          <a:p>
            <a:pPr algn="ctr"/>
            <a:r>
              <a:rPr lang="en-US" altLang="ko-KR" b="1" dirty="0">
                <a:ea typeface="한컴바탕확장" panose="02000009000000000000" pitchFamily="1" charset="-127"/>
              </a:rPr>
              <a:t>Theory</a:t>
            </a:r>
            <a:endParaRPr lang="ko-KR" altLang="en-US" dirty="0">
              <a:latin typeface="한컴바탕확장" panose="02000009000000000000" pitchFamily="1" charset="-127"/>
              <a:ea typeface="한컴바탕확장" panose="02000009000000000000" pitchFamily="1" charset="-127"/>
            </a:endParaRPr>
          </a:p>
        </p:txBody>
      </p:sp>
      <p:sp>
        <p:nvSpPr>
          <p:cNvPr id="3" name="내용 개체 틀 2"/>
          <p:cNvSpPr>
            <a:spLocks noGrp="1"/>
          </p:cNvSpPr>
          <p:nvPr>
            <p:ph idx="1"/>
          </p:nvPr>
        </p:nvSpPr>
        <p:spPr>
          <a:xfrm>
            <a:off x="2390115" y="1270763"/>
            <a:ext cx="8219465" cy="450883"/>
          </a:xfrm>
        </p:spPr>
        <p:txBody>
          <a:bodyPr/>
          <a:lstStyle/>
          <a:p>
            <a:r>
              <a:rPr lang="en-US" altLang="ko-KR" sz="1800" b="1" dirty="0">
                <a:latin typeface="+mj-lt"/>
                <a:ea typeface="한컴바탕확장" panose="02000009000000000000" pitchFamily="1" charset="-127"/>
              </a:rPr>
              <a:t>Tunneling Effect</a:t>
            </a:r>
          </a:p>
        </p:txBody>
      </p:sp>
      <p:sp>
        <p:nvSpPr>
          <p:cNvPr id="7" name="텍스트 개체 틀 6"/>
          <p:cNvSpPr>
            <a:spLocks noGrp="1"/>
          </p:cNvSpPr>
          <p:nvPr>
            <p:ph type="body" sz="quarter" idx="11"/>
          </p:nvPr>
        </p:nvSpPr>
        <p:spPr/>
        <p:txBody>
          <a:bodyPr/>
          <a:lstStyle/>
          <a:p>
            <a:r>
              <a:rPr lang="en-US" altLang="ko-KR" dirty="0"/>
              <a:t> </a:t>
            </a:r>
            <a:endParaRPr lang="ko-KR" altLang="en-US" dirty="0"/>
          </a:p>
        </p:txBody>
      </p:sp>
      <p:grpSp>
        <p:nvGrpSpPr>
          <p:cNvPr id="4" name="그룹 34"/>
          <p:cNvGrpSpPr/>
          <p:nvPr/>
        </p:nvGrpSpPr>
        <p:grpSpPr>
          <a:xfrm>
            <a:off x="2533651" y="1903578"/>
            <a:ext cx="7943199" cy="4601997"/>
            <a:chOff x="1261681" y="1903578"/>
            <a:chExt cx="7653069" cy="3594570"/>
          </a:xfrm>
        </p:grpSpPr>
        <p:cxnSp>
          <p:nvCxnSpPr>
            <p:cNvPr id="33" name="직선 연결선 32"/>
            <p:cNvCxnSpPr/>
            <p:nvPr/>
          </p:nvCxnSpPr>
          <p:spPr>
            <a:xfrm>
              <a:off x="1261681" y="549814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4" name="직선 연결선 33"/>
            <p:cNvCxnSpPr/>
            <p:nvPr/>
          </p:nvCxnSpPr>
          <p:spPr>
            <a:xfrm>
              <a:off x="1261681" y="190357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15" name="직사각형 14"/>
          <p:cNvSpPr/>
          <p:nvPr/>
        </p:nvSpPr>
        <p:spPr>
          <a:xfrm>
            <a:off x="1524000" y="6505575"/>
            <a:ext cx="781050" cy="3238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6" name="텍스트 개체 틀 7"/>
          <p:cNvSpPr>
            <a:spLocks noGrp="1"/>
          </p:cNvSpPr>
          <p:nvPr>
            <p:ph type="body" sz="quarter" idx="11"/>
          </p:nvPr>
        </p:nvSpPr>
        <p:spPr>
          <a:xfrm>
            <a:off x="1688351" y="985046"/>
            <a:ext cx="488113" cy="746125"/>
          </a:xfrm>
        </p:spPr>
        <p:txBody>
          <a:bodyPr/>
          <a:lstStyle/>
          <a:p>
            <a:endParaRPr lang="ko-KR" altLang="en-US" dirty="0"/>
          </a:p>
        </p:txBody>
      </p:sp>
      <p:pic>
        <p:nvPicPr>
          <p:cNvPr id="1026" name="Picture 2" descr="tunneling effect에 대한 이미지 검색결과">
            <a:extLst>
              <a:ext uri="{FF2B5EF4-FFF2-40B4-BE49-F238E27FC236}">
                <a16:creationId xmlns:a16="http://schemas.microsoft.com/office/drawing/2014/main" id="{9DF3EAF9-04D9-4D8D-9126-D9B2C8A62CB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81600" y="2608501"/>
            <a:ext cx="6101872" cy="32107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020860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2305050" y="1576248"/>
            <a:ext cx="8314586" cy="4275912"/>
          </a:xfrm>
        </p:spPr>
        <p:txBody>
          <a:bodyPr/>
          <a:lstStyle/>
          <a:p>
            <a:pPr algn="ctr"/>
            <a:r>
              <a:rPr lang="en-US" altLang="ko-KR" sz="2000" b="1" dirty="0" smtClean="0">
                <a:ea typeface="한컴바탕확장" panose="02000009000000000000" pitchFamily="1" charset="-127"/>
              </a:rPr>
              <a:t>SOLID STATE PHYSICS</a:t>
            </a:r>
            <a:r>
              <a:rPr lang="en-US" altLang="ko-KR" b="1" dirty="0" smtClean="0">
                <a:ea typeface="한컴바탕확장" panose="02000009000000000000" pitchFamily="1" charset="-127"/>
              </a:rPr>
              <a:t/>
            </a:r>
            <a:br>
              <a:rPr lang="en-US" altLang="ko-KR" b="1" dirty="0" smtClean="0">
                <a:ea typeface="한컴바탕확장" panose="02000009000000000000" pitchFamily="1" charset="-127"/>
              </a:rPr>
            </a:br>
            <a:r>
              <a:rPr lang="en-US" altLang="ko-KR" b="1" dirty="0">
                <a:ea typeface="한컴바탕확장" panose="02000009000000000000" pitchFamily="1" charset="-127"/>
              </a:rPr>
              <a:t/>
            </a:r>
            <a:br>
              <a:rPr lang="en-US" altLang="ko-KR" b="1" dirty="0">
                <a:ea typeface="한컴바탕확장" panose="02000009000000000000" pitchFamily="1" charset="-127"/>
              </a:rPr>
            </a:br>
            <a:r>
              <a:rPr lang="en-US" altLang="ko-KR" sz="3500" b="1" dirty="0" smtClean="0">
                <a:ea typeface="한컴바탕확장" panose="02000009000000000000" pitchFamily="1" charset="-127"/>
              </a:rPr>
              <a:t>S P I N T R O N I C S</a:t>
            </a:r>
            <a:br>
              <a:rPr lang="en-US" altLang="ko-KR" sz="3500" b="1" dirty="0" smtClean="0">
                <a:ea typeface="한컴바탕확장" panose="02000009000000000000" pitchFamily="1" charset="-127"/>
              </a:rPr>
            </a:br>
            <a:r>
              <a:rPr lang="en-US" altLang="ko-KR" b="1" dirty="0">
                <a:ea typeface="한컴바탕확장" panose="02000009000000000000" pitchFamily="1" charset="-127"/>
              </a:rPr>
              <a:t/>
            </a:r>
            <a:br>
              <a:rPr lang="en-US" altLang="ko-KR" b="1" dirty="0">
                <a:ea typeface="한컴바탕확장" panose="02000009000000000000" pitchFamily="1" charset="-127"/>
              </a:rPr>
            </a:br>
            <a:r>
              <a:rPr lang="en-US" altLang="ko-KR" b="1" dirty="0" smtClean="0">
                <a:ea typeface="한컴바탕확장" panose="02000009000000000000" pitchFamily="1" charset="-127"/>
              </a:rPr>
              <a:t/>
            </a:r>
            <a:br>
              <a:rPr lang="en-US" altLang="ko-KR" b="1" dirty="0" smtClean="0">
                <a:ea typeface="한컴바탕확장" panose="02000009000000000000" pitchFamily="1" charset="-127"/>
              </a:rPr>
            </a:br>
            <a:r>
              <a:rPr lang="en-US" altLang="ko-KR" sz="1800" b="1" dirty="0" smtClean="0">
                <a:ea typeface="한컴바탕확장" panose="02000009000000000000" pitchFamily="1" charset="-127"/>
              </a:rPr>
              <a:t>EXPERIMENT</a:t>
            </a:r>
            <a:br>
              <a:rPr lang="en-US" altLang="ko-KR" sz="1800" b="1" dirty="0" smtClean="0">
                <a:ea typeface="한컴바탕확장" panose="02000009000000000000" pitchFamily="1" charset="-127"/>
              </a:rPr>
            </a:br>
            <a:r>
              <a:rPr lang="en-US" altLang="ko-KR" sz="1800" b="1" dirty="0" smtClean="0">
                <a:ea typeface="한컴바탕확장" panose="02000009000000000000" pitchFamily="1" charset="-127"/>
              </a:rPr>
              <a:t/>
            </a:r>
            <a:br>
              <a:rPr lang="en-US" altLang="ko-KR" sz="1800" b="1" dirty="0" smtClean="0">
                <a:ea typeface="한컴바탕확장" panose="02000009000000000000" pitchFamily="1" charset="-127"/>
              </a:rPr>
            </a:br>
            <a:r>
              <a:rPr lang="ko-KR" altLang="en-US" sz="1800" b="1" dirty="0" err="1" smtClean="0">
                <a:ea typeface="한컴바탕확장" panose="02000009000000000000" pitchFamily="1" charset="-127"/>
              </a:rPr>
              <a:t>박성빈</a:t>
            </a:r>
            <a:endParaRPr lang="ko-KR" altLang="en-US" b="1" dirty="0">
              <a:ea typeface="한컴바탕확장" panose="02000009000000000000" pitchFamily="1" charset="-127"/>
            </a:endParaRPr>
          </a:p>
        </p:txBody>
      </p:sp>
      <p:sp>
        <p:nvSpPr>
          <p:cNvPr id="7" name="텍스트 개체 틀 6"/>
          <p:cNvSpPr>
            <a:spLocks noGrp="1"/>
          </p:cNvSpPr>
          <p:nvPr>
            <p:ph type="body" sz="quarter" idx="11"/>
          </p:nvPr>
        </p:nvSpPr>
        <p:spPr/>
        <p:txBody>
          <a:bodyPr/>
          <a:lstStyle/>
          <a:p>
            <a:r>
              <a:rPr lang="en-US" altLang="ko-KR" dirty="0"/>
              <a:t> </a:t>
            </a:r>
            <a:endParaRPr lang="ko-KR" altLang="en-US" dirty="0"/>
          </a:p>
        </p:txBody>
      </p:sp>
      <p:grpSp>
        <p:nvGrpSpPr>
          <p:cNvPr id="4" name="그룹 34"/>
          <p:cNvGrpSpPr/>
          <p:nvPr/>
        </p:nvGrpSpPr>
        <p:grpSpPr>
          <a:xfrm>
            <a:off x="2533651" y="1903578"/>
            <a:ext cx="7943199" cy="4601997"/>
            <a:chOff x="1261681" y="1903578"/>
            <a:chExt cx="7653069" cy="3594570"/>
          </a:xfrm>
        </p:grpSpPr>
        <p:cxnSp>
          <p:nvCxnSpPr>
            <p:cNvPr id="33" name="직선 연결선 32"/>
            <p:cNvCxnSpPr/>
            <p:nvPr/>
          </p:nvCxnSpPr>
          <p:spPr>
            <a:xfrm>
              <a:off x="1261681" y="549814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4" name="직선 연결선 33"/>
            <p:cNvCxnSpPr/>
            <p:nvPr/>
          </p:nvCxnSpPr>
          <p:spPr>
            <a:xfrm>
              <a:off x="1261681" y="190357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15" name="직사각형 14"/>
          <p:cNvSpPr/>
          <p:nvPr/>
        </p:nvSpPr>
        <p:spPr>
          <a:xfrm>
            <a:off x="1524000" y="6505575"/>
            <a:ext cx="781050" cy="3238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latinLnBrk="0"/>
            <a:endParaRPr lang="ko-KR" altLang="en-US">
              <a:solidFill>
                <a:prstClr val="white"/>
              </a:solidFill>
              <a:latin typeface="SpoqaHanSans-thin"/>
            </a:endParaRPr>
          </a:p>
        </p:txBody>
      </p:sp>
      <p:sp>
        <p:nvSpPr>
          <p:cNvPr id="16" name="텍스트 개체 틀 7"/>
          <p:cNvSpPr>
            <a:spLocks noGrp="1"/>
          </p:cNvSpPr>
          <p:nvPr>
            <p:ph type="body" sz="quarter" idx="11"/>
          </p:nvPr>
        </p:nvSpPr>
        <p:spPr>
          <a:xfrm>
            <a:off x="259896" y="975521"/>
            <a:ext cx="488113" cy="746125"/>
          </a:xfrm>
        </p:spPr>
        <p:txBody>
          <a:bodyPr/>
          <a:lstStyle/>
          <a:p>
            <a:pPr algn="ctr"/>
            <a:endParaRPr lang="ko-KR" altLang="en-US" dirty="0"/>
          </a:p>
        </p:txBody>
      </p:sp>
      <p:sp>
        <p:nvSpPr>
          <p:cNvPr id="9" name="직사각형 8">
            <a:extLst>
              <a:ext uri="{FF2B5EF4-FFF2-40B4-BE49-F238E27FC236}">
                <a16:creationId xmlns:a16="http://schemas.microsoft.com/office/drawing/2014/main" id="{E864AB79-5599-4E95-8D04-21B513B65107}"/>
              </a:ext>
            </a:extLst>
          </p:cNvPr>
          <p:cNvSpPr/>
          <p:nvPr/>
        </p:nvSpPr>
        <p:spPr>
          <a:xfrm>
            <a:off x="8453121" y="4363366"/>
            <a:ext cx="1549465" cy="588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latinLnBrk="0"/>
            <a:endParaRPr lang="ko-KR" altLang="en-US">
              <a:solidFill>
                <a:prstClr val="white"/>
              </a:solidFill>
              <a:latin typeface="SpoqaHanSans-thin"/>
            </a:endParaRPr>
          </a:p>
        </p:txBody>
      </p:sp>
      <p:sp>
        <p:nvSpPr>
          <p:cNvPr id="6" name="직사각형 5">
            <a:extLst>
              <a:ext uri="{FF2B5EF4-FFF2-40B4-BE49-F238E27FC236}">
                <a16:creationId xmlns:a16="http://schemas.microsoft.com/office/drawing/2014/main" id="{0C0FEC18-EFFE-4FC3-8D83-3E048B029816}"/>
              </a:ext>
            </a:extLst>
          </p:cNvPr>
          <p:cNvSpPr/>
          <p:nvPr/>
        </p:nvSpPr>
        <p:spPr>
          <a:xfrm>
            <a:off x="2416809" y="2086458"/>
            <a:ext cx="3296314"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latinLnBrk="0"/>
            <a:endParaRPr lang="ko-KR" altLang="en-US">
              <a:solidFill>
                <a:prstClr val="white"/>
              </a:solidFill>
              <a:latin typeface="SpoqaHanSans-thin"/>
            </a:endParaRPr>
          </a:p>
        </p:txBody>
      </p:sp>
    </p:spTree>
    <p:extLst>
      <p:ext uri="{BB962C8B-B14F-4D97-AF65-F5344CB8AC3E}">
        <p14:creationId xmlns:p14="http://schemas.microsoft.com/office/powerpoint/2010/main" val="415785136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2353414" y="488112"/>
            <a:ext cx="8314586" cy="488202"/>
          </a:xfrm>
        </p:spPr>
        <p:txBody>
          <a:bodyPr/>
          <a:lstStyle/>
          <a:p>
            <a:pPr algn="ctr"/>
            <a:r>
              <a:rPr lang="en-US" altLang="ko-KR" b="1" dirty="0">
                <a:ea typeface="한컴바탕확장" panose="02000009000000000000" pitchFamily="1" charset="-127"/>
              </a:rPr>
              <a:t>EXPERIMENT</a:t>
            </a:r>
            <a:endParaRPr lang="ko-KR" altLang="en-US" b="1" dirty="0">
              <a:ea typeface="한컴바탕확장" panose="02000009000000000000" pitchFamily="1" charset="-127"/>
            </a:endParaRPr>
          </a:p>
        </p:txBody>
      </p:sp>
      <p:sp>
        <p:nvSpPr>
          <p:cNvPr id="7" name="텍스트 개체 틀 6"/>
          <p:cNvSpPr>
            <a:spLocks noGrp="1"/>
          </p:cNvSpPr>
          <p:nvPr>
            <p:ph type="body" sz="quarter" idx="11"/>
          </p:nvPr>
        </p:nvSpPr>
        <p:spPr/>
        <p:txBody>
          <a:bodyPr/>
          <a:lstStyle/>
          <a:p>
            <a:r>
              <a:rPr lang="en-US" altLang="ko-KR" dirty="0"/>
              <a:t> </a:t>
            </a:r>
            <a:endParaRPr lang="ko-KR" altLang="en-US" dirty="0"/>
          </a:p>
        </p:txBody>
      </p:sp>
      <p:grpSp>
        <p:nvGrpSpPr>
          <p:cNvPr id="4" name="그룹 34"/>
          <p:cNvGrpSpPr/>
          <p:nvPr/>
        </p:nvGrpSpPr>
        <p:grpSpPr>
          <a:xfrm>
            <a:off x="2533651" y="1903578"/>
            <a:ext cx="7943199" cy="4601997"/>
            <a:chOff x="1261681" y="1903578"/>
            <a:chExt cx="7653069" cy="3594570"/>
          </a:xfrm>
        </p:grpSpPr>
        <p:cxnSp>
          <p:nvCxnSpPr>
            <p:cNvPr id="33" name="직선 연결선 32"/>
            <p:cNvCxnSpPr/>
            <p:nvPr/>
          </p:nvCxnSpPr>
          <p:spPr>
            <a:xfrm>
              <a:off x="1261681" y="549814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4" name="직선 연결선 33"/>
            <p:cNvCxnSpPr/>
            <p:nvPr/>
          </p:nvCxnSpPr>
          <p:spPr>
            <a:xfrm>
              <a:off x="1261681" y="190357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15" name="직사각형 14"/>
          <p:cNvSpPr/>
          <p:nvPr/>
        </p:nvSpPr>
        <p:spPr>
          <a:xfrm>
            <a:off x="1524000" y="6505575"/>
            <a:ext cx="781050" cy="3238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 name="직사각형 8">
            <a:extLst>
              <a:ext uri="{FF2B5EF4-FFF2-40B4-BE49-F238E27FC236}">
                <a16:creationId xmlns:a16="http://schemas.microsoft.com/office/drawing/2014/main" id="{E864AB79-5599-4E95-8D04-21B513B65107}"/>
              </a:ext>
            </a:extLst>
          </p:cNvPr>
          <p:cNvSpPr/>
          <p:nvPr/>
        </p:nvSpPr>
        <p:spPr>
          <a:xfrm>
            <a:off x="8453121" y="4363366"/>
            <a:ext cx="1549465" cy="588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 name="직사각형 4">
            <a:extLst>
              <a:ext uri="{FF2B5EF4-FFF2-40B4-BE49-F238E27FC236}">
                <a16:creationId xmlns:a16="http://schemas.microsoft.com/office/drawing/2014/main" id="{87BC91CB-2479-4015-A825-3DDF24B13750}"/>
              </a:ext>
            </a:extLst>
          </p:cNvPr>
          <p:cNvSpPr/>
          <p:nvPr/>
        </p:nvSpPr>
        <p:spPr>
          <a:xfrm>
            <a:off x="2401571" y="2086458"/>
            <a:ext cx="45719" cy="438570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 name="직사각형 5">
            <a:extLst>
              <a:ext uri="{FF2B5EF4-FFF2-40B4-BE49-F238E27FC236}">
                <a16:creationId xmlns:a16="http://schemas.microsoft.com/office/drawing/2014/main" id="{0C0FEC18-EFFE-4FC3-8D83-3E048B029816}"/>
              </a:ext>
            </a:extLst>
          </p:cNvPr>
          <p:cNvSpPr/>
          <p:nvPr/>
        </p:nvSpPr>
        <p:spPr>
          <a:xfrm>
            <a:off x="2416809" y="2086458"/>
            <a:ext cx="3296314"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 name="내용 개체 틀 7"/>
          <p:cNvSpPr>
            <a:spLocks noGrp="1"/>
          </p:cNvSpPr>
          <p:nvPr>
            <p:ph idx="1"/>
          </p:nvPr>
        </p:nvSpPr>
        <p:spPr/>
        <p:txBody>
          <a:bodyPr/>
          <a:lstStyle/>
          <a:p>
            <a:r>
              <a:rPr lang="en-US" altLang="ko-KR" sz="1800" b="1" dirty="0"/>
              <a:t>Spin Dependent Scattering</a:t>
            </a:r>
            <a:endParaRPr lang="ko-KR" altLang="en-US" sz="1800" b="1" dirty="0"/>
          </a:p>
        </p:txBody>
      </p:sp>
      <p:pic>
        <p:nvPicPr>
          <p:cNvPr id="3" name="그림 2"/>
          <p:cNvPicPr>
            <a:picLocks noChangeAspect="1"/>
          </p:cNvPicPr>
          <p:nvPr/>
        </p:nvPicPr>
        <p:blipFill>
          <a:blip r:embed="rId3"/>
          <a:stretch>
            <a:fillRect/>
          </a:stretch>
        </p:blipFill>
        <p:spPr>
          <a:xfrm>
            <a:off x="3663975" y="1936995"/>
            <a:ext cx="6129116" cy="3116365"/>
          </a:xfrm>
          <a:prstGeom prst="rect">
            <a:avLst/>
          </a:prstGeom>
        </p:spPr>
      </p:pic>
      <mc:AlternateContent xmlns:mc="http://schemas.openxmlformats.org/markup-compatibility/2006" xmlns:a14="http://schemas.microsoft.com/office/drawing/2010/main">
        <mc:Choice Requires="a14">
          <p:sp>
            <p:nvSpPr>
              <p:cNvPr id="12" name="TextBox 11"/>
              <p:cNvSpPr txBox="1"/>
              <p:nvPr/>
            </p:nvSpPr>
            <p:spPr>
              <a:xfrm>
                <a:off x="3249305" y="5600215"/>
                <a:ext cx="5710666" cy="557204"/>
              </a:xfrm>
              <a:prstGeom prst="rect">
                <a:avLst/>
              </a:prstGeom>
              <a:noFill/>
            </p:spPr>
            <p:txBody>
              <a:bodyPr wrap="none" rtlCol="0">
                <a:spAutoFit/>
              </a:bodyPr>
              <a:lstStyle/>
              <a:p>
                <a14:m>
                  <m:oMath xmlns:m="http://schemas.openxmlformats.org/officeDocument/2006/math">
                    <m:sSub>
                      <m:sSubPr>
                        <m:ctrlPr>
                          <a:rPr lang="en-US" altLang="ko-KR" sz="2800" i="1">
                            <a:latin typeface="Cambria Math" panose="02040503050406030204" pitchFamily="18" charset="0"/>
                          </a:rPr>
                        </m:ctrlPr>
                      </m:sSubPr>
                      <m:e>
                        <m:r>
                          <a:rPr lang="ko-KR" altLang="en-US" sz="2800" i="1">
                            <a:latin typeface="Cambria Math" panose="02040503050406030204" pitchFamily="18" charset="0"/>
                          </a:rPr>
                          <m:t>𝜌</m:t>
                        </m:r>
                      </m:e>
                      <m:sub>
                        <m:r>
                          <a:rPr lang="en-US" altLang="ko-KR" sz="2800" i="1">
                            <a:latin typeface="Cambria Math" panose="02040503050406030204" pitchFamily="18" charset="0"/>
                          </a:rPr>
                          <m:t>𝑡𝑜𝑡𝑎𝑙</m:t>
                        </m:r>
                      </m:sub>
                    </m:sSub>
                    <m:r>
                      <a:rPr lang="en-US" altLang="ko-KR" sz="2800" i="1">
                        <a:latin typeface="Cambria Math" panose="02040503050406030204" pitchFamily="18" charset="0"/>
                      </a:rPr>
                      <m:t>=</m:t>
                    </m:r>
                    <m:sSub>
                      <m:sSubPr>
                        <m:ctrlPr>
                          <a:rPr lang="en-US" altLang="ko-KR" sz="2800" i="1">
                            <a:latin typeface="Cambria Math" panose="02040503050406030204" pitchFamily="18" charset="0"/>
                          </a:rPr>
                        </m:ctrlPr>
                      </m:sSubPr>
                      <m:e>
                        <m:r>
                          <a:rPr lang="ko-KR" altLang="en-US" sz="2800" i="1">
                            <a:latin typeface="Cambria Math" panose="02040503050406030204" pitchFamily="18" charset="0"/>
                          </a:rPr>
                          <m:t>𝜌</m:t>
                        </m:r>
                      </m:e>
                      <m:sub>
                        <m:r>
                          <a:rPr lang="en-US" altLang="ko-KR" sz="2800" i="1">
                            <a:latin typeface="Cambria Math" panose="02040503050406030204" pitchFamily="18" charset="0"/>
                          </a:rPr>
                          <m:t>𝑖𝑚𝑝𝑢𝑟𝑖𝑡𝑦</m:t>
                        </m:r>
                      </m:sub>
                    </m:sSub>
                  </m:oMath>
                </a14:m>
                <a:r>
                  <a:rPr lang="ko-KR" altLang="en-US" sz="2000" dirty="0"/>
                  <a:t> </a:t>
                </a:r>
                <a:r>
                  <a:rPr lang="en-US" altLang="ko-KR" sz="2000" dirty="0"/>
                  <a:t>+ </a:t>
                </a:r>
                <a14:m>
                  <m:oMath xmlns:m="http://schemas.openxmlformats.org/officeDocument/2006/math">
                    <m:sSub>
                      <m:sSubPr>
                        <m:ctrlPr>
                          <a:rPr lang="en-US" altLang="ko-KR" sz="2800" i="1" dirty="0">
                            <a:latin typeface="Cambria Math" panose="02040503050406030204" pitchFamily="18" charset="0"/>
                          </a:rPr>
                        </m:ctrlPr>
                      </m:sSubPr>
                      <m:e>
                        <m:r>
                          <a:rPr lang="ko-KR" altLang="en-US" sz="2800" i="1" dirty="0">
                            <a:latin typeface="Cambria Math" panose="02040503050406030204" pitchFamily="18" charset="0"/>
                          </a:rPr>
                          <m:t>𝜌</m:t>
                        </m:r>
                      </m:e>
                      <m:sub>
                        <m:r>
                          <a:rPr lang="en-US" altLang="ko-KR" sz="2800" i="1" dirty="0">
                            <a:latin typeface="Cambria Math" panose="02040503050406030204" pitchFamily="18" charset="0"/>
                          </a:rPr>
                          <m:t>𝑃h𝑜𝑛𝑜𝑛</m:t>
                        </m:r>
                      </m:sub>
                    </m:sSub>
                  </m:oMath>
                </a14:m>
                <a:r>
                  <a:rPr lang="en-US" altLang="ko-KR" sz="2000" dirty="0"/>
                  <a:t> </a:t>
                </a:r>
                <a:r>
                  <a:rPr lang="en-US" altLang="ko-KR" sz="2000" b="1" dirty="0"/>
                  <a:t>(+ </a:t>
                </a:r>
                <a14:m>
                  <m:oMath xmlns:m="http://schemas.openxmlformats.org/officeDocument/2006/math">
                    <m:sSub>
                      <m:sSubPr>
                        <m:ctrlPr>
                          <a:rPr lang="en-US" altLang="ko-KR" sz="2800" b="1" i="1">
                            <a:latin typeface="Cambria Math" panose="02040503050406030204" pitchFamily="18" charset="0"/>
                          </a:rPr>
                        </m:ctrlPr>
                      </m:sSubPr>
                      <m:e>
                        <m:r>
                          <a:rPr lang="ko-KR" altLang="en-US" sz="2800" b="1">
                            <a:latin typeface="Cambria Math" panose="02040503050406030204" pitchFamily="18" charset="0"/>
                          </a:rPr>
                          <m:t>𝛒</m:t>
                        </m:r>
                      </m:e>
                      <m:sub>
                        <m:r>
                          <a:rPr lang="en-US" altLang="ko-KR" sz="2800" b="1">
                            <a:latin typeface="Cambria Math" panose="02040503050406030204" pitchFamily="18" charset="0"/>
                          </a:rPr>
                          <m:t>𝐬𝐩𝐢𝐧</m:t>
                        </m:r>
                      </m:sub>
                    </m:sSub>
                  </m:oMath>
                </a14:m>
                <a:r>
                  <a:rPr lang="en-US" altLang="ko-KR" sz="2000" b="1" dirty="0"/>
                  <a:t>)</a:t>
                </a:r>
                <a:endParaRPr lang="ko-KR" altLang="en-US" sz="2000" b="1" dirty="0"/>
              </a:p>
            </p:txBody>
          </p:sp>
        </mc:Choice>
        <mc:Fallback xmlns="">
          <p:sp>
            <p:nvSpPr>
              <p:cNvPr id="12" name="TextBox 11"/>
              <p:cNvSpPr txBox="1">
                <a:spLocks noRot="1" noChangeAspect="1" noMove="1" noResize="1" noEditPoints="1" noAdjustHandles="1" noChangeArrowheads="1" noChangeShapeType="1" noTextEdit="1"/>
              </p:cNvSpPr>
              <p:nvPr/>
            </p:nvSpPr>
            <p:spPr>
              <a:xfrm>
                <a:off x="3249305" y="5600215"/>
                <a:ext cx="5710666" cy="557204"/>
              </a:xfrm>
              <a:prstGeom prst="rect">
                <a:avLst/>
              </a:prstGeom>
              <a:blipFill>
                <a:blip r:embed="rId4"/>
                <a:stretch>
                  <a:fillRect r="-107" b="-4396"/>
                </a:stretch>
              </a:blipFill>
            </p:spPr>
            <p:txBody>
              <a:bodyPr/>
              <a:lstStyle/>
              <a:p>
                <a:r>
                  <a:rPr lang="ko-KR" altLang="en-US">
                    <a:noFill/>
                  </a:rPr>
                  <a:t> </a:t>
                </a:r>
              </a:p>
            </p:txBody>
          </p:sp>
        </mc:Fallback>
      </mc:AlternateContent>
      <p:sp>
        <p:nvSpPr>
          <p:cNvPr id="18" name="직사각형 17"/>
          <p:cNvSpPr/>
          <p:nvPr/>
        </p:nvSpPr>
        <p:spPr>
          <a:xfrm>
            <a:off x="3108251" y="5349712"/>
            <a:ext cx="5794744" cy="1090025"/>
          </a:xfrm>
          <a:prstGeom prst="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7" name="TextBox 16"/>
          <p:cNvSpPr txBox="1"/>
          <p:nvPr/>
        </p:nvSpPr>
        <p:spPr>
          <a:xfrm>
            <a:off x="3001925" y="5165045"/>
            <a:ext cx="2509020" cy="369332"/>
          </a:xfrm>
          <a:prstGeom prst="rect">
            <a:avLst/>
          </a:prstGeom>
          <a:solidFill>
            <a:schemeClr val="bg1"/>
          </a:solidFill>
        </p:spPr>
        <p:txBody>
          <a:bodyPr wrap="none" rtlCol="0">
            <a:spAutoFit/>
          </a:bodyPr>
          <a:lstStyle/>
          <a:p>
            <a:r>
              <a:rPr lang="en-US" altLang="ko-KR" b="1" dirty="0"/>
              <a:t>&lt;</a:t>
            </a:r>
            <a:r>
              <a:rPr lang="en-US" altLang="ko-KR" b="1" dirty="0" err="1"/>
              <a:t>Matthiessen’s</a:t>
            </a:r>
            <a:r>
              <a:rPr lang="en-US" altLang="ko-KR" b="1" dirty="0"/>
              <a:t> Rule&gt;</a:t>
            </a:r>
            <a:endParaRPr lang="ko-KR" altLang="en-US" b="1" dirty="0"/>
          </a:p>
        </p:txBody>
      </p:sp>
      <p:cxnSp>
        <p:nvCxnSpPr>
          <p:cNvPr id="20" name="직선 연결선 19"/>
          <p:cNvCxnSpPr/>
          <p:nvPr/>
        </p:nvCxnSpPr>
        <p:spPr>
          <a:xfrm>
            <a:off x="7797209" y="6240743"/>
            <a:ext cx="946298"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텍스트 개체 틀 9"/>
          <p:cNvSpPr>
            <a:spLocks noGrp="1"/>
          </p:cNvSpPr>
          <p:nvPr>
            <p:ph type="body" sz="quarter" idx="11"/>
          </p:nvPr>
        </p:nvSpPr>
        <p:spPr/>
        <p:txBody>
          <a:bodyPr/>
          <a:lstStyle/>
          <a:p>
            <a:endParaRPr lang="ko-KR" altLang="en-US"/>
          </a:p>
        </p:txBody>
      </p:sp>
    </p:spTree>
    <p:extLst>
      <p:ext uri="{BB962C8B-B14F-4D97-AF65-F5344CB8AC3E}">
        <p14:creationId xmlns:p14="http://schemas.microsoft.com/office/powerpoint/2010/main" val="122154909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2353414" y="488112"/>
            <a:ext cx="8314586" cy="488202"/>
          </a:xfrm>
        </p:spPr>
        <p:txBody>
          <a:bodyPr/>
          <a:lstStyle/>
          <a:p>
            <a:pPr algn="ctr"/>
            <a:r>
              <a:rPr lang="en-US" altLang="ko-KR" b="1" dirty="0">
                <a:ea typeface="한컴바탕확장" panose="02000009000000000000" pitchFamily="1" charset="-127"/>
              </a:rPr>
              <a:t>EXPERIMENT</a:t>
            </a:r>
            <a:endParaRPr lang="ko-KR" altLang="en-US" dirty="0">
              <a:latin typeface="한컴바탕확장" panose="02000009000000000000" pitchFamily="1" charset="-127"/>
              <a:ea typeface="한컴바탕확장" panose="02000009000000000000" pitchFamily="1" charset="-127"/>
            </a:endParaRPr>
          </a:p>
        </p:txBody>
      </p:sp>
      <p:sp>
        <p:nvSpPr>
          <p:cNvPr id="7" name="텍스트 개체 틀 6"/>
          <p:cNvSpPr>
            <a:spLocks noGrp="1"/>
          </p:cNvSpPr>
          <p:nvPr>
            <p:ph type="body" sz="quarter" idx="11"/>
          </p:nvPr>
        </p:nvSpPr>
        <p:spPr/>
        <p:txBody>
          <a:bodyPr/>
          <a:lstStyle/>
          <a:p>
            <a:r>
              <a:rPr lang="en-US" altLang="ko-KR" dirty="0"/>
              <a:t> </a:t>
            </a:r>
            <a:endParaRPr lang="ko-KR" altLang="en-US" dirty="0"/>
          </a:p>
        </p:txBody>
      </p:sp>
      <p:grpSp>
        <p:nvGrpSpPr>
          <p:cNvPr id="4" name="그룹 34"/>
          <p:cNvGrpSpPr/>
          <p:nvPr/>
        </p:nvGrpSpPr>
        <p:grpSpPr>
          <a:xfrm>
            <a:off x="2533651" y="1903578"/>
            <a:ext cx="7943199" cy="4601997"/>
            <a:chOff x="1261681" y="1903578"/>
            <a:chExt cx="7653069" cy="3594570"/>
          </a:xfrm>
        </p:grpSpPr>
        <p:cxnSp>
          <p:nvCxnSpPr>
            <p:cNvPr id="33" name="직선 연결선 32"/>
            <p:cNvCxnSpPr/>
            <p:nvPr/>
          </p:nvCxnSpPr>
          <p:spPr>
            <a:xfrm>
              <a:off x="1261681" y="549814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4" name="직선 연결선 33"/>
            <p:cNvCxnSpPr/>
            <p:nvPr/>
          </p:nvCxnSpPr>
          <p:spPr>
            <a:xfrm>
              <a:off x="1261681" y="190357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15" name="직사각형 14"/>
          <p:cNvSpPr/>
          <p:nvPr/>
        </p:nvSpPr>
        <p:spPr>
          <a:xfrm>
            <a:off x="1524000" y="6505575"/>
            <a:ext cx="781050" cy="3238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 name="직사각형 8">
            <a:extLst>
              <a:ext uri="{FF2B5EF4-FFF2-40B4-BE49-F238E27FC236}">
                <a16:creationId xmlns:a16="http://schemas.microsoft.com/office/drawing/2014/main" id="{E864AB79-5599-4E95-8D04-21B513B65107}"/>
              </a:ext>
            </a:extLst>
          </p:cNvPr>
          <p:cNvSpPr/>
          <p:nvPr/>
        </p:nvSpPr>
        <p:spPr>
          <a:xfrm>
            <a:off x="8453121" y="4363366"/>
            <a:ext cx="1549465" cy="588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 name="직사각형 4">
            <a:extLst>
              <a:ext uri="{FF2B5EF4-FFF2-40B4-BE49-F238E27FC236}">
                <a16:creationId xmlns:a16="http://schemas.microsoft.com/office/drawing/2014/main" id="{87BC91CB-2479-4015-A825-3DDF24B13750}"/>
              </a:ext>
            </a:extLst>
          </p:cNvPr>
          <p:cNvSpPr/>
          <p:nvPr/>
        </p:nvSpPr>
        <p:spPr>
          <a:xfrm>
            <a:off x="2401571" y="2086458"/>
            <a:ext cx="45719" cy="438570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 name="직사각형 5">
            <a:extLst>
              <a:ext uri="{FF2B5EF4-FFF2-40B4-BE49-F238E27FC236}">
                <a16:creationId xmlns:a16="http://schemas.microsoft.com/office/drawing/2014/main" id="{0C0FEC18-EFFE-4FC3-8D83-3E048B029816}"/>
              </a:ext>
            </a:extLst>
          </p:cNvPr>
          <p:cNvSpPr/>
          <p:nvPr/>
        </p:nvSpPr>
        <p:spPr>
          <a:xfrm>
            <a:off x="2416809" y="2086458"/>
            <a:ext cx="3296314"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2" name="TextBox 21">
            <a:extLst>
              <a:ext uri="{FF2B5EF4-FFF2-40B4-BE49-F238E27FC236}">
                <a16:creationId xmlns:a16="http://schemas.microsoft.com/office/drawing/2014/main" id="{D929F0AA-774F-40E1-9482-2CE1007A32C6}"/>
              </a:ext>
            </a:extLst>
          </p:cNvPr>
          <p:cNvSpPr txBox="1"/>
          <p:nvPr/>
        </p:nvSpPr>
        <p:spPr>
          <a:xfrm>
            <a:off x="7217418" y="6210548"/>
            <a:ext cx="5570335" cy="261610"/>
          </a:xfrm>
          <a:prstGeom prst="rect">
            <a:avLst/>
          </a:prstGeom>
          <a:noFill/>
        </p:spPr>
        <p:txBody>
          <a:bodyPr wrap="square" rtlCol="0">
            <a:spAutoFit/>
          </a:bodyPr>
          <a:lstStyle/>
          <a:p>
            <a:r>
              <a:rPr lang="en-US" altLang="ko-KR" sz="1100" dirty="0">
                <a:solidFill>
                  <a:schemeClr val="bg2">
                    <a:lumMod val="75000"/>
                  </a:schemeClr>
                </a:solidFill>
              </a:rPr>
              <a:t>https://patents.google.com/patent/US8357962B2/en</a:t>
            </a:r>
            <a:endParaRPr lang="ko-KR" altLang="en-US" sz="1100" dirty="0">
              <a:solidFill>
                <a:schemeClr val="bg2">
                  <a:lumMod val="75000"/>
                </a:schemeClr>
              </a:solidFill>
            </a:endParaRPr>
          </a:p>
        </p:txBody>
      </p:sp>
      <p:sp>
        <p:nvSpPr>
          <p:cNvPr id="8" name="내용 개체 틀 7"/>
          <p:cNvSpPr>
            <a:spLocks noGrp="1"/>
          </p:cNvSpPr>
          <p:nvPr>
            <p:ph idx="1"/>
          </p:nvPr>
        </p:nvSpPr>
        <p:spPr/>
        <p:txBody>
          <a:bodyPr/>
          <a:lstStyle/>
          <a:p>
            <a:r>
              <a:rPr lang="en-US" altLang="ko-KR" sz="1800" b="1" dirty="0"/>
              <a:t>Spin Dependent Scattering</a:t>
            </a:r>
            <a:endParaRPr lang="ko-KR" altLang="en-US" sz="1800" b="1" dirty="0"/>
          </a:p>
        </p:txBody>
      </p:sp>
      <p:pic>
        <p:nvPicPr>
          <p:cNvPr id="14" name="그림 13"/>
          <p:cNvPicPr>
            <a:picLocks noChangeAspect="1"/>
          </p:cNvPicPr>
          <p:nvPr/>
        </p:nvPicPr>
        <p:blipFill>
          <a:blip r:embed="rId3"/>
          <a:stretch>
            <a:fillRect/>
          </a:stretch>
        </p:blipFill>
        <p:spPr>
          <a:xfrm>
            <a:off x="3320902" y="2423046"/>
            <a:ext cx="6572250" cy="1028700"/>
          </a:xfrm>
          <a:prstGeom prst="rect">
            <a:avLst/>
          </a:prstGeom>
        </p:spPr>
      </p:pic>
      <p:pic>
        <p:nvPicPr>
          <p:cNvPr id="17" name="그림 16"/>
          <p:cNvPicPr>
            <a:picLocks noChangeAspect="1"/>
          </p:cNvPicPr>
          <p:nvPr/>
        </p:nvPicPr>
        <p:blipFill>
          <a:blip r:embed="rId4"/>
          <a:stretch>
            <a:fillRect/>
          </a:stretch>
        </p:blipFill>
        <p:spPr>
          <a:xfrm>
            <a:off x="3320902" y="3864160"/>
            <a:ext cx="6572250" cy="1057275"/>
          </a:xfrm>
          <a:prstGeom prst="rect">
            <a:avLst/>
          </a:prstGeom>
        </p:spPr>
      </p:pic>
      <p:sp>
        <p:nvSpPr>
          <p:cNvPr id="18" name="TextBox 17"/>
          <p:cNvSpPr txBox="1"/>
          <p:nvPr/>
        </p:nvSpPr>
        <p:spPr>
          <a:xfrm>
            <a:off x="2736112" y="2033703"/>
            <a:ext cx="3776996" cy="369332"/>
          </a:xfrm>
          <a:prstGeom prst="rect">
            <a:avLst/>
          </a:prstGeom>
          <a:noFill/>
        </p:spPr>
        <p:txBody>
          <a:bodyPr wrap="none" rtlCol="0">
            <a:spAutoFit/>
          </a:bodyPr>
          <a:lstStyle/>
          <a:p>
            <a:r>
              <a:rPr lang="ko-KR" altLang="en-US" b="1" dirty="0"/>
              <a:t>☞</a:t>
            </a:r>
            <a:r>
              <a:rPr lang="en-US" altLang="ko-KR" b="1" dirty="0"/>
              <a:t>Current in a Metallic Conductor</a:t>
            </a:r>
            <a:endParaRPr lang="ko-KR" altLang="en-US" b="1" dirty="0"/>
          </a:p>
        </p:txBody>
      </p:sp>
      <p:sp>
        <p:nvSpPr>
          <p:cNvPr id="19" name="TextBox 18"/>
          <p:cNvSpPr txBox="1"/>
          <p:nvPr/>
        </p:nvSpPr>
        <p:spPr>
          <a:xfrm>
            <a:off x="2814081" y="3536024"/>
            <a:ext cx="4596130" cy="369332"/>
          </a:xfrm>
          <a:prstGeom prst="rect">
            <a:avLst/>
          </a:prstGeom>
          <a:noFill/>
        </p:spPr>
        <p:txBody>
          <a:bodyPr wrap="none" rtlCol="0">
            <a:spAutoFit/>
          </a:bodyPr>
          <a:lstStyle/>
          <a:p>
            <a:r>
              <a:rPr lang="ko-KR" altLang="en-US" b="1" dirty="0"/>
              <a:t>☞ </a:t>
            </a:r>
            <a:r>
              <a:rPr lang="en-US" altLang="ko-KR" b="1" dirty="0"/>
              <a:t>Current in a Ferromagnetic Conductor</a:t>
            </a:r>
            <a:endParaRPr lang="ko-KR" altLang="en-US" b="1" dirty="0"/>
          </a:p>
        </p:txBody>
      </p:sp>
      <p:sp>
        <p:nvSpPr>
          <p:cNvPr id="20" name="TextBox 19"/>
          <p:cNvSpPr txBox="1"/>
          <p:nvPr/>
        </p:nvSpPr>
        <p:spPr>
          <a:xfrm>
            <a:off x="3012559" y="5464425"/>
            <a:ext cx="6729727" cy="646331"/>
          </a:xfrm>
          <a:prstGeom prst="rect">
            <a:avLst/>
          </a:prstGeom>
          <a:noFill/>
        </p:spPr>
        <p:txBody>
          <a:bodyPr wrap="none" rtlCol="0">
            <a:spAutoFit/>
          </a:bodyPr>
          <a:lstStyle/>
          <a:p>
            <a:r>
              <a:rPr lang="en-US" altLang="ko-KR" b="1" dirty="0">
                <a:solidFill>
                  <a:schemeClr val="accent2"/>
                </a:solidFill>
              </a:rPr>
              <a:t>In</a:t>
            </a:r>
            <a:r>
              <a:rPr lang="ko-KR" altLang="en-US" b="1" dirty="0">
                <a:solidFill>
                  <a:schemeClr val="accent2"/>
                </a:solidFill>
              </a:rPr>
              <a:t> </a:t>
            </a:r>
            <a:r>
              <a:rPr lang="en-US" altLang="ko-KR" b="1" dirty="0">
                <a:solidFill>
                  <a:schemeClr val="accent2"/>
                </a:solidFill>
              </a:rPr>
              <a:t>a Ferromagnetic Conductor, electrons scatter differently </a:t>
            </a:r>
          </a:p>
          <a:p>
            <a:r>
              <a:rPr lang="en-US" altLang="ko-KR" b="1" dirty="0">
                <a:solidFill>
                  <a:schemeClr val="accent2"/>
                </a:solidFill>
              </a:rPr>
              <a:t>	depending on whether they are spin up or spin down</a:t>
            </a:r>
            <a:endParaRPr lang="ko-KR" altLang="en-US" b="1" dirty="0">
              <a:solidFill>
                <a:schemeClr val="accent2"/>
              </a:solidFill>
            </a:endParaRPr>
          </a:p>
        </p:txBody>
      </p:sp>
      <p:sp>
        <p:nvSpPr>
          <p:cNvPr id="3" name="텍스트 개체 틀 2"/>
          <p:cNvSpPr>
            <a:spLocks noGrp="1"/>
          </p:cNvSpPr>
          <p:nvPr>
            <p:ph type="body" sz="quarter" idx="11"/>
          </p:nvPr>
        </p:nvSpPr>
        <p:spPr/>
        <p:txBody>
          <a:bodyPr/>
          <a:lstStyle/>
          <a:p>
            <a:endParaRPr lang="ko-KR" altLang="en-US"/>
          </a:p>
        </p:txBody>
      </p:sp>
    </p:spTree>
    <p:extLst>
      <p:ext uri="{BB962C8B-B14F-4D97-AF65-F5344CB8AC3E}">
        <p14:creationId xmlns:p14="http://schemas.microsoft.com/office/powerpoint/2010/main" val="44113800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2353414" y="488112"/>
            <a:ext cx="8314586" cy="488202"/>
          </a:xfrm>
        </p:spPr>
        <p:txBody>
          <a:bodyPr/>
          <a:lstStyle/>
          <a:p>
            <a:pPr algn="ctr"/>
            <a:r>
              <a:rPr lang="en-US" altLang="ko-KR" b="1" dirty="0">
                <a:ea typeface="한컴바탕확장" panose="02000009000000000000" pitchFamily="1" charset="-127"/>
              </a:rPr>
              <a:t>EXPERIMENT</a:t>
            </a:r>
            <a:endParaRPr lang="ko-KR" altLang="en-US" dirty="0">
              <a:latin typeface="한컴바탕확장" panose="02000009000000000000" pitchFamily="1" charset="-127"/>
              <a:ea typeface="한컴바탕확장" panose="02000009000000000000" pitchFamily="1" charset="-127"/>
            </a:endParaRPr>
          </a:p>
        </p:txBody>
      </p:sp>
      <p:sp>
        <p:nvSpPr>
          <p:cNvPr id="7" name="텍스트 개체 틀 6"/>
          <p:cNvSpPr>
            <a:spLocks noGrp="1"/>
          </p:cNvSpPr>
          <p:nvPr>
            <p:ph type="body" sz="quarter" idx="11"/>
          </p:nvPr>
        </p:nvSpPr>
        <p:spPr/>
        <p:txBody>
          <a:bodyPr/>
          <a:lstStyle/>
          <a:p>
            <a:r>
              <a:rPr lang="en-US" altLang="ko-KR" dirty="0"/>
              <a:t> </a:t>
            </a:r>
            <a:endParaRPr lang="ko-KR" altLang="en-US" dirty="0"/>
          </a:p>
        </p:txBody>
      </p:sp>
      <p:grpSp>
        <p:nvGrpSpPr>
          <p:cNvPr id="4" name="그룹 34"/>
          <p:cNvGrpSpPr/>
          <p:nvPr/>
        </p:nvGrpSpPr>
        <p:grpSpPr>
          <a:xfrm>
            <a:off x="2533651" y="1903578"/>
            <a:ext cx="7943199" cy="4601997"/>
            <a:chOff x="1261681" y="1903578"/>
            <a:chExt cx="7653069" cy="3594570"/>
          </a:xfrm>
        </p:grpSpPr>
        <p:cxnSp>
          <p:nvCxnSpPr>
            <p:cNvPr id="33" name="직선 연결선 32"/>
            <p:cNvCxnSpPr/>
            <p:nvPr/>
          </p:nvCxnSpPr>
          <p:spPr>
            <a:xfrm>
              <a:off x="1261681" y="549814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4" name="직선 연결선 33"/>
            <p:cNvCxnSpPr/>
            <p:nvPr/>
          </p:nvCxnSpPr>
          <p:spPr>
            <a:xfrm>
              <a:off x="1261681" y="190357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15" name="직사각형 14"/>
          <p:cNvSpPr/>
          <p:nvPr/>
        </p:nvSpPr>
        <p:spPr>
          <a:xfrm>
            <a:off x="1524000" y="6505575"/>
            <a:ext cx="781050" cy="3238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 name="직사각형 8">
            <a:extLst>
              <a:ext uri="{FF2B5EF4-FFF2-40B4-BE49-F238E27FC236}">
                <a16:creationId xmlns:a16="http://schemas.microsoft.com/office/drawing/2014/main" id="{E864AB79-5599-4E95-8D04-21B513B65107}"/>
              </a:ext>
            </a:extLst>
          </p:cNvPr>
          <p:cNvSpPr/>
          <p:nvPr/>
        </p:nvSpPr>
        <p:spPr>
          <a:xfrm>
            <a:off x="8453121" y="4363366"/>
            <a:ext cx="1549465" cy="588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 name="직사각형 4">
            <a:extLst>
              <a:ext uri="{FF2B5EF4-FFF2-40B4-BE49-F238E27FC236}">
                <a16:creationId xmlns:a16="http://schemas.microsoft.com/office/drawing/2014/main" id="{87BC91CB-2479-4015-A825-3DDF24B13750}"/>
              </a:ext>
            </a:extLst>
          </p:cNvPr>
          <p:cNvSpPr/>
          <p:nvPr/>
        </p:nvSpPr>
        <p:spPr>
          <a:xfrm>
            <a:off x="2401571" y="2086458"/>
            <a:ext cx="45719" cy="438570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 name="직사각형 5">
            <a:extLst>
              <a:ext uri="{FF2B5EF4-FFF2-40B4-BE49-F238E27FC236}">
                <a16:creationId xmlns:a16="http://schemas.microsoft.com/office/drawing/2014/main" id="{0C0FEC18-EFFE-4FC3-8D83-3E048B029816}"/>
              </a:ext>
            </a:extLst>
          </p:cNvPr>
          <p:cNvSpPr/>
          <p:nvPr/>
        </p:nvSpPr>
        <p:spPr>
          <a:xfrm>
            <a:off x="2416809" y="2086458"/>
            <a:ext cx="3296314"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2" name="TextBox 21">
            <a:extLst>
              <a:ext uri="{FF2B5EF4-FFF2-40B4-BE49-F238E27FC236}">
                <a16:creationId xmlns:a16="http://schemas.microsoft.com/office/drawing/2014/main" id="{D929F0AA-774F-40E1-9482-2CE1007A32C6}"/>
              </a:ext>
            </a:extLst>
          </p:cNvPr>
          <p:cNvSpPr txBox="1"/>
          <p:nvPr/>
        </p:nvSpPr>
        <p:spPr>
          <a:xfrm>
            <a:off x="7217418" y="6210548"/>
            <a:ext cx="5570335" cy="261610"/>
          </a:xfrm>
          <a:prstGeom prst="rect">
            <a:avLst/>
          </a:prstGeom>
          <a:noFill/>
        </p:spPr>
        <p:txBody>
          <a:bodyPr wrap="square" rtlCol="0">
            <a:spAutoFit/>
          </a:bodyPr>
          <a:lstStyle/>
          <a:p>
            <a:r>
              <a:rPr lang="en-US" altLang="ko-KR" sz="1100" dirty="0">
                <a:solidFill>
                  <a:schemeClr val="bg2">
                    <a:lumMod val="75000"/>
                  </a:schemeClr>
                </a:solidFill>
              </a:rPr>
              <a:t>https://patents.google.com/patent/US8357962B2/en</a:t>
            </a:r>
            <a:endParaRPr lang="ko-KR" altLang="en-US" sz="1100" dirty="0">
              <a:solidFill>
                <a:schemeClr val="bg2">
                  <a:lumMod val="75000"/>
                </a:schemeClr>
              </a:solidFill>
            </a:endParaRPr>
          </a:p>
        </p:txBody>
      </p:sp>
      <p:sp>
        <p:nvSpPr>
          <p:cNvPr id="8" name="내용 개체 틀 7"/>
          <p:cNvSpPr>
            <a:spLocks noGrp="1"/>
          </p:cNvSpPr>
          <p:nvPr>
            <p:ph idx="1"/>
          </p:nvPr>
        </p:nvSpPr>
        <p:spPr/>
        <p:txBody>
          <a:bodyPr/>
          <a:lstStyle/>
          <a:p>
            <a:r>
              <a:rPr lang="en-US" altLang="ko-KR" sz="1800" b="1" dirty="0"/>
              <a:t>Spin Dependent Scattering</a:t>
            </a:r>
            <a:endParaRPr lang="ko-KR" altLang="en-US" b="1" dirty="0"/>
          </a:p>
        </p:txBody>
      </p:sp>
      <p:pic>
        <p:nvPicPr>
          <p:cNvPr id="3" name="그림 2"/>
          <p:cNvPicPr>
            <a:picLocks noChangeAspect="1"/>
          </p:cNvPicPr>
          <p:nvPr/>
        </p:nvPicPr>
        <p:blipFill>
          <a:blip r:embed="rId3"/>
          <a:stretch>
            <a:fillRect/>
          </a:stretch>
        </p:blipFill>
        <p:spPr>
          <a:xfrm>
            <a:off x="2690487" y="1932523"/>
            <a:ext cx="5425700" cy="1628775"/>
          </a:xfrm>
          <a:prstGeom prst="rect">
            <a:avLst/>
          </a:prstGeom>
        </p:spPr>
      </p:pic>
      <p:pic>
        <p:nvPicPr>
          <p:cNvPr id="10" name="그림 9"/>
          <p:cNvPicPr>
            <a:picLocks noChangeAspect="1"/>
          </p:cNvPicPr>
          <p:nvPr/>
        </p:nvPicPr>
        <p:blipFill>
          <a:blip r:embed="rId4"/>
          <a:stretch>
            <a:fillRect/>
          </a:stretch>
        </p:blipFill>
        <p:spPr>
          <a:xfrm>
            <a:off x="2645079" y="3744176"/>
            <a:ext cx="5471109" cy="1638300"/>
          </a:xfrm>
          <a:prstGeom prst="rect">
            <a:avLst/>
          </a:prstGeom>
        </p:spPr>
      </p:pic>
      <p:sp>
        <p:nvSpPr>
          <p:cNvPr id="11" name="TextBox 10"/>
          <p:cNvSpPr txBox="1"/>
          <p:nvPr/>
        </p:nvSpPr>
        <p:spPr>
          <a:xfrm>
            <a:off x="8392627" y="2746909"/>
            <a:ext cx="2050561" cy="400110"/>
          </a:xfrm>
          <a:prstGeom prst="rect">
            <a:avLst/>
          </a:prstGeom>
          <a:noFill/>
        </p:spPr>
        <p:txBody>
          <a:bodyPr wrap="none" rtlCol="0">
            <a:spAutoFit/>
          </a:bodyPr>
          <a:lstStyle/>
          <a:p>
            <a:r>
              <a:rPr lang="en-US" altLang="ko-KR" sz="2000" b="1" dirty="0">
                <a:solidFill>
                  <a:schemeClr val="accent2"/>
                </a:solidFill>
              </a:rPr>
              <a:t>High resistance</a:t>
            </a:r>
            <a:endParaRPr lang="ko-KR" altLang="en-US" sz="2000" b="1" dirty="0">
              <a:solidFill>
                <a:schemeClr val="accent2"/>
              </a:solidFill>
            </a:endParaRPr>
          </a:p>
        </p:txBody>
      </p:sp>
      <p:sp>
        <p:nvSpPr>
          <p:cNvPr id="17" name="TextBox 16"/>
          <p:cNvSpPr txBox="1"/>
          <p:nvPr/>
        </p:nvSpPr>
        <p:spPr>
          <a:xfrm>
            <a:off x="8392627" y="4378660"/>
            <a:ext cx="1986441" cy="400110"/>
          </a:xfrm>
          <a:prstGeom prst="rect">
            <a:avLst/>
          </a:prstGeom>
          <a:noFill/>
        </p:spPr>
        <p:txBody>
          <a:bodyPr wrap="none" rtlCol="0">
            <a:spAutoFit/>
          </a:bodyPr>
          <a:lstStyle/>
          <a:p>
            <a:r>
              <a:rPr lang="en-US" altLang="ko-KR" sz="2000" b="1" dirty="0">
                <a:solidFill>
                  <a:schemeClr val="accent2"/>
                </a:solidFill>
              </a:rPr>
              <a:t>Low resistance</a:t>
            </a:r>
            <a:endParaRPr lang="ko-KR" altLang="en-US" sz="2000" b="1" dirty="0">
              <a:solidFill>
                <a:schemeClr val="accent2"/>
              </a:solidFill>
            </a:endParaRPr>
          </a:p>
        </p:txBody>
      </p:sp>
      <p:sp>
        <p:nvSpPr>
          <p:cNvPr id="12" name="TextBox 11"/>
          <p:cNvSpPr txBox="1"/>
          <p:nvPr/>
        </p:nvSpPr>
        <p:spPr>
          <a:xfrm>
            <a:off x="4054229" y="5743970"/>
            <a:ext cx="3914854" cy="400110"/>
          </a:xfrm>
          <a:prstGeom prst="rect">
            <a:avLst/>
          </a:prstGeom>
          <a:noFill/>
        </p:spPr>
        <p:txBody>
          <a:bodyPr wrap="none" rtlCol="0">
            <a:spAutoFit/>
          </a:bodyPr>
          <a:lstStyle/>
          <a:p>
            <a:r>
              <a:rPr lang="en-US" altLang="ko-KR" sz="2000" b="1" dirty="0">
                <a:solidFill>
                  <a:schemeClr val="accent5">
                    <a:lumMod val="75000"/>
                  </a:schemeClr>
                </a:solidFill>
              </a:rPr>
              <a:t>Using as Magnetic Field Sensor</a:t>
            </a:r>
            <a:endParaRPr lang="ko-KR" altLang="en-US" sz="2000" b="1" dirty="0">
              <a:solidFill>
                <a:schemeClr val="accent5">
                  <a:lumMod val="75000"/>
                </a:schemeClr>
              </a:solidFill>
            </a:endParaRPr>
          </a:p>
        </p:txBody>
      </p:sp>
      <p:sp>
        <p:nvSpPr>
          <p:cNvPr id="13" name="오른쪽 화살표 12"/>
          <p:cNvSpPr/>
          <p:nvPr/>
        </p:nvSpPr>
        <p:spPr>
          <a:xfrm>
            <a:off x="3183272" y="5858540"/>
            <a:ext cx="733055" cy="285540"/>
          </a:xfrm>
          <a:prstGeom prst="rightArrow">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 name="텍스트 개체 틀 13"/>
          <p:cNvSpPr>
            <a:spLocks noGrp="1"/>
          </p:cNvSpPr>
          <p:nvPr>
            <p:ph type="body" sz="quarter" idx="11"/>
          </p:nvPr>
        </p:nvSpPr>
        <p:spPr/>
        <p:txBody>
          <a:bodyPr/>
          <a:lstStyle/>
          <a:p>
            <a:endParaRPr lang="ko-KR" altLang="en-US"/>
          </a:p>
        </p:txBody>
      </p:sp>
    </p:spTree>
    <p:extLst>
      <p:ext uri="{BB962C8B-B14F-4D97-AF65-F5344CB8AC3E}">
        <p14:creationId xmlns:p14="http://schemas.microsoft.com/office/powerpoint/2010/main" val="124394903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직사각형 24"/>
          <p:cNvSpPr/>
          <p:nvPr/>
        </p:nvSpPr>
        <p:spPr>
          <a:xfrm>
            <a:off x="2723874" y="3277312"/>
            <a:ext cx="2510889" cy="2599408"/>
          </a:xfrm>
          <a:prstGeom prst="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 name="제목 1"/>
          <p:cNvSpPr>
            <a:spLocks noGrp="1"/>
          </p:cNvSpPr>
          <p:nvPr>
            <p:ph type="title"/>
          </p:nvPr>
        </p:nvSpPr>
        <p:spPr>
          <a:xfrm>
            <a:off x="2353414" y="488112"/>
            <a:ext cx="8314586" cy="488202"/>
          </a:xfrm>
        </p:spPr>
        <p:txBody>
          <a:bodyPr/>
          <a:lstStyle/>
          <a:p>
            <a:pPr algn="ctr"/>
            <a:r>
              <a:rPr lang="en-US" altLang="ko-KR" b="1" dirty="0">
                <a:ea typeface="한컴바탕확장" panose="02000009000000000000" pitchFamily="1" charset="-127"/>
              </a:rPr>
              <a:t>EXPERIMENT</a:t>
            </a:r>
            <a:endParaRPr lang="ko-KR" altLang="en-US" dirty="0">
              <a:latin typeface="한컴바탕확장" panose="02000009000000000000" pitchFamily="1" charset="-127"/>
              <a:ea typeface="한컴바탕확장" panose="02000009000000000000" pitchFamily="1" charset="-127"/>
            </a:endParaRPr>
          </a:p>
        </p:txBody>
      </p:sp>
      <p:sp>
        <p:nvSpPr>
          <p:cNvPr id="7" name="텍스트 개체 틀 6"/>
          <p:cNvSpPr>
            <a:spLocks noGrp="1"/>
          </p:cNvSpPr>
          <p:nvPr>
            <p:ph type="body" sz="quarter" idx="11"/>
          </p:nvPr>
        </p:nvSpPr>
        <p:spPr/>
        <p:txBody>
          <a:bodyPr/>
          <a:lstStyle/>
          <a:p>
            <a:r>
              <a:rPr lang="en-US" altLang="ko-KR" dirty="0"/>
              <a:t> </a:t>
            </a:r>
            <a:endParaRPr lang="ko-KR" altLang="en-US" dirty="0"/>
          </a:p>
        </p:txBody>
      </p:sp>
      <p:grpSp>
        <p:nvGrpSpPr>
          <p:cNvPr id="4" name="그룹 34"/>
          <p:cNvGrpSpPr/>
          <p:nvPr/>
        </p:nvGrpSpPr>
        <p:grpSpPr>
          <a:xfrm>
            <a:off x="2533651" y="1903578"/>
            <a:ext cx="7943199" cy="4601997"/>
            <a:chOff x="1261681" y="1903578"/>
            <a:chExt cx="7653069" cy="3594570"/>
          </a:xfrm>
        </p:grpSpPr>
        <p:cxnSp>
          <p:nvCxnSpPr>
            <p:cNvPr id="33" name="직선 연결선 32"/>
            <p:cNvCxnSpPr/>
            <p:nvPr/>
          </p:nvCxnSpPr>
          <p:spPr>
            <a:xfrm>
              <a:off x="1261681" y="549814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4" name="직선 연결선 33"/>
            <p:cNvCxnSpPr/>
            <p:nvPr/>
          </p:nvCxnSpPr>
          <p:spPr>
            <a:xfrm>
              <a:off x="1261681" y="190357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15" name="직사각형 14"/>
          <p:cNvSpPr/>
          <p:nvPr/>
        </p:nvSpPr>
        <p:spPr>
          <a:xfrm>
            <a:off x="1524000" y="6505575"/>
            <a:ext cx="781050" cy="3238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 name="직사각형 8">
            <a:extLst>
              <a:ext uri="{FF2B5EF4-FFF2-40B4-BE49-F238E27FC236}">
                <a16:creationId xmlns:a16="http://schemas.microsoft.com/office/drawing/2014/main" id="{E864AB79-5599-4E95-8D04-21B513B65107}"/>
              </a:ext>
            </a:extLst>
          </p:cNvPr>
          <p:cNvSpPr/>
          <p:nvPr/>
        </p:nvSpPr>
        <p:spPr>
          <a:xfrm>
            <a:off x="8453121" y="4363366"/>
            <a:ext cx="1549465" cy="588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 name="직사각형 4">
            <a:extLst>
              <a:ext uri="{FF2B5EF4-FFF2-40B4-BE49-F238E27FC236}">
                <a16:creationId xmlns:a16="http://schemas.microsoft.com/office/drawing/2014/main" id="{87BC91CB-2479-4015-A825-3DDF24B13750}"/>
              </a:ext>
            </a:extLst>
          </p:cNvPr>
          <p:cNvSpPr/>
          <p:nvPr/>
        </p:nvSpPr>
        <p:spPr>
          <a:xfrm>
            <a:off x="2401571" y="2086458"/>
            <a:ext cx="45719" cy="438570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 name="직사각형 5">
            <a:extLst>
              <a:ext uri="{FF2B5EF4-FFF2-40B4-BE49-F238E27FC236}">
                <a16:creationId xmlns:a16="http://schemas.microsoft.com/office/drawing/2014/main" id="{0C0FEC18-EFFE-4FC3-8D83-3E048B029816}"/>
              </a:ext>
            </a:extLst>
          </p:cNvPr>
          <p:cNvSpPr/>
          <p:nvPr/>
        </p:nvSpPr>
        <p:spPr>
          <a:xfrm>
            <a:off x="2416809" y="2086458"/>
            <a:ext cx="3296314"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2" name="TextBox 21">
            <a:extLst>
              <a:ext uri="{FF2B5EF4-FFF2-40B4-BE49-F238E27FC236}">
                <a16:creationId xmlns:a16="http://schemas.microsoft.com/office/drawing/2014/main" id="{D929F0AA-774F-40E1-9482-2CE1007A32C6}"/>
              </a:ext>
            </a:extLst>
          </p:cNvPr>
          <p:cNvSpPr txBox="1"/>
          <p:nvPr/>
        </p:nvSpPr>
        <p:spPr>
          <a:xfrm>
            <a:off x="12803055" y="6178973"/>
            <a:ext cx="5570335" cy="261610"/>
          </a:xfrm>
          <a:prstGeom prst="rect">
            <a:avLst/>
          </a:prstGeom>
          <a:noFill/>
        </p:spPr>
        <p:txBody>
          <a:bodyPr wrap="square" rtlCol="0">
            <a:spAutoFit/>
          </a:bodyPr>
          <a:lstStyle/>
          <a:p>
            <a:r>
              <a:rPr lang="en-US" altLang="ko-KR" sz="1100" dirty="0">
                <a:solidFill>
                  <a:schemeClr val="bg2">
                    <a:lumMod val="75000"/>
                  </a:schemeClr>
                </a:solidFill>
              </a:rPr>
              <a:t>https://patents.google.com/patent/US8357962B2/en</a:t>
            </a:r>
            <a:endParaRPr lang="ko-KR" altLang="en-US" sz="1100" dirty="0">
              <a:solidFill>
                <a:schemeClr val="bg2">
                  <a:lumMod val="75000"/>
                </a:schemeClr>
              </a:solidFill>
            </a:endParaRPr>
          </a:p>
        </p:txBody>
      </p:sp>
      <p:sp>
        <p:nvSpPr>
          <p:cNvPr id="8" name="내용 개체 틀 7"/>
          <p:cNvSpPr>
            <a:spLocks noGrp="1"/>
          </p:cNvSpPr>
          <p:nvPr>
            <p:ph idx="1"/>
          </p:nvPr>
        </p:nvSpPr>
        <p:spPr/>
        <p:txBody>
          <a:bodyPr/>
          <a:lstStyle/>
          <a:p>
            <a:r>
              <a:rPr lang="en-US" altLang="ko-KR" sz="1800" b="1" dirty="0"/>
              <a:t>Ferromagnetic Resonance</a:t>
            </a:r>
            <a:endParaRPr lang="ko-KR" altLang="en-US" b="1" dirty="0"/>
          </a:p>
        </p:txBody>
      </p:sp>
      <p:pic>
        <p:nvPicPr>
          <p:cNvPr id="2050" name="Picture 2" descr="https://www.intechopen.com/media/chapter/45531/media/image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45029" y="2172069"/>
            <a:ext cx="4902219" cy="4086902"/>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2681343" y="3015702"/>
            <a:ext cx="994183" cy="523220"/>
          </a:xfrm>
          <a:prstGeom prst="rect">
            <a:avLst/>
          </a:prstGeom>
          <a:solidFill>
            <a:schemeClr val="bg1"/>
          </a:solidFill>
        </p:spPr>
        <p:txBody>
          <a:bodyPr wrap="none" rtlCol="0">
            <a:spAutoFit/>
          </a:bodyPr>
          <a:lstStyle/>
          <a:p>
            <a:r>
              <a:rPr lang="en-US" altLang="ko-KR" sz="2800" b="1" dirty="0"/>
              <a:t>FMR</a:t>
            </a:r>
            <a:r>
              <a:rPr lang="en-US" altLang="ko-KR" dirty="0"/>
              <a:t> </a:t>
            </a:r>
            <a:endParaRPr lang="ko-KR" altLang="en-US" dirty="0"/>
          </a:p>
        </p:txBody>
      </p:sp>
      <p:sp>
        <p:nvSpPr>
          <p:cNvPr id="21" name="TextBox 20"/>
          <p:cNvSpPr txBox="1"/>
          <p:nvPr/>
        </p:nvSpPr>
        <p:spPr>
          <a:xfrm>
            <a:off x="2795379" y="3956142"/>
            <a:ext cx="2473754" cy="1200329"/>
          </a:xfrm>
          <a:prstGeom prst="rect">
            <a:avLst/>
          </a:prstGeom>
          <a:noFill/>
        </p:spPr>
        <p:txBody>
          <a:bodyPr wrap="none" rtlCol="0">
            <a:spAutoFit/>
          </a:bodyPr>
          <a:lstStyle/>
          <a:p>
            <a:r>
              <a:rPr lang="en-US" altLang="ko-KR" dirty="0">
                <a:latin typeface="맑은 고딕" panose="020B0503020000020004" pitchFamily="50" charset="-127"/>
                <a:ea typeface="맑은 고딕" panose="020B0503020000020004" pitchFamily="50" charset="-127"/>
              </a:rPr>
              <a:t>☞</a:t>
            </a:r>
            <a:r>
              <a:rPr lang="en-US" altLang="ko-KR" dirty="0"/>
              <a:t> Predict spin of FM</a:t>
            </a:r>
          </a:p>
          <a:p>
            <a:r>
              <a:rPr lang="en-US" altLang="ko-KR" dirty="0"/>
              <a:t>      (Magnetization)</a:t>
            </a:r>
          </a:p>
          <a:p>
            <a:r>
              <a:rPr lang="en-US" altLang="ko-KR" dirty="0"/>
              <a:t> </a:t>
            </a:r>
          </a:p>
          <a:p>
            <a:r>
              <a:rPr lang="en-US" altLang="ko-KR" dirty="0">
                <a:latin typeface="맑은 고딕" panose="020B0503020000020004" pitchFamily="50" charset="-127"/>
                <a:ea typeface="맑은 고딕" panose="020B0503020000020004" pitchFamily="50" charset="-127"/>
              </a:rPr>
              <a:t>☞ </a:t>
            </a:r>
            <a:r>
              <a:rPr lang="en-US" altLang="ko-KR" dirty="0"/>
              <a:t>Compare signal</a:t>
            </a:r>
          </a:p>
        </p:txBody>
      </p:sp>
      <p:sp>
        <p:nvSpPr>
          <p:cNvPr id="3" name="텍스트 개체 틀 2"/>
          <p:cNvSpPr>
            <a:spLocks noGrp="1"/>
          </p:cNvSpPr>
          <p:nvPr>
            <p:ph type="body" sz="quarter" idx="11"/>
          </p:nvPr>
        </p:nvSpPr>
        <p:spPr/>
        <p:txBody>
          <a:bodyPr/>
          <a:lstStyle/>
          <a:p>
            <a:endParaRPr lang="ko-KR" altLang="en-US"/>
          </a:p>
        </p:txBody>
      </p:sp>
    </p:spTree>
    <p:extLst>
      <p:ext uri="{BB962C8B-B14F-4D97-AF65-F5344CB8AC3E}">
        <p14:creationId xmlns:p14="http://schemas.microsoft.com/office/powerpoint/2010/main" val="7831652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2353414" y="488112"/>
            <a:ext cx="8314586" cy="488202"/>
          </a:xfrm>
        </p:spPr>
        <p:txBody>
          <a:bodyPr/>
          <a:lstStyle/>
          <a:p>
            <a:pPr algn="ctr"/>
            <a:r>
              <a:rPr lang="en-US" altLang="ko-KR" b="1" dirty="0">
                <a:ea typeface="한컴바탕확장" panose="02000009000000000000" pitchFamily="1" charset="-127"/>
              </a:rPr>
              <a:t>EXPERIMENT</a:t>
            </a:r>
            <a:endParaRPr lang="ko-KR" altLang="en-US" dirty="0">
              <a:latin typeface="한컴바탕확장" panose="02000009000000000000" pitchFamily="1" charset="-127"/>
              <a:ea typeface="한컴바탕확장" panose="02000009000000000000" pitchFamily="1" charset="-127"/>
            </a:endParaRPr>
          </a:p>
        </p:txBody>
      </p:sp>
      <p:sp>
        <p:nvSpPr>
          <p:cNvPr id="7" name="텍스트 개체 틀 6"/>
          <p:cNvSpPr>
            <a:spLocks noGrp="1"/>
          </p:cNvSpPr>
          <p:nvPr>
            <p:ph type="body" sz="quarter" idx="11"/>
          </p:nvPr>
        </p:nvSpPr>
        <p:spPr/>
        <p:txBody>
          <a:bodyPr/>
          <a:lstStyle/>
          <a:p>
            <a:r>
              <a:rPr lang="en-US" altLang="ko-KR" dirty="0"/>
              <a:t> </a:t>
            </a:r>
            <a:endParaRPr lang="ko-KR" altLang="en-US" dirty="0"/>
          </a:p>
        </p:txBody>
      </p:sp>
      <p:grpSp>
        <p:nvGrpSpPr>
          <p:cNvPr id="4" name="그룹 34"/>
          <p:cNvGrpSpPr/>
          <p:nvPr/>
        </p:nvGrpSpPr>
        <p:grpSpPr>
          <a:xfrm>
            <a:off x="2533651" y="1903578"/>
            <a:ext cx="7943199" cy="4601997"/>
            <a:chOff x="1261681" y="1903578"/>
            <a:chExt cx="7653069" cy="3594570"/>
          </a:xfrm>
        </p:grpSpPr>
        <p:cxnSp>
          <p:nvCxnSpPr>
            <p:cNvPr id="33" name="직선 연결선 32"/>
            <p:cNvCxnSpPr/>
            <p:nvPr/>
          </p:nvCxnSpPr>
          <p:spPr>
            <a:xfrm>
              <a:off x="1261681" y="549814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4" name="직선 연결선 33"/>
            <p:cNvCxnSpPr/>
            <p:nvPr/>
          </p:nvCxnSpPr>
          <p:spPr>
            <a:xfrm>
              <a:off x="1261681" y="190357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15" name="직사각형 14"/>
          <p:cNvSpPr/>
          <p:nvPr/>
        </p:nvSpPr>
        <p:spPr>
          <a:xfrm>
            <a:off x="1524000" y="6505575"/>
            <a:ext cx="781050" cy="3238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 name="직사각형 8">
            <a:extLst>
              <a:ext uri="{FF2B5EF4-FFF2-40B4-BE49-F238E27FC236}">
                <a16:creationId xmlns:a16="http://schemas.microsoft.com/office/drawing/2014/main" id="{E864AB79-5599-4E95-8D04-21B513B65107}"/>
              </a:ext>
            </a:extLst>
          </p:cNvPr>
          <p:cNvSpPr/>
          <p:nvPr/>
        </p:nvSpPr>
        <p:spPr>
          <a:xfrm>
            <a:off x="8453121" y="4363366"/>
            <a:ext cx="1549465" cy="588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 name="직사각형 4">
            <a:extLst>
              <a:ext uri="{FF2B5EF4-FFF2-40B4-BE49-F238E27FC236}">
                <a16:creationId xmlns:a16="http://schemas.microsoft.com/office/drawing/2014/main" id="{87BC91CB-2479-4015-A825-3DDF24B13750}"/>
              </a:ext>
            </a:extLst>
          </p:cNvPr>
          <p:cNvSpPr/>
          <p:nvPr/>
        </p:nvSpPr>
        <p:spPr>
          <a:xfrm>
            <a:off x="2401571" y="2086458"/>
            <a:ext cx="45719" cy="438570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 name="직사각형 5">
            <a:extLst>
              <a:ext uri="{FF2B5EF4-FFF2-40B4-BE49-F238E27FC236}">
                <a16:creationId xmlns:a16="http://schemas.microsoft.com/office/drawing/2014/main" id="{0C0FEC18-EFFE-4FC3-8D83-3E048B029816}"/>
              </a:ext>
            </a:extLst>
          </p:cNvPr>
          <p:cNvSpPr/>
          <p:nvPr/>
        </p:nvSpPr>
        <p:spPr>
          <a:xfrm>
            <a:off x="2416809" y="2086458"/>
            <a:ext cx="3296314"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 name="내용 개체 틀 7"/>
          <p:cNvSpPr>
            <a:spLocks noGrp="1"/>
          </p:cNvSpPr>
          <p:nvPr>
            <p:ph idx="1"/>
          </p:nvPr>
        </p:nvSpPr>
        <p:spPr/>
        <p:txBody>
          <a:bodyPr/>
          <a:lstStyle/>
          <a:p>
            <a:r>
              <a:rPr lang="en-US" altLang="ko-KR" sz="1800" b="1" dirty="0"/>
              <a:t>Ferromagnetic Resonance</a:t>
            </a:r>
            <a:endParaRPr lang="ko-KR" altLang="en-US" b="1" dirty="0"/>
          </a:p>
        </p:txBody>
      </p:sp>
      <p:pic>
        <p:nvPicPr>
          <p:cNvPr id="18" name="그림 17"/>
          <p:cNvPicPr>
            <a:picLocks noChangeAspect="1"/>
          </p:cNvPicPr>
          <p:nvPr/>
        </p:nvPicPr>
        <p:blipFill>
          <a:blip r:embed="rId3"/>
          <a:stretch>
            <a:fillRect/>
          </a:stretch>
        </p:blipFill>
        <p:spPr>
          <a:xfrm>
            <a:off x="6248903" y="2365976"/>
            <a:ext cx="4330197" cy="3549611"/>
          </a:xfrm>
          <a:prstGeom prst="rect">
            <a:avLst/>
          </a:prstGeom>
        </p:spPr>
      </p:pic>
      <p:pic>
        <p:nvPicPr>
          <p:cNvPr id="3" name="그림 2"/>
          <p:cNvPicPr>
            <a:picLocks noChangeAspect="1"/>
          </p:cNvPicPr>
          <p:nvPr/>
        </p:nvPicPr>
        <p:blipFill>
          <a:blip r:embed="rId4"/>
          <a:stretch>
            <a:fillRect/>
          </a:stretch>
        </p:blipFill>
        <p:spPr>
          <a:xfrm>
            <a:off x="2447289" y="2549616"/>
            <a:ext cx="3629112" cy="3081322"/>
          </a:xfrm>
          <a:prstGeom prst="rect">
            <a:avLst/>
          </a:prstGeom>
        </p:spPr>
      </p:pic>
      <p:sp>
        <p:nvSpPr>
          <p:cNvPr id="10" name="TextBox 9"/>
          <p:cNvSpPr txBox="1"/>
          <p:nvPr/>
        </p:nvSpPr>
        <p:spPr>
          <a:xfrm>
            <a:off x="2533651" y="5771380"/>
            <a:ext cx="3823483" cy="276999"/>
          </a:xfrm>
          <a:prstGeom prst="rect">
            <a:avLst/>
          </a:prstGeom>
          <a:noFill/>
        </p:spPr>
        <p:txBody>
          <a:bodyPr wrap="none" rtlCol="0">
            <a:spAutoFit/>
          </a:bodyPr>
          <a:lstStyle/>
          <a:p>
            <a:r>
              <a:rPr lang="en-US" altLang="ko-KR" sz="1200" dirty="0"/>
              <a:t>&lt;</a:t>
            </a:r>
            <a:r>
              <a:rPr lang="en-US" altLang="ko-KR" sz="1200" dirty="0" err="1"/>
              <a:t>stripline</a:t>
            </a:r>
            <a:r>
              <a:rPr lang="en-US" altLang="ko-KR" sz="1200" dirty="0"/>
              <a:t> Ferromagnetic resonance spectrometer&gt;</a:t>
            </a:r>
            <a:endParaRPr lang="ko-KR" altLang="en-US" sz="1200" dirty="0"/>
          </a:p>
        </p:txBody>
      </p:sp>
      <p:sp>
        <p:nvSpPr>
          <p:cNvPr id="11" name="텍스트 개체 틀 10"/>
          <p:cNvSpPr>
            <a:spLocks noGrp="1"/>
          </p:cNvSpPr>
          <p:nvPr>
            <p:ph type="body" sz="quarter" idx="11"/>
          </p:nvPr>
        </p:nvSpPr>
        <p:spPr/>
        <p:txBody>
          <a:bodyPr/>
          <a:lstStyle/>
          <a:p>
            <a:endParaRPr lang="ko-KR" altLang="en-US"/>
          </a:p>
        </p:txBody>
      </p:sp>
    </p:spTree>
    <p:extLst>
      <p:ext uri="{BB962C8B-B14F-4D97-AF65-F5344CB8AC3E}">
        <p14:creationId xmlns:p14="http://schemas.microsoft.com/office/powerpoint/2010/main" val="233015074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2353414" y="488112"/>
            <a:ext cx="8314586" cy="488202"/>
          </a:xfrm>
        </p:spPr>
        <p:txBody>
          <a:bodyPr/>
          <a:lstStyle/>
          <a:p>
            <a:pPr algn="ctr"/>
            <a:r>
              <a:rPr lang="en-US" altLang="ko-KR" b="1" dirty="0">
                <a:ea typeface="한컴바탕확장" panose="02000009000000000000" pitchFamily="1" charset="-127"/>
              </a:rPr>
              <a:t>EXPERIMENT</a:t>
            </a:r>
            <a:endParaRPr lang="ko-KR" altLang="en-US" dirty="0">
              <a:latin typeface="한컴바탕확장" panose="02000009000000000000" pitchFamily="1" charset="-127"/>
              <a:ea typeface="한컴바탕확장" panose="02000009000000000000" pitchFamily="1" charset="-127"/>
            </a:endParaRPr>
          </a:p>
        </p:txBody>
      </p:sp>
      <p:sp>
        <p:nvSpPr>
          <p:cNvPr id="7" name="텍스트 개체 틀 6"/>
          <p:cNvSpPr>
            <a:spLocks noGrp="1"/>
          </p:cNvSpPr>
          <p:nvPr>
            <p:ph type="body" sz="quarter" idx="11"/>
          </p:nvPr>
        </p:nvSpPr>
        <p:spPr/>
        <p:txBody>
          <a:bodyPr/>
          <a:lstStyle/>
          <a:p>
            <a:r>
              <a:rPr lang="en-US" altLang="ko-KR" dirty="0"/>
              <a:t> </a:t>
            </a:r>
            <a:endParaRPr lang="ko-KR" altLang="en-US" dirty="0"/>
          </a:p>
        </p:txBody>
      </p:sp>
      <p:grpSp>
        <p:nvGrpSpPr>
          <p:cNvPr id="4" name="그룹 34"/>
          <p:cNvGrpSpPr/>
          <p:nvPr/>
        </p:nvGrpSpPr>
        <p:grpSpPr>
          <a:xfrm>
            <a:off x="2533651" y="1903578"/>
            <a:ext cx="7943199" cy="4601997"/>
            <a:chOff x="1261681" y="1903578"/>
            <a:chExt cx="7653069" cy="3594570"/>
          </a:xfrm>
        </p:grpSpPr>
        <p:cxnSp>
          <p:nvCxnSpPr>
            <p:cNvPr id="33" name="직선 연결선 32"/>
            <p:cNvCxnSpPr/>
            <p:nvPr/>
          </p:nvCxnSpPr>
          <p:spPr>
            <a:xfrm>
              <a:off x="1261681" y="549814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4" name="직선 연결선 33"/>
            <p:cNvCxnSpPr/>
            <p:nvPr/>
          </p:nvCxnSpPr>
          <p:spPr>
            <a:xfrm>
              <a:off x="1261681" y="190357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15" name="직사각형 14"/>
          <p:cNvSpPr/>
          <p:nvPr/>
        </p:nvSpPr>
        <p:spPr>
          <a:xfrm>
            <a:off x="1524000" y="6505575"/>
            <a:ext cx="781050" cy="3238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 name="직사각형 8">
            <a:extLst>
              <a:ext uri="{FF2B5EF4-FFF2-40B4-BE49-F238E27FC236}">
                <a16:creationId xmlns:a16="http://schemas.microsoft.com/office/drawing/2014/main" id="{E864AB79-5599-4E95-8D04-21B513B65107}"/>
              </a:ext>
            </a:extLst>
          </p:cNvPr>
          <p:cNvSpPr/>
          <p:nvPr/>
        </p:nvSpPr>
        <p:spPr>
          <a:xfrm>
            <a:off x="8453121" y="4363366"/>
            <a:ext cx="1549465" cy="588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 name="직사각형 4">
            <a:extLst>
              <a:ext uri="{FF2B5EF4-FFF2-40B4-BE49-F238E27FC236}">
                <a16:creationId xmlns:a16="http://schemas.microsoft.com/office/drawing/2014/main" id="{87BC91CB-2479-4015-A825-3DDF24B13750}"/>
              </a:ext>
            </a:extLst>
          </p:cNvPr>
          <p:cNvSpPr/>
          <p:nvPr/>
        </p:nvSpPr>
        <p:spPr>
          <a:xfrm>
            <a:off x="2401571" y="2086458"/>
            <a:ext cx="45719" cy="438570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 name="직사각형 5">
            <a:extLst>
              <a:ext uri="{FF2B5EF4-FFF2-40B4-BE49-F238E27FC236}">
                <a16:creationId xmlns:a16="http://schemas.microsoft.com/office/drawing/2014/main" id="{0C0FEC18-EFFE-4FC3-8D83-3E048B029816}"/>
              </a:ext>
            </a:extLst>
          </p:cNvPr>
          <p:cNvSpPr/>
          <p:nvPr/>
        </p:nvSpPr>
        <p:spPr>
          <a:xfrm>
            <a:off x="2416809" y="2086458"/>
            <a:ext cx="3296314"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2" name="TextBox 21">
            <a:extLst>
              <a:ext uri="{FF2B5EF4-FFF2-40B4-BE49-F238E27FC236}">
                <a16:creationId xmlns:a16="http://schemas.microsoft.com/office/drawing/2014/main" id="{D929F0AA-774F-40E1-9482-2CE1007A32C6}"/>
              </a:ext>
            </a:extLst>
          </p:cNvPr>
          <p:cNvSpPr txBox="1"/>
          <p:nvPr/>
        </p:nvSpPr>
        <p:spPr>
          <a:xfrm>
            <a:off x="7217418" y="6210548"/>
            <a:ext cx="5570335" cy="261610"/>
          </a:xfrm>
          <a:prstGeom prst="rect">
            <a:avLst/>
          </a:prstGeom>
          <a:noFill/>
        </p:spPr>
        <p:txBody>
          <a:bodyPr wrap="square" rtlCol="0">
            <a:spAutoFit/>
          </a:bodyPr>
          <a:lstStyle/>
          <a:p>
            <a:r>
              <a:rPr lang="en-US" altLang="ko-KR" sz="1100" dirty="0">
                <a:solidFill>
                  <a:schemeClr val="bg2">
                    <a:lumMod val="75000"/>
                  </a:schemeClr>
                </a:solidFill>
              </a:rPr>
              <a:t>https://patents.google.com/patent/US8357962B2/en</a:t>
            </a:r>
            <a:endParaRPr lang="ko-KR" altLang="en-US" sz="1100" dirty="0">
              <a:solidFill>
                <a:schemeClr val="bg2">
                  <a:lumMod val="75000"/>
                </a:schemeClr>
              </a:solidFill>
            </a:endParaRPr>
          </a:p>
        </p:txBody>
      </p:sp>
      <p:sp>
        <p:nvSpPr>
          <p:cNvPr id="8" name="내용 개체 틀 7"/>
          <p:cNvSpPr>
            <a:spLocks noGrp="1"/>
          </p:cNvSpPr>
          <p:nvPr>
            <p:ph idx="1"/>
          </p:nvPr>
        </p:nvSpPr>
        <p:spPr/>
        <p:txBody>
          <a:bodyPr/>
          <a:lstStyle/>
          <a:p>
            <a:r>
              <a:rPr lang="en-US" altLang="ko-KR" sz="1800" b="1" dirty="0"/>
              <a:t>Spin Hall Effect(SHE)</a:t>
            </a:r>
            <a:endParaRPr lang="ko-KR" altLang="en-US" b="1" dirty="0"/>
          </a:p>
        </p:txBody>
      </p:sp>
      <p:pic>
        <p:nvPicPr>
          <p:cNvPr id="11" name="그림 10"/>
          <p:cNvPicPr>
            <a:picLocks noChangeAspect="1"/>
          </p:cNvPicPr>
          <p:nvPr/>
        </p:nvPicPr>
        <p:blipFill>
          <a:blip r:embed="rId3"/>
          <a:stretch>
            <a:fillRect/>
          </a:stretch>
        </p:blipFill>
        <p:spPr>
          <a:xfrm>
            <a:off x="3442686" y="2047161"/>
            <a:ext cx="6053360" cy="3891967"/>
          </a:xfrm>
          <a:prstGeom prst="rect">
            <a:avLst/>
          </a:prstGeom>
        </p:spPr>
      </p:pic>
      <p:sp>
        <p:nvSpPr>
          <p:cNvPr id="3" name="텍스트 개체 틀 2"/>
          <p:cNvSpPr>
            <a:spLocks noGrp="1"/>
          </p:cNvSpPr>
          <p:nvPr>
            <p:ph type="body" sz="quarter" idx="11"/>
          </p:nvPr>
        </p:nvSpPr>
        <p:spPr/>
        <p:txBody>
          <a:bodyPr/>
          <a:lstStyle/>
          <a:p>
            <a:endParaRPr lang="ko-KR" altLang="en-US"/>
          </a:p>
        </p:txBody>
      </p:sp>
    </p:spTree>
    <p:extLst>
      <p:ext uri="{BB962C8B-B14F-4D97-AF65-F5344CB8AC3E}">
        <p14:creationId xmlns:p14="http://schemas.microsoft.com/office/powerpoint/2010/main" val="136054212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2353414" y="488112"/>
            <a:ext cx="8314586" cy="488202"/>
          </a:xfrm>
        </p:spPr>
        <p:txBody>
          <a:bodyPr/>
          <a:lstStyle/>
          <a:p>
            <a:pPr algn="ctr"/>
            <a:r>
              <a:rPr lang="en-US" altLang="ko-KR" b="1" dirty="0" smtClean="0">
                <a:ea typeface="한컴바탕확장" panose="02000009000000000000" pitchFamily="1" charset="-127"/>
              </a:rPr>
              <a:t>Introduction</a:t>
            </a:r>
            <a:endParaRPr lang="ko-KR" altLang="en-US" b="1" dirty="0">
              <a:ea typeface="한컴바탕확장" panose="02000009000000000000" pitchFamily="1" charset="-127"/>
            </a:endParaRPr>
          </a:p>
        </p:txBody>
      </p:sp>
      <p:sp>
        <p:nvSpPr>
          <p:cNvPr id="7" name="텍스트 개체 틀 6"/>
          <p:cNvSpPr>
            <a:spLocks noGrp="1"/>
          </p:cNvSpPr>
          <p:nvPr>
            <p:ph type="body" sz="quarter" idx="11"/>
          </p:nvPr>
        </p:nvSpPr>
        <p:spPr/>
        <p:txBody>
          <a:bodyPr/>
          <a:lstStyle/>
          <a:p>
            <a:r>
              <a:rPr lang="en-US" altLang="ko-KR" dirty="0"/>
              <a:t> </a:t>
            </a:r>
            <a:endParaRPr lang="ko-KR" altLang="en-US" dirty="0"/>
          </a:p>
        </p:txBody>
      </p:sp>
      <p:grpSp>
        <p:nvGrpSpPr>
          <p:cNvPr id="4" name="그룹 34"/>
          <p:cNvGrpSpPr/>
          <p:nvPr/>
        </p:nvGrpSpPr>
        <p:grpSpPr>
          <a:xfrm>
            <a:off x="2533651" y="1903578"/>
            <a:ext cx="7943199" cy="4601997"/>
            <a:chOff x="1261681" y="1903578"/>
            <a:chExt cx="7653069" cy="3594570"/>
          </a:xfrm>
        </p:grpSpPr>
        <p:cxnSp>
          <p:nvCxnSpPr>
            <p:cNvPr id="33" name="직선 연결선 32"/>
            <p:cNvCxnSpPr/>
            <p:nvPr/>
          </p:nvCxnSpPr>
          <p:spPr>
            <a:xfrm>
              <a:off x="1261681" y="549814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4" name="직선 연결선 33"/>
            <p:cNvCxnSpPr/>
            <p:nvPr/>
          </p:nvCxnSpPr>
          <p:spPr>
            <a:xfrm>
              <a:off x="1261681" y="190357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15" name="직사각형 14"/>
          <p:cNvSpPr/>
          <p:nvPr/>
        </p:nvSpPr>
        <p:spPr>
          <a:xfrm>
            <a:off x="1524000" y="6505575"/>
            <a:ext cx="781050" cy="3238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latinLnBrk="0"/>
            <a:endParaRPr lang="ko-KR" altLang="en-US">
              <a:solidFill>
                <a:prstClr val="white"/>
              </a:solidFill>
              <a:latin typeface="SpoqaHanSans-thin"/>
            </a:endParaRPr>
          </a:p>
        </p:txBody>
      </p:sp>
      <p:sp>
        <p:nvSpPr>
          <p:cNvPr id="16" name="텍스트 개체 틀 7"/>
          <p:cNvSpPr>
            <a:spLocks noGrp="1"/>
          </p:cNvSpPr>
          <p:nvPr>
            <p:ph type="body" sz="quarter" idx="11"/>
          </p:nvPr>
        </p:nvSpPr>
        <p:spPr>
          <a:xfrm>
            <a:off x="259896" y="975521"/>
            <a:ext cx="488113" cy="746125"/>
          </a:xfrm>
        </p:spPr>
        <p:txBody>
          <a:bodyPr/>
          <a:lstStyle/>
          <a:p>
            <a:pPr algn="ctr"/>
            <a:endParaRPr lang="ko-KR" altLang="en-US" dirty="0"/>
          </a:p>
        </p:txBody>
      </p:sp>
      <p:sp>
        <p:nvSpPr>
          <p:cNvPr id="9" name="직사각형 8">
            <a:extLst>
              <a:ext uri="{FF2B5EF4-FFF2-40B4-BE49-F238E27FC236}">
                <a16:creationId xmlns:a16="http://schemas.microsoft.com/office/drawing/2014/main" id="{E864AB79-5599-4E95-8D04-21B513B65107}"/>
              </a:ext>
            </a:extLst>
          </p:cNvPr>
          <p:cNvSpPr/>
          <p:nvPr/>
        </p:nvSpPr>
        <p:spPr>
          <a:xfrm>
            <a:off x="8453121" y="4363366"/>
            <a:ext cx="1549465" cy="588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latinLnBrk="0"/>
            <a:endParaRPr lang="ko-KR" altLang="en-US">
              <a:solidFill>
                <a:prstClr val="white"/>
              </a:solidFill>
              <a:latin typeface="SpoqaHanSans-thin"/>
            </a:endParaRPr>
          </a:p>
        </p:txBody>
      </p:sp>
      <p:sp>
        <p:nvSpPr>
          <p:cNvPr id="5" name="직사각형 4">
            <a:extLst>
              <a:ext uri="{FF2B5EF4-FFF2-40B4-BE49-F238E27FC236}">
                <a16:creationId xmlns:a16="http://schemas.microsoft.com/office/drawing/2014/main" id="{87BC91CB-2479-4015-A825-3DDF24B13750}"/>
              </a:ext>
            </a:extLst>
          </p:cNvPr>
          <p:cNvSpPr/>
          <p:nvPr/>
        </p:nvSpPr>
        <p:spPr>
          <a:xfrm flipH="1">
            <a:off x="2447290" y="2086459"/>
            <a:ext cx="8690102" cy="433263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457200" latinLnBrk="0"/>
            <a:r>
              <a:rPr lang="en-US" altLang="ko-KR" sz="2800" b="1" dirty="0" smtClean="0">
                <a:solidFill>
                  <a:schemeClr val="tx1"/>
                </a:solidFill>
                <a:latin typeface="SpoqaHanSans"/>
              </a:rPr>
              <a:t>Solid State Physics  </a:t>
            </a:r>
            <a:r>
              <a:rPr lang="en-US" altLang="ko-KR" sz="2800" dirty="0" smtClean="0">
                <a:solidFill>
                  <a:schemeClr val="tx1"/>
                </a:solidFill>
                <a:latin typeface="SpoqaHanSans"/>
              </a:rPr>
              <a:t>-  role of electrons</a:t>
            </a:r>
          </a:p>
          <a:p>
            <a:pPr defTabSz="457200" latinLnBrk="0"/>
            <a:r>
              <a:rPr lang="en-US" altLang="ko-KR" sz="1600" dirty="0" smtClean="0">
                <a:solidFill>
                  <a:schemeClr val="tx1"/>
                </a:solidFill>
                <a:latin typeface="SpoqaHanSans"/>
              </a:rPr>
              <a:t> </a:t>
            </a:r>
            <a:endParaRPr lang="en-US" altLang="ko-KR" sz="1600" dirty="0">
              <a:solidFill>
                <a:schemeClr val="tx1"/>
              </a:solidFill>
              <a:latin typeface="SpoqaHanSans"/>
            </a:endParaRPr>
          </a:p>
          <a:p>
            <a:pPr defTabSz="457200" latinLnBrk="0"/>
            <a:endParaRPr lang="en-US" altLang="ko-KR" sz="1600" dirty="0" smtClean="0">
              <a:solidFill>
                <a:schemeClr val="tx1"/>
              </a:solidFill>
              <a:latin typeface="SpoqaHanSans"/>
            </a:endParaRPr>
          </a:p>
          <a:p>
            <a:pPr defTabSz="457200" latinLnBrk="0"/>
            <a:endParaRPr lang="en-US" altLang="ko-KR" sz="1600" dirty="0">
              <a:solidFill>
                <a:schemeClr val="tx1"/>
              </a:solidFill>
              <a:latin typeface="SpoqaHanSans"/>
            </a:endParaRPr>
          </a:p>
          <a:p>
            <a:pPr defTabSz="457200" latinLnBrk="0"/>
            <a:endParaRPr lang="en-US" altLang="ko-KR" sz="1600" dirty="0" smtClean="0">
              <a:solidFill>
                <a:schemeClr val="tx1"/>
              </a:solidFill>
              <a:latin typeface="SpoqaHanSans"/>
            </a:endParaRPr>
          </a:p>
          <a:p>
            <a:pPr defTabSz="457200" latinLnBrk="0"/>
            <a:endParaRPr lang="en-US" altLang="ko-KR" sz="1600" dirty="0">
              <a:solidFill>
                <a:schemeClr val="tx1"/>
              </a:solidFill>
              <a:latin typeface="SpoqaHanSans"/>
            </a:endParaRPr>
          </a:p>
          <a:p>
            <a:pPr defTabSz="457200" latinLnBrk="0"/>
            <a:endParaRPr lang="en-US" altLang="ko-KR" sz="1600" dirty="0" smtClean="0">
              <a:solidFill>
                <a:schemeClr val="tx1"/>
              </a:solidFill>
              <a:latin typeface="SpoqaHanSans"/>
            </a:endParaRPr>
          </a:p>
          <a:p>
            <a:pPr defTabSz="457200" latinLnBrk="0"/>
            <a:endParaRPr lang="en-US" altLang="ko-KR" sz="1600" dirty="0">
              <a:solidFill>
                <a:schemeClr val="tx1"/>
              </a:solidFill>
              <a:latin typeface="SpoqaHanSans"/>
            </a:endParaRPr>
          </a:p>
          <a:p>
            <a:pPr defTabSz="457200" latinLnBrk="0"/>
            <a:endParaRPr lang="en-US" altLang="ko-KR" sz="1600" dirty="0" smtClean="0">
              <a:solidFill>
                <a:schemeClr val="tx1"/>
              </a:solidFill>
              <a:latin typeface="SpoqaHanSans"/>
            </a:endParaRPr>
          </a:p>
          <a:p>
            <a:pPr defTabSz="457200" latinLnBrk="0"/>
            <a:endParaRPr lang="en-US" altLang="ko-KR" sz="1600" dirty="0">
              <a:solidFill>
                <a:schemeClr val="tx1"/>
              </a:solidFill>
              <a:latin typeface="SpoqaHanSans"/>
            </a:endParaRPr>
          </a:p>
          <a:p>
            <a:pPr defTabSz="457200" latinLnBrk="0"/>
            <a:endParaRPr lang="en-US" altLang="ko-KR" sz="1600" dirty="0" smtClean="0">
              <a:solidFill>
                <a:schemeClr val="tx1"/>
              </a:solidFill>
              <a:latin typeface="SpoqaHanSans"/>
            </a:endParaRPr>
          </a:p>
          <a:p>
            <a:pPr defTabSz="457200" latinLnBrk="0"/>
            <a:endParaRPr lang="en-US" altLang="ko-KR" sz="1200" dirty="0" smtClean="0">
              <a:solidFill>
                <a:schemeClr val="tx1"/>
              </a:solidFill>
              <a:latin typeface="SpoqaHanSans"/>
            </a:endParaRPr>
          </a:p>
          <a:p>
            <a:pPr defTabSz="457200" latinLnBrk="0"/>
            <a:endParaRPr lang="en-US" altLang="ko-KR" sz="1600" dirty="0">
              <a:solidFill>
                <a:schemeClr val="tx1"/>
              </a:solidFill>
              <a:latin typeface="SpoqaHanSans"/>
            </a:endParaRPr>
          </a:p>
          <a:p>
            <a:pPr defTabSz="457200" latinLnBrk="0"/>
            <a:endParaRPr lang="en-US" altLang="ko-KR" sz="1200" dirty="0">
              <a:solidFill>
                <a:schemeClr val="tx1"/>
              </a:solidFill>
              <a:latin typeface="SpoqaHanSans"/>
            </a:endParaRPr>
          </a:p>
          <a:p>
            <a:pPr defTabSz="457200" latinLnBrk="0"/>
            <a:endParaRPr lang="en-US" altLang="ko-KR" sz="1200" dirty="0" smtClean="0">
              <a:solidFill>
                <a:schemeClr val="tx1"/>
              </a:solidFill>
              <a:latin typeface="SpoqaHanSans"/>
            </a:endParaRPr>
          </a:p>
        </p:txBody>
      </p:sp>
      <p:sp>
        <p:nvSpPr>
          <p:cNvPr id="6" name="직사각형 5">
            <a:extLst>
              <a:ext uri="{FF2B5EF4-FFF2-40B4-BE49-F238E27FC236}">
                <a16:creationId xmlns:a16="http://schemas.microsoft.com/office/drawing/2014/main" id="{0C0FEC18-EFFE-4FC3-8D83-3E048B029816}"/>
              </a:ext>
            </a:extLst>
          </p:cNvPr>
          <p:cNvSpPr/>
          <p:nvPr/>
        </p:nvSpPr>
        <p:spPr>
          <a:xfrm>
            <a:off x="2416809" y="2086458"/>
            <a:ext cx="3296314"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latinLnBrk="0"/>
            <a:endParaRPr lang="ko-KR" altLang="en-US">
              <a:solidFill>
                <a:prstClr val="white"/>
              </a:solidFill>
              <a:latin typeface="SpoqaHanSans-thin"/>
            </a:endParaRPr>
          </a:p>
        </p:txBody>
      </p:sp>
      <p:sp>
        <p:nvSpPr>
          <p:cNvPr id="8" name="내용 개체 틀 7"/>
          <p:cNvSpPr>
            <a:spLocks noGrp="1"/>
          </p:cNvSpPr>
          <p:nvPr>
            <p:ph idx="1"/>
          </p:nvPr>
        </p:nvSpPr>
        <p:spPr/>
        <p:txBody>
          <a:bodyPr/>
          <a:lstStyle/>
          <a:p>
            <a:r>
              <a:rPr lang="en-US" altLang="ko-KR" sz="1800" b="1" dirty="0" smtClean="0">
                <a:latin typeface="+mj-lt"/>
              </a:rPr>
              <a:t>SPINTRONICS</a:t>
            </a:r>
            <a:endParaRPr lang="ko-KR" altLang="en-US" sz="1800" b="1" dirty="0">
              <a:latin typeface="+mj-lt"/>
            </a:endParaRPr>
          </a:p>
        </p:txBody>
      </p:sp>
      <p:pic>
        <p:nvPicPr>
          <p:cNvPr id="12" name="그림 11"/>
          <p:cNvPicPr>
            <a:picLocks noChangeAspect="1"/>
          </p:cNvPicPr>
          <p:nvPr/>
        </p:nvPicPr>
        <p:blipFill>
          <a:blip r:embed="rId3"/>
          <a:stretch>
            <a:fillRect/>
          </a:stretch>
        </p:blipFill>
        <p:spPr>
          <a:xfrm>
            <a:off x="1914525" y="3347902"/>
            <a:ext cx="4448447" cy="2567389"/>
          </a:xfrm>
          <a:prstGeom prst="rect">
            <a:avLst/>
          </a:prstGeom>
        </p:spPr>
      </p:pic>
      <p:pic>
        <p:nvPicPr>
          <p:cNvPr id="13" name="그림 12"/>
          <p:cNvPicPr>
            <a:picLocks noChangeAspect="1"/>
          </p:cNvPicPr>
          <p:nvPr/>
        </p:nvPicPr>
        <p:blipFill rotWithShape="1">
          <a:blip r:embed="rId4"/>
          <a:srcRect l="1737"/>
          <a:stretch/>
        </p:blipFill>
        <p:spPr>
          <a:xfrm>
            <a:off x="6962503" y="3347902"/>
            <a:ext cx="4205370" cy="2370306"/>
          </a:xfrm>
          <a:prstGeom prst="rect">
            <a:avLst/>
          </a:prstGeom>
        </p:spPr>
      </p:pic>
    </p:spTree>
    <p:extLst>
      <p:ext uri="{BB962C8B-B14F-4D97-AF65-F5344CB8AC3E}">
        <p14:creationId xmlns:p14="http://schemas.microsoft.com/office/powerpoint/2010/main" val="285743117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2353414" y="488112"/>
            <a:ext cx="8314586" cy="488202"/>
          </a:xfrm>
        </p:spPr>
        <p:txBody>
          <a:bodyPr/>
          <a:lstStyle/>
          <a:p>
            <a:pPr algn="ctr"/>
            <a:r>
              <a:rPr lang="en-US" altLang="ko-KR" b="1" dirty="0">
                <a:ea typeface="한컴바탕확장" panose="02000009000000000000" pitchFamily="1" charset="-127"/>
              </a:rPr>
              <a:t>EXPERIMENT</a:t>
            </a:r>
            <a:endParaRPr lang="ko-KR" altLang="en-US" dirty="0">
              <a:latin typeface="한컴바탕확장" panose="02000009000000000000" pitchFamily="1" charset="-127"/>
              <a:ea typeface="한컴바탕확장" panose="02000009000000000000" pitchFamily="1" charset="-127"/>
            </a:endParaRPr>
          </a:p>
        </p:txBody>
      </p:sp>
      <p:sp>
        <p:nvSpPr>
          <p:cNvPr id="7" name="텍스트 개체 틀 6"/>
          <p:cNvSpPr>
            <a:spLocks noGrp="1"/>
          </p:cNvSpPr>
          <p:nvPr>
            <p:ph type="body" sz="quarter" idx="11"/>
          </p:nvPr>
        </p:nvSpPr>
        <p:spPr/>
        <p:txBody>
          <a:bodyPr/>
          <a:lstStyle/>
          <a:p>
            <a:r>
              <a:rPr lang="en-US" altLang="ko-KR" dirty="0"/>
              <a:t> </a:t>
            </a:r>
            <a:endParaRPr lang="ko-KR" altLang="en-US" dirty="0"/>
          </a:p>
        </p:txBody>
      </p:sp>
      <p:grpSp>
        <p:nvGrpSpPr>
          <p:cNvPr id="4" name="그룹 34"/>
          <p:cNvGrpSpPr/>
          <p:nvPr/>
        </p:nvGrpSpPr>
        <p:grpSpPr>
          <a:xfrm>
            <a:off x="2533651" y="1903578"/>
            <a:ext cx="7943199" cy="4601997"/>
            <a:chOff x="1261681" y="1903578"/>
            <a:chExt cx="7653069" cy="3594570"/>
          </a:xfrm>
        </p:grpSpPr>
        <p:cxnSp>
          <p:nvCxnSpPr>
            <p:cNvPr id="33" name="직선 연결선 32"/>
            <p:cNvCxnSpPr/>
            <p:nvPr/>
          </p:nvCxnSpPr>
          <p:spPr>
            <a:xfrm>
              <a:off x="1261681" y="549814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4" name="직선 연결선 33"/>
            <p:cNvCxnSpPr/>
            <p:nvPr/>
          </p:nvCxnSpPr>
          <p:spPr>
            <a:xfrm>
              <a:off x="1261681" y="190357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15" name="직사각형 14"/>
          <p:cNvSpPr/>
          <p:nvPr/>
        </p:nvSpPr>
        <p:spPr>
          <a:xfrm>
            <a:off x="1524000" y="6505575"/>
            <a:ext cx="781050" cy="3238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 name="직사각형 8">
            <a:extLst>
              <a:ext uri="{FF2B5EF4-FFF2-40B4-BE49-F238E27FC236}">
                <a16:creationId xmlns:a16="http://schemas.microsoft.com/office/drawing/2014/main" id="{E864AB79-5599-4E95-8D04-21B513B65107}"/>
              </a:ext>
            </a:extLst>
          </p:cNvPr>
          <p:cNvSpPr/>
          <p:nvPr/>
        </p:nvSpPr>
        <p:spPr>
          <a:xfrm>
            <a:off x="8453121" y="4363366"/>
            <a:ext cx="1549465" cy="588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 name="직사각형 4">
            <a:extLst>
              <a:ext uri="{FF2B5EF4-FFF2-40B4-BE49-F238E27FC236}">
                <a16:creationId xmlns:a16="http://schemas.microsoft.com/office/drawing/2014/main" id="{87BC91CB-2479-4015-A825-3DDF24B13750}"/>
              </a:ext>
            </a:extLst>
          </p:cNvPr>
          <p:cNvSpPr/>
          <p:nvPr/>
        </p:nvSpPr>
        <p:spPr>
          <a:xfrm>
            <a:off x="2401571" y="2086458"/>
            <a:ext cx="45719" cy="438570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 name="직사각형 5">
            <a:extLst>
              <a:ext uri="{FF2B5EF4-FFF2-40B4-BE49-F238E27FC236}">
                <a16:creationId xmlns:a16="http://schemas.microsoft.com/office/drawing/2014/main" id="{0C0FEC18-EFFE-4FC3-8D83-3E048B029816}"/>
              </a:ext>
            </a:extLst>
          </p:cNvPr>
          <p:cNvSpPr/>
          <p:nvPr/>
        </p:nvSpPr>
        <p:spPr>
          <a:xfrm>
            <a:off x="2416809" y="2086458"/>
            <a:ext cx="3296314"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 name="내용 개체 틀 7"/>
          <p:cNvSpPr>
            <a:spLocks noGrp="1"/>
          </p:cNvSpPr>
          <p:nvPr>
            <p:ph idx="1"/>
          </p:nvPr>
        </p:nvSpPr>
        <p:spPr/>
        <p:txBody>
          <a:bodyPr/>
          <a:lstStyle/>
          <a:p>
            <a:r>
              <a:rPr lang="en-US" altLang="ko-KR" sz="1800" b="1" dirty="0"/>
              <a:t>Spin Hall Effect(SHE)</a:t>
            </a:r>
            <a:endParaRPr lang="ko-KR" altLang="en-US" b="1" dirty="0"/>
          </a:p>
        </p:txBody>
      </p:sp>
      <p:pic>
        <p:nvPicPr>
          <p:cNvPr id="3" name="그림 2"/>
          <p:cNvPicPr>
            <a:picLocks noChangeAspect="1"/>
          </p:cNvPicPr>
          <p:nvPr/>
        </p:nvPicPr>
        <p:blipFill>
          <a:blip r:embed="rId3"/>
          <a:stretch>
            <a:fillRect/>
          </a:stretch>
        </p:blipFill>
        <p:spPr>
          <a:xfrm>
            <a:off x="2462529" y="2040924"/>
            <a:ext cx="4124520" cy="2180203"/>
          </a:xfrm>
          <a:prstGeom prst="rect">
            <a:avLst/>
          </a:prstGeom>
        </p:spPr>
      </p:pic>
      <p:pic>
        <p:nvPicPr>
          <p:cNvPr id="12" name="그림 11"/>
          <p:cNvPicPr>
            <a:picLocks noChangeAspect="1"/>
          </p:cNvPicPr>
          <p:nvPr/>
        </p:nvPicPr>
        <p:blipFill>
          <a:blip r:embed="rId4"/>
          <a:stretch>
            <a:fillRect/>
          </a:stretch>
        </p:blipFill>
        <p:spPr>
          <a:xfrm>
            <a:off x="6869557" y="2014627"/>
            <a:ext cx="3101233" cy="4141243"/>
          </a:xfrm>
          <a:prstGeom prst="rect">
            <a:avLst/>
          </a:prstGeom>
        </p:spPr>
      </p:pic>
      <p:pic>
        <p:nvPicPr>
          <p:cNvPr id="1026" name="Picture 2" descr="https://upload.wikimedia.org/wikipedia/commons/7/74/SpinHallEffect.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62529" y="4570831"/>
            <a:ext cx="4545208" cy="1445646"/>
          </a:xfrm>
          <a:prstGeom prst="rect">
            <a:avLst/>
          </a:prstGeom>
          <a:noFill/>
          <a:extLst>
            <a:ext uri="{909E8E84-426E-40DD-AFC4-6F175D3DCCD1}">
              <a14:hiddenFill xmlns:a14="http://schemas.microsoft.com/office/drawing/2010/main">
                <a:solidFill>
                  <a:srgbClr val="FFFFFF"/>
                </a:solidFill>
              </a14:hiddenFill>
            </a:ext>
          </a:extLst>
        </p:spPr>
      </p:pic>
      <p:sp>
        <p:nvSpPr>
          <p:cNvPr id="10" name="텍스트 개체 틀 9"/>
          <p:cNvSpPr>
            <a:spLocks noGrp="1"/>
          </p:cNvSpPr>
          <p:nvPr>
            <p:ph type="body" sz="quarter" idx="11"/>
          </p:nvPr>
        </p:nvSpPr>
        <p:spPr/>
        <p:txBody>
          <a:bodyPr/>
          <a:lstStyle/>
          <a:p>
            <a:endParaRPr lang="ko-KR" altLang="en-US"/>
          </a:p>
        </p:txBody>
      </p:sp>
    </p:spTree>
    <p:extLst>
      <p:ext uri="{BB962C8B-B14F-4D97-AF65-F5344CB8AC3E}">
        <p14:creationId xmlns:p14="http://schemas.microsoft.com/office/powerpoint/2010/main" val="163926519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2305050" y="1576248"/>
            <a:ext cx="8314586" cy="4275912"/>
          </a:xfrm>
        </p:spPr>
        <p:txBody>
          <a:bodyPr/>
          <a:lstStyle/>
          <a:p>
            <a:pPr algn="ctr"/>
            <a:r>
              <a:rPr lang="en-US" altLang="ko-KR" sz="2000" b="1" dirty="0" smtClean="0">
                <a:ea typeface="한컴바탕확장" panose="02000009000000000000" pitchFamily="1" charset="-127"/>
              </a:rPr>
              <a:t>SOLID STATE PHYSICS</a:t>
            </a:r>
            <a:r>
              <a:rPr lang="en-US" altLang="ko-KR" b="1" dirty="0" smtClean="0">
                <a:ea typeface="한컴바탕확장" panose="02000009000000000000" pitchFamily="1" charset="-127"/>
              </a:rPr>
              <a:t/>
            </a:r>
            <a:br>
              <a:rPr lang="en-US" altLang="ko-KR" b="1" dirty="0" smtClean="0">
                <a:ea typeface="한컴바탕확장" panose="02000009000000000000" pitchFamily="1" charset="-127"/>
              </a:rPr>
            </a:br>
            <a:r>
              <a:rPr lang="en-US" altLang="ko-KR" b="1" dirty="0">
                <a:ea typeface="한컴바탕확장" panose="02000009000000000000" pitchFamily="1" charset="-127"/>
              </a:rPr>
              <a:t/>
            </a:r>
            <a:br>
              <a:rPr lang="en-US" altLang="ko-KR" b="1" dirty="0">
                <a:ea typeface="한컴바탕확장" panose="02000009000000000000" pitchFamily="1" charset="-127"/>
              </a:rPr>
            </a:br>
            <a:r>
              <a:rPr lang="en-US" altLang="ko-KR" sz="3500" b="1" dirty="0" smtClean="0">
                <a:ea typeface="한컴바탕확장" panose="02000009000000000000" pitchFamily="1" charset="-127"/>
              </a:rPr>
              <a:t>S P I N T R O N I C S</a:t>
            </a:r>
            <a:br>
              <a:rPr lang="en-US" altLang="ko-KR" sz="3500" b="1" dirty="0" smtClean="0">
                <a:ea typeface="한컴바탕확장" panose="02000009000000000000" pitchFamily="1" charset="-127"/>
              </a:rPr>
            </a:br>
            <a:r>
              <a:rPr lang="en-US" altLang="ko-KR" b="1" dirty="0">
                <a:ea typeface="한컴바탕확장" panose="02000009000000000000" pitchFamily="1" charset="-127"/>
              </a:rPr>
              <a:t/>
            </a:r>
            <a:br>
              <a:rPr lang="en-US" altLang="ko-KR" b="1" dirty="0">
                <a:ea typeface="한컴바탕확장" panose="02000009000000000000" pitchFamily="1" charset="-127"/>
              </a:rPr>
            </a:br>
            <a:r>
              <a:rPr lang="en-US" altLang="ko-KR" b="1" dirty="0" smtClean="0">
                <a:ea typeface="한컴바탕확장" panose="02000009000000000000" pitchFamily="1" charset="-127"/>
              </a:rPr>
              <a:t/>
            </a:r>
            <a:br>
              <a:rPr lang="en-US" altLang="ko-KR" b="1" dirty="0" smtClean="0">
                <a:ea typeface="한컴바탕확장" panose="02000009000000000000" pitchFamily="1" charset="-127"/>
              </a:rPr>
            </a:br>
            <a:r>
              <a:rPr lang="en-US" altLang="ko-KR" sz="1800" b="1" dirty="0" smtClean="0">
                <a:ea typeface="한컴바탕확장" panose="02000009000000000000" pitchFamily="1" charset="-127"/>
              </a:rPr>
              <a:t>APPICATION</a:t>
            </a:r>
            <a:br>
              <a:rPr lang="en-US" altLang="ko-KR" sz="1800" b="1" dirty="0" smtClean="0">
                <a:ea typeface="한컴바탕확장" panose="02000009000000000000" pitchFamily="1" charset="-127"/>
              </a:rPr>
            </a:br>
            <a:r>
              <a:rPr lang="en-US" altLang="ko-KR" sz="1800" b="1" dirty="0" smtClean="0">
                <a:ea typeface="한컴바탕확장" panose="02000009000000000000" pitchFamily="1" charset="-127"/>
              </a:rPr>
              <a:t/>
            </a:r>
            <a:br>
              <a:rPr lang="en-US" altLang="ko-KR" sz="1800" b="1" dirty="0" smtClean="0">
                <a:ea typeface="한컴바탕확장" panose="02000009000000000000" pitchFamily="1" charset="-127"/>
              </a:rPr>
            </a:br>
            <a:r>
              <a:rPr lang="ko-KR" altLang="en-US" sz="1800" b="1" dirty="0" err="1" smtClean="0">
                <a:ea typeface="한컴바탕확장" panose="02000009000000000000" pitchFamily="1" charset="-127"/>
              </a:rPr>
              <a:t>남동관</a:t>
            </a:r>
            <a:endParaRPr lang="ko-KR" altLang="en-US" b="1" dirty="0">
              <a:ea typeface="한컴바탕확장" panose="02000009000000000000" pitchFamily="1" charset="-127"/>
            </a:endParaRPr>
          </a:p>
        </p:txBody>
      </p:sp>
      <p:sp>
        <p:nvSpPr>
          <p:cNvPr id="7" name="텍스트 개체 틀 6"/>
          <p:cNvSpPr>
            <a:spLocks noGrp="1"/>
          </p:cNvSpPr>
          <p:nvPr>
            <p:ph type="body" sz="quarter" idx="11"/>
          </p:nvPr>
        </p:nvSpPr>
        <p:spPr/>
        <p:txBody>
          <a:bodyPr/>
          <a:lstStyle/>
          <a:p>
            <a:r>
              <a:rPr lang="en-US" altLang="ko-KR" dirty="0"/>
              <a:t> </a:t>
            </a:r>
            <a:endParaRPr lang="ko-KR" altLang="en-US" dirty="0"/>
          </a:p>
        </p:txBody>
      </p:sp>
      <p:grpSp>
        <p:nvGrpSpPr>
          <p:cNvPr id="4" name="그룹 34"/>
          <p:cNvGrpSpPr/>
          <p:nvPr/>
        </p:nvGrpSpPr>
        <p:grpSpPr>
          <a:xfrm>
            <a:off x="2533651" y="1903578"/>
            <a:ext cx="7943199" cy="4601997"/>
            <a:chOff x="1261681" y="1903578"/>
            <a:chExt cx="7653069" cy="3594570"/>
          </a:xfrm>
        </p:grpSpPr>
        <p:cxnSp>
          <p:nvCxnSpPr>
            <p:cNvPr id="33" name="직선 연결선 32"/>
            <p:cNvCxnSpPr/>
            <p:nvPr/>
          </p:nvCxnSpPr>
          <p:spPr>
            <a:xfrm>
              <a:off x="1261681" y="549814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4" name="직선 연결선 33"/>
            <p:cNvCxnSpPr/>
            <p:nvPr/>
          </p:nvCxnSpPr>
          <p:spPr>
            <a:xfrm>
              <a:off x="1261681" y="190357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15" name="직사각형 14"/>
          <p:cNvSpPr/>
          <p:nvPr/>
        </p:nvSpPr>
        <p:spPr>
          <a:xfrm>
            <a:off x="1524000" y="6505575"/>
            <a:ext cx="781050" cy="3238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latinLnBrk="0"/>
            <a:endParaRPr lang="ko-KR" altLang="en-US">
              <a:solidFill>
                <a:prstClr val="white"/>
              </a:solidFill>
              <a:latin typeface="SpoqaHanSans-thin"/>
            </a:endParaRPr>
          </a:p>
        </p:txBody>
      </p:sp>
      <p:sp>
        <p:nvSpPr>
          <p:cNvPr id="16" name="텍스트 개체 틀 7"/>
          <p:cNvSpPr>
            <a:spLocks noGrp="1"/>
          </p:cNvSpPr>
          <p:nvPr>
            <p:ph type="body" sz="quarter" idx="11"/>
          </p:nvPr>
        </p:nvSpPr>
        <p:spPr>
          <a:xfrm>
            <a:off x="259896" y="975521"/>
            <a:ext cx="488113" cy="746125"/>
          </a:xfrm>
        </p:spPr>
        <p:txBody>
          <a:bodyPr/>
          <a:lstStyle/>
          <a:p>
            <a:pPr algn="ctr"/>
            <a:endParaRPr lang="ko-KR" altLang="en-US" dirty="0"/>
          </a:p>
        </p:txBody>
      </p:sp>
      <p:sp>
        <p:nvSpPr>
          <p:cNvPr id="9" name="직사각형 8">
            <a:extLst>
              <a:ext uri="{FF2B5EF4-FFF2-40B4-BE49-F238E27FC236}">
                <a16:creationId xmlns:a16="http://schemas.microsoft.com/office/drawing/2014/main" id="{E864AB79-5599-4E95-8D04-21B513B65107}"/>
              </a:ext>
            </a:extLst>
          </p:cNvPr>
          <p:cNvSpPr/>
          <p:nvPr/>
        </p:nvSpPr>
        <p:spPr>
          <a:xfrm>
            <a:off x="8453121" y="4363366"/>
            <a:ext cx="1549465" cy="588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latinLnBrk="0"/>
            <a:endParaRPr lang="ko-KR" altLang="en-US">
              <a:solidFill>
                <a:prstClr val="white"/>
              </a:solidFill>
              <a:latin typeface="SpoqaHanSans-thin"/>
            </a:endParaRPr>
          </a:p>
        </p:txBody>
      </p:sp>
      <p:sp>
        <p:nvSpPr>
          <p:cNvPr id="6" name="직사각형 5">
            <a:extLst>
              <a:ext uri="{FF2B5EF4-FFF2-40B4-BE49-F238E27FC236}">
                <a16:creationId xmlns:a16="http://schemas.microsoft.com/office/drawing/2014/main" id="{0C0FEC18-EFFE-4FC3-8D83-3E048B029816}"/>
              </a:ext>
            </a:extLst>
          </p:cNvPr>
          <p:cNvSpPr/>
          <p:nvPr/>
        </p:nvSpPr>
        <p:spPr>
          <a:xfrm>
            <a:off x="2416809" y="2086458"/>
            <a:ext cx="3296314"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latinLnBrk="0"/>
            <a:endParaRPr lang="ko-KR" altLang="en-US">
              <a:solidFill>
                <a:prstClr val="white"/>
              </a:solidFill>
              <a:latin typeface="SpoqaHanSans-thin"/>
            </a:endParaRPr>
          </a:p>
        </p:txBody>
      </p:sp>
    </p:spTree>
    <p:extLst>
      <p:ext uri="{BB962C8B-B14F-4D97-AF65-F5344CB8AC3E}">
        <p14:creationId xmlns:p14="http://schemas.microsoft.com/office/powerpoint/2010/main" val="369571277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2353414" y="488112"/>
            <a:ext cx="8314586" cy="488202"/>
          </a:xfrm>
        </p:spPr>
        <p:txBody>
          <a:bodyPr/>
          <a:lstStyle/>
          <a:p>
            <a:pPr algn="ctr"/>
            <a:r>
              <a:rPr lang="en-US" altLang="ko-KR" b="1" dirty="0">
                <a:ea typeface="한컴바탕확장" panose="02000009000000000000" pitchFamily="1" charset="-127"/>
              </a:rPr>
              <a:t>APPLICATION</a:t>
            </a:r>
            <a:endParaRPr lang="ko-KR" altLang="en-US" b="1" dirty="0">
              <a:ea typeface="한컴바탕확장" panose="02000009000000000000" pitchFamily="1" charset="-127"/>
            </a:endParaRPr>
          </a:p>
        </p:txBody>
      </p:sp>
      <p:sp>
        <p:nvSpPr>
          <p:cNvPr id="7" name="텍스트 개체 틀 6"/>
          <p:cNvSpPr>
            <a:spLocks noGrp="1"/>
          </p:cNvSpPr>
          <p:nvPr>
            <p:ph type="body" sz="quarter" idx="11"/>
          </p:nvPr>
        </p:nvSpPr>
        <p:spPr/>
        <p:txBody>
          <a:bodyPr/>
          <a:lstStyle/>
          <a:p>
            <a:r>
              <a:rPr lang="en-US" altLang="ko-KR" dirty="0"/>
              <a:t> </a:t>
            </a:r>
            <a:endParaRPr lang="ko-KR" altLang="en-US" dirty="0"/>
          </a:p>
        </p:txBody>
      </p:sp>
      <p:grpSp>
        <p:nvGrpSpPr>
          <p:cNvPr id="4" name="그룹 34"/>
          <p:cNvGrpSpPr/>
          <p:nvPr/>
        </p:nvGrpSpPr>
        <p:grpSpPr>
          <a:xfrm>
            <a:off x="2533651" y="1903578"/>
            <a:ext cx="7943199" cy="4601997"/>
            <a:chOff x="1261681" y="1903578"/>
            <a:chExt cx="7653069" cy="3594570"/>
          </a:xfrm>
        </p:grpSpPr>
        <p:cxnSp>
          <p:nvCxnSpPr>
            <p:cNvPr id="33" name="직선 연결선 32"/>
            <p:cNvCxnSpPr/>
            <p:nvPr/>
          </p:nvCxnSpPr>
          <p:spPr>
            <a:xfrm>
              <a:off x="1261681" y="549814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4" name="직선 연결선 33"/>
            <p:cNvCxnSpPr/>
            <p:nvPr/>
          </p:nvCxnSpPr>
          <p:spPr>
            <a:xfrm>
              <a:off x="1261681" y="190357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15" name="직사각형 14"/>
          <p:cNvSpPr/>
          <p:nvPr/>
        </p:nvSpPr>
        <p:spPr>
          <a:xfrm>
            <a:off x="1524000" y="6505575"/>
            <a:ext cx="781050" cy="3238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 name="직사각형 4">
            <a:extLst>
              <a:ext uri="{FF2B5EF4-FFF2-40B4-BE49-F238E27FC236}">
                <a16:creationId xmlns:a16="http://schemas.microsoft.com/office/drawing/2014/main" id="{13478D08-5A24-421B-BECA-16DAF2BEB1E6}"/>
              </a:ext>
            </a:extLst>
          </p:cNvPr>
          <p:cNvSpPr/>
          <p:nvPr/>
        </p:nvSpPr>
        <p:spPr>
          <a:xfrm>
            <a:off x="2651760" y="4371430"/>
            <a:ext cx="1270000" cy="82033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8" name="직사각형 17">
            <a:extLst>
              <a:ext uri="{FF2B5EF4-FFF2-40B4-BE49-F238E27FC236}">
                <a16:creationId xmlns:a16="http://schemas.microsoft.com/office/drawing/2014/main" id="{4A55E020-38F8-4133-9CCA-0C3A530199AE}"/>
              </a:ext>
            </a:extLst>
          </p:cNvPr>
          <p:cNvSpPr/>
          <p:nvPr/>
        </p:nvSpPr>
        <p:spPr>
          <a:xfrm>
            <a:off x="5701171" y="6596390"/>
            <a:ext cx="7604322" cy="261610"/>
          </a:xfrm>
          <a:prstGeom prst="rect">
            <a:avLst/>
          </a:prstGeom>
        </p:spPr>
        <p:txBody>
          <a:bodyPr wrap="square">
            <a:spAutoFit/>
          </a:bodyPr>
          <a:lstStyle/>
          <a:p>
            <a:r>
              <a:rPr lang="en-US" altLang="ko-KR" sz="1100" dirty="0">
                <a:solidFill>
                  <a:schemeClr val="bg1">
                    <a:lumMod val="65000"/>
                  </a:schemeClr>
                </a:solidFill>
                <a:latin typeface="Arial" panose="020B0604020202020204" pitchFamily="34" charset="0"/>
              </a:rPr>
              <a:t>Paul Lim </a:t>
            </a:r>
            <a:r>
              <a:rPr lang="en-US" altLang="ko-KR" sz="1100" dirty="0">
                <a:solidFill>
                  <a:schemeClr val="bg1">
                    <a:lumMod val="65000"/>
                  </a:schemeClr>
                </a:solidFill>
                <a:latin typeface="Arial" panose="020B0604020202020204" pitchFamily="34" charset="0"/>
                <a:cs typeface="Arial" panose="020B0604020202020204" pitchFamily="34" charset="0"/>
              </a:rPr>
              <a:t>Magnetic Semiconductors and Spin Transistors: An Introduction</a:t>
            </a:r>
          </a:p>
        </p:txBody>
      </p:sp>
      <p:sp>
        <p:nvSpPr>
          <p:cNvPr id="9" name="내용 개체 틀 8">
            <a:extLst>
              <a:ext uri="{FF2B5EF4-FFF2-40B4-BE49-F238E27FC236}">
                <a16:creationId xmlns:a16="http://schemas.microsoft.com/office/drawing/2014/main" id="{405F70D8-6ED6-431E-8004-3983372D3ACF}"/>
              </a:ext>
            </a:extLst>
          </p:cNvPr>
          <p:cNvSpPr>
            <a:spLocks noGrp="1"/>
          </p:cNvSpPr>
          <p:nvPr>
            <p:ph idx="1"/>
          </p:nvPr>
        </p:nvSpPr>
        <p:spPr/>
        <p:txBody>
          <a:bodyPr/>
          <a:lstStyle/>
          <a:p>
            <a:endParaRPr lang="ko-KR" altLang="en-US" dirty="0"/>
          </a:p>
        </p:txBody>
      </p:sp>
      <p:pic>
        <p:nvPicPr>
          <p:cNvPr id="17" name="Picture 2" descr="ê´ë ¨ ì´ë¯¸ì§">
            <a:extLst>
              <a:ext uri="{FF2B5EF4-FFF2-40B4-BE49-F238E27FC236}">
                <a16:creationId xmlns:a16="http://schemas.microsoft.com/office/drawing/2014/main" id="{BDBDF156-7557-48A2-9648-3E00AD9676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39436" y="2167795"/>
            <a:ext cx="5663228" cy="4407270"/>
          </a:xfrm>
          <a:prstGeom prst="rect">
            <a:avLst/>
          </a:prstGeom>
          <a:noFill/>
          <a:extLst>
            <a:ext uri="{909E8E84-426E-40DD-AFC4-6F175D3DCCD1}">
              <a14:hiddenFill xmlns:a14="http://schemas.microsoft.com/office/drawing/2010/main">
                <a:solidFill>
                  <a:srgbClr val="FFFFFF"/>
                </a:solidFill>
              </a14:hiddenFill>
            </a:ext>
          </a:extLst>
        </p:spPr>
      </p:pic>
      <p:sp>
        <p:nvSpPr>
          <p:cNvPr id="3" name="텍스트 개체 틀 2"/>
          <p:cNvSpPr>
            <a:spLocks noGrp="1"/>
          </p:cNvSpPr>
          <p:nvPr>
            <p:ph type="body" sz="quarter" idx="11"/>
          </p:nvPr>
        </p:nvSpPr>
        <p:spPr/>
        <p:txBody>
          <a:bodyPr/>
          <a:lstStyle/>
          <a:p>
            <a:endParaRPr lang="ko-KR" altLang="en-US"/>
          </a:p>
        </p:txBody>
      </p:sp>
    </p:spTree>
    <p:extLst>
      <p:ext uri="{BB962C8B-B14F-4D97-AF65-F5344CB8AC3E}">
        <p14:creationId xmlns:p14="http://schemas.microsoft.com/office/powerpoint/2010/main" val="159626289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2353414" y="488112"/>
            <a:ext cx="8314586" cy="488202"/>
          </a:xfrm>
        </p:spPr>
        <p:txBody>
          <a:bodyPr/>
          <a:lstStyle/>
          <a:p>
            <a:pPr algn="ctr"/>
            <a:r>
              <a:rPr lang="en-US" altLang="ko-KR" b="1" dirty="0">
                <a:ea typeface="한컴바탕확장" panose="02000009000000000000" pitchFamily="1" charset="-127"/>
              </a:rPr>
              <a:t>APPLICATION</a:t>
            </a:r>
            <a:endParaRPr lang="ko-KR" altLang="en-US" dirty="0">
              <a:latin typeface="한컴바탕확장" panose="02000009000000000000" pitchFamily="1" charset="-127"/>
              <a:ea typeface="한컴바탕확장" panose="02000009000000000000" pitchFamily="1" charset="-127"/>
            </a:endParaRPr>
          </a:p>
        </p:txBody>
      </p:sp>
      <p:sp>
        <p:nvSpPr>
          <p:cNvPr id="3" name="내용 개체 틀 2"/>
          <p:cNvSpPr>
            <a:spLocks noGrp="1"/>
          </p:cNvSpPr>
          <p:nvPr>
            <p:ph idx="1"/>
          </p:nvPr>
        </p:nvSpPr>
        <p:spPr>
          <a:xfrm>
            <a:off x="7611008" y="563049"/>
            <a:ext cx="2227579" cy="450883"/>
          </a:xfrm>
        </p:spPr>
        <p:txBody>
          <a:bodyPr/>
          <a:lstStyle/>
          <a:p>
            <a:r>
              <a:rPr lang="en-US" altLang="ko-KR" sz="1800" dirty="0">
                <a:ea typeface="한컴바탕확장" panose="02000009000000000000"/>
              </a:rPr>
              <a:t>Spin-Transistor</a:t>
            </a:r>
            <a:endParaRPr lang="en-US" altLang="ko-KR" sz="1800" dirty="0">
              <a:latin typeface="한컴바탕확장" panose="02000009000000000000" pitchFamily="1" charset="-127"/>
              <a:ea typeface="한컴바탕확장" panose="02000009000000000000"/>
            </a:endParaRPr>
          </a:p>
        </p:txBody>
      </p:sp>
      <p:sp>
        <p:nvSpPr>
          <p:cNvPr id="7" name="텍스트 개체 틀 6"/>
          <p:cNvSpPr>
            <a:spLocks noGrp="1"/>
          </p:cNvSpPr>
          <p:nvPr>
            <p:ph type="body" sz="quarter" idx="11"/>
          </p:nvPr>
        </p:nvSpPr>
        <p:spPr/>
        <p:txBody>
          <a:bodyPr/>
          <a:lstStyle/>
          <a:p>
            <a:r>
              <a:rPr lang="en-US" altLang="ko-KR" dirty="0"/>
              <a:t> </a:t>
            </a:r>
            <a:endParaRPr lang="ko-KR" altLang="en-US" dirty="0"/>
          </a:p>
        </p:txBody>
      </p:sp>
      <p:grpSp>
        <p:nvGrpSpPr>
          <p:cNvPr id="4" name="그룹 34"/>
          <p:cNvGrpSpPr/>
          <p:nvPr/>
        </p:nvGrpSpPr>
        <p:grpSpPr>
          <a:xfrm>
            <a:off x="2533651" y="1903578"/>
            <a:ext cx="7943199" cy="4601997"/>
            <a:chOff x="1261681" y="1903578"/>
            <a:chExt cx="7653069" cy="3594570"/>
          </a:xfrm>
        </p:grpSpPr>
        <p:cxnSp>
          <p:nvCxnSpPr>
            <p:cNvPr id="33" name="직선 연결선 32"/>
            <p:cNvCxnSpPr/>
            <p:nvPr/>
          </p:nvCxnSpPr>
          <p:spPr>
            <a:xfrm>
              <a:off x="1261681" y="549814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4" name="직선 연결선 33"/>
            <p:cNvCxnSpPr/>
            <p:nvPr/>
          </p:nvCxnSpPr>
          <p:spPr>
            <a:xfrm>
              <a:off x="1261681" y="190357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15" name="직사각형 14"/>
          <p:cNvSpPr/>
          <p:nvPr/>
        </p:nvSpPr>
        <p:spPr>
          <a:xfrm>
            <a:off x="1524000" y="6505575"/>
            <a:ext cx="781050" cy="3238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9" name="TextBox 18">
            <a:extLst>
              <a:ext uri="{FF2B5EF4-FFF2-40B4-BE49-F238E27FC236}">
                <a16:creationId xmlns:a16="http://schemas.microsoft.com/office/drawing/2014/main" id="{EC90FF0E-B199-47B5-8401-6C20B0B2D956}"/>
              </a:ext>
            </a:extLst>
          </p:cNvPr>
          <p:cNvSpPr txBox="1"/>
          <p:nvPr/>
        </p:nvSpPr>
        <p:spPr>
          <a:xfrm>
            <a:off x="1836247" y="3840480"/>
            <a:ext cx="8519507" cy="1477328"/>
          </a:xfrm>
          <a:prstGeom prst="rect">
            <a:avLst/>
          </a:prstGeom>
          <a:noFill/>
        </p:spPr>
        <p:txBody>
          <a:bodyPr wrap="square" rtlCol="0">
            <a:spAutoFit/>
          </a:bodyPr>
          <a:lstStyle/>
          <a:p>
            <a:r>
              <a:rPr lang="en-US" altLang="ko-KR" b="1" i="1" dirty="0"/>
              <a:t>A major focus for researchers </a:t>
            </a:r>
          </a:p>
          <a:p>
            <a:r>
              <a:rPr lang="en-US" altLang="ko-KR" dirty="0"/>
              <a:t>-&gt; To find novel ways to generate and utilize spin-polarized currents in Semiconductors</a:t>
            </a:r>
          </a:p>
          <a:p>
            <a:r>
              <a:rPr lang="en-US" altLang="ko-KR" dirty="0"/>
              <a:t>    (the investigation of spin-transports &amp; exploration of possibilities for making                     semiconductors function as spin polarizers)</a:t>
            </a:r>
            <a:endParaRPr lang="ko-KR" altLang="en-US" dirty="0"/>
          </a:p>
        </p:txBody>
      </p:sp>
      <p:pic>
        <p:nvPicPr>
          <p:cNvPr id="8" name="그림 7">
            <a:extLst>
              <a:ext uri="{FF2B5EF4-FFF2-40B4-BE49-F238E27FC236}">
                <a16:creationId xmlns:a16="http://schemas.microsoft.com/office/drawing/2014/main" id="{D7839164-6C6E-47B8-8BE8-3C885E3EADE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09000" y="1107950"/>
            <a:ext cx="3592499" cy="2694374"/>
          </a:xfrm>
          <a:prstGeom prst="rect">
            <a:avLst/>
          </a:prstGeom>
        </p:spPr>
      </p:pic>
      <p:sp>
        <p:nvSpPr>
          <p:cNvPr id="9" name="화살표: 아래쪽 8">
            <a:extLst>
              <a:ext uri="{FF2B5EF4-FFF2-40B4-BE49-F238E27FC236}">
                <a16:creationId xmlns:a16="http://schemas.microsoft.com/office/drawing/2014/main" id="{DF69C8C3-300C-496B-B864-8087AAD7AE9E}"/>
              </a:ext>
            </a:extLst>
          </p:cNvPr>
          <p:cNvSpPr/>
          <p:nvPr/>
        </p:nvSpPr>
        <p:spPr>
          <a:xfrm>
            <a:off x="5638799" y="5410773"/>
            <a:ext cx="457200" cy="441954"/>
          </a:xfrm>
          <a:prstGeom prst="downArrow">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3" name="TextBox 22">
            <a:extLst>
              <a:ext uri="{FF2B5EF4-FFF2-40B4-BE49-F238E27FC236}">
                <a16:creationId xmlns:a16="http://schemas.microsoft.com/office/drawing/2014/main" id="{41F9C977-35F1-4200-90F7-55513B2DE554}"/>
              </a:ext>
            </a:extLst>
          </p:cNvPr>
          <p:cNvSpPr txBox="1"/>
          <p:nvPr/>
        </p:nvSpPr>
        <p:spPr>
          <a:xfrm>
            <a:off x="1914526" y="5810345"/>
            <a:ext cx="8519507" cy="646331"/>
          </a:xfrm>
          <a:prstGeom prst="rect">
            <a:avLst/>
          </a:prstGeom>
          <a:noFill/>
        </p:spPr>
        <p:txBody>
          <a:bodyPr wrap="square" rtlCol="0">
            <a:spAutoFit/>
          </a:bodyPr>
          <a:lstStyle/>
          <a:p>
            <a:r>
              <a:rPr lang="en-US" altLang="ko-KR" b="1" i="1" dirty="0" err="1"/>
              <a:t>Semionductor</a:t>
            </a:r>
            <a:r>
              <a:rPr lang="en-US" altLang="ko-KR" b="1" i="1" dirty="0"/>
              <a:t>-based Spintronics devices can easily be integrated with traditional Semiconductor technology and serve as multi-functional device.</a:t>
            </a:r>
            <a:endParaRPr lang="ko-KR" altLang="en-US" dirty="0"/>
          </a:p>
        </p:txBody>
      </p:sp>
      <p:sp>
        <p:nvSpPr>
          <p:cNvPr id="5" name="텍스트 개체 틀 4"/>
          <p:cNvSpPr>
            <a:spLocks noGrp="1"/>
          </p:cNvSpPr>
          <p:nvPr>
            <p:ph type="body" sz="quarter" idx="11"/>
          </p:nvPr>
        </p:nvSpPr>
        <p:spPr/>
        <p:txBody>
          <a:bodyPr/>
          <a:lstStyle/>
          <a:p>
            <a:endParaRPr lang="ko-KR" altLang="en-US"/>
          </a:p>
        </p:txBody>
      </p:sp>
    </p:spTree>
    <p:extLst>
      <p:ext uri="{BB962C8B-B14F-4D97-AF65-F5344CB8AC3E}">
        <p14:creationId xmlns:p14="http://schemas.microsoft.com/office/powerpoint/2010/main" val="382561285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2353414" y="488112"/>
            <a:ext cx="8314586" cy="488202"/>
          </a:xfrm>
        </p:spPr>
        <p:txBody>
          <a:bodyPr/>
          <a:lstStyle/>
          <a:p>
            <a:pPr algn="ctr"/>
            <a:r>
              <a:rPr lang="en-US" altLang="ko-KR" b="1" dirty="0">
                <a:ea typeface="한컴바탕확장" panose="02000009000000000000" pitchFamily="1" charset="-127"/>
              </a:rPr>
              <a:t>PRINCIPLES</a:t>
            </a:r>
            <a:endParaRPr lang="ko-KR" altLang="en-US" b="1" dirty="0">
              <a:ea typeface="한컴바탕확장" panose="02000009000000000000" pitchFamily="1" charset="-127"/>
            </a:endParaRPr>
          </a:p>
        </p:txBody>
      </p:sp>
      <p:sp>
        <p:nvSpPr>
          <p:cNvPr id="3" name="내용 개체 틀 2"/>
          <p:cNvSpPr>
            <a:spLocks noGrp="1"/>
          </p:cNvSpPr>
          <p:nvPr>
            <p:ph idx="1"/>
          </p:nvPr>
        </p:nvSpPr>
        <p:spPr>
          <a:xfrm>
            <a:off x="2448536" y="1152625"/>
            <a:ext cx="8219465" cy="450883"/>
          </a:xfrm>
        </p:spPr>
        <p:txBody>
          <a:bodyPr/>
          <a:lstStyle/>
          <a:p>
            <a:r>
              <a:rPr lang="en-US" altLang="ko-KR" sz="1800" dirty="0">
                <a:ea typeface="한컴바탕확장" panose="02000009000000000000"/>
              </a:rPr>
              <a:t>Spin-Transistor</a:t>
            </a:r>
            <a:endParaRPr lang="en-US" altLang="ko-KR" sz="1800" dirty="0">
              <a:latin typeface="한컴바탕확장" panose="02000009000000000000" pitchFamily="1" charset="-127"/>
              <a:ea typeface="한컴바탕확장" panose="02000009000000000000"/>
            </a:endParaRPr>
          </a:p>
        </p:txBody>
      </p:sp>
      <p:sp>
        <p:nvSpPr>
          <p:cNvPr id="7" name="텍스트 개체 틀 6"/>
          <p:cNvSpPr>
            <a:spLocks noGrp="1"/>
          </p:cNvSpPr>
          <p:nvPr>
            <p:ph type="body" sz="quarter" idx="11"/>
          </p:nvPr>
        </p:nvSpPr>
        <p:spPr/>
        <p:txBody>
          <a:bodyPr/>
          <a:lstStyle/>
          <a:p>
            <a:r>
              <a:rPr lang="en-US" altLang="ko-KR" dirty="0"/>
              <a:t> </a:t>
            </a:r>
            <a:endParaRPr lang="ko-KR" altLang="en-US" dirty="0"/>
          </a:p>
        </p:txBody>
      </p:sp>
      <p:grpSp>
        <p:nvGrpSpPr>
          <p:cNvPr id="4" name="그룹 34"/>
          <p:cNvGrpSpPr/>
          <p:nvPr/>
        </p:nvGrpSpPr>
        <p:grpSpPr>
          <a:xfrm>
            <a:off x="2533651" y="1903578"/>
            <a:ext cx="7943199" cy="4601997"/>
            <a:chOff x="1261681" y="1903578"/>
            <a:chExt cx="7653069" cy="3594570"/>
          </a:xfrm>
        </p:grpSpPr>
        <p:cxnSp>
          <p:nvCxnSpPr>
            <p:cNvPr id="33" name="직선 연결선 32"/>
            <p:cNvCxnSpPr/>
            <p:nvPr/>
          </p:nvCxnSpPr>
          <p:spPr>
            <a:xfrm>
              <a:off x="1261681" y="549814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4" name="직선 연결선 33"/>
            <p:cNvCxnSpPr/>
            <p:nvPr/>
          </p:nvCxnSpPr>
          <p:spPr>
            <a:xfrm>
              <a:off x="1261681" y="190357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15" name="직사각형 14"/>
          <p:cNvSpPr/>
          <p:nvPr/>
        </p:nvSpPr>
        <p:spPr>
          <a:xfrm>
            <a:off x="1524000" y="6505575"/>
            <a:ext cx="781050" cy="3238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9" name="TextBox 18">
            <a:extLst>
              <a:ext uri="{FF2B5EF4-FFF2-40B4-BE49-F238E27FC236}">
                <a16:creationId xmlns:a16="http://schemas.microsoft.com/office/drawing/2014/main" id="{EC90FF0E-B199-47B5-8401-6C20B0B2D956}"/>
              </a:ext>
            </a:extLst>
          </p:cNvPr>
          <p:cNvSpPr txBox="1"/>
          <p:nvPr/>
        </p:nvSpPr>
        <p:spPr>
          <a:xfrm>
            <a:off x="5811412" y="1967076"/>
            <a:ext cx="4730828" cy="4524315"/>
          </a:xfrm>
          <a:prstGeom prst="rect">
            <a:avLst/>
          </a:prstGeom>
          <a:noFill/>
        </p:spPr>
        <p:txBody>
          <a:bodyPr wrap="square" rtlCol="0">
            <a:spAutoFit/>
          </a:bodyPr>
          <a:lstStyle/>
          <a:p>
            <a:r>
              <a:rPr lang="en-US" altLang="ko-KR" dirty="0">
                <a:latin typeface="Bauhaus 93" panose="04030905020B02020C02" pitchFamily="82" charset="0"/>
              </a:rPr>
              <a:t>• </a:t>
            </a:r>
            <a:r>
              <a:rPr lang="en-US" altLang="ko-KR" dirty="0"/>
              <a:t>Proposed by </a:t>
            </a:r>
            <a:r>
              <a:rPr lang="en-US" altLang="ko-KR" dirty="0" err="1"/>
              <a:t>Suprio</a:t>
            </a:r>
            <a:r>
              <a:rPr lang="en-US" altLang="ko-KR" dirty="0"/>
              <a:t> Datta and Biswajit Das</a:t>
            </a:r>
          </a:p>
          <a:p>
            <a:r>
              <a:rPr lang="en-US" altLang="ko-KR" dirty="0"/>
              <a:t> (</a:t>
            </a:r>
            <a:r>
              <a:rPr lang="en-US" altLang="ko-KR" dirty="0" err="1"/>
              <a:t>Purde</a:t>
            </a:r>
            <a:r>
              <a:rPr lang="en-US" altLang="ko-KR" dirty="0"/>
              <a:t> University, USA)</a:t>
            </a:r>
          </a:p>
          <a:p>
            <a:endParaRPr lang="en-US" altLang="ko-KR" dirty="0"/>
          </a:p>
          <a:p>
            <a:r>
              <a:rPr lang="en-US" altLang="ko-KR" dirty="0">
                <a:latin typeface="Bauhaus 93" panose="04030905020B02020C02" pitchFamily="82" charset="0"/>
              </a:rPr>
              <a:t>• </a:t>
            </a:r>
            <a:r>
              <a:rPr lang="en-US" altLang="ko-KR" dirty="0"/>
              <a:t>Rotation of electron(Spin-orbit</a:t>
            </a:r>
            <a:r>
              <a:rPr lang="ko-KR" altLang="en-US" dirty="0"/>
              <a:t> </a:t>
            </a:r>
            <a:r>
              <a:rPr lang="en-US" altLang="ko-KR" dirty="0"/>
              <a:t>coupling)</a:t>
            </a:r>
          </a:p>
          <a:p>
            <a:endParaRPr lang="en-US" altLang="ko-KR" dirty="0"/>
          </a:p>
          <a:p>
            <a:r>
              <a:rPr lang="en-US" altLang="ko-KR" dirty="0">
                <a:latin typeface="Bauhaus 93" panose="04030905020B02020C02" pitchFamily="82" charset="0"/>
              </a:rPr>
              <a:t>• </a:t>
            </a:r>
            <a:r>
              <a:rPr lang="en-US" altLang="ko-KR" dirty="0"/>
              <a:t>Since the spin‐FET concept was published in 1990, there has been a world‐wide effort to develop such a transistor. </a:t>
            </a:r>
          </a:p>
          <a:p>
            <a:endParaRPr lang="en-US" altLang="ko-KR" dirty="0"/>
          </a:p>
          <a:p>
            <a:r>
              <a:rPr lang="en-US" altLang="ko-KR" dirty="0">
                <a:latin typeface="Bauhaus 93" panose="04030905020B02020C02" pitchFamily="82" charset="0"/>
              </a:rPr>
              <a:t>• </a:t>
            </a:r>
            <a:r>
              <a:rPr lang="en-US" altLang="ko-KR" dirty="0"/>
              <a:t>The success of such a project crucially depends on efficient injection of spin currents from a ferromagnetic metal into a semiconductor, a seemingly formidable task. </a:t>
            </a:r>
          </a:p>
        </p:txBody>
      </p:sp>
      <p:sp>
        <p:nvSpPr>
          <p:cNvPr id="20" name="Rectangle 4">
            <a:extLst>
              <a:ext uri="{FF2B5EF4-FFF2-40B4-BE49-F238E27FC236}">
                <a16:creationId xmlns:a16="http://schemas.microsoft.com/office/drawing/2014/main" id="{7B00DB5B-6CEA-4A2A-9E5D-7F58EF81EA21}"/>
              </a:ext>
            </a:extLst>
          </p:cNvPr>
          <p:cNvSpPr/>
          <p:nvPr/>
        </p:nvSpPr>
        <p:spPr>
          <a:xfrm>
            <a:off x="5970240" y="6378456"/>
            <a:ext cx="4572000" cy="600164"/>
          </a:xfrm>
          <a:prstGeom prst="rect">
            <a:avLst/>
          </a:prstGeom>
        </p:spPr>
        <p:txBody>
          <a:bodyPr>
            <a:spAutoFit/>
          </a:bodyPr>
          <a:lstStyle/>
          <a:p>
            <a:r>
              <a:rPr lang="en-US" altLang="ko-KR" sz="1100" dirty="0" err="1">
                <a:solidFill>
                  <a:schemeClr val="bg2">
                    <a:lumMod val="75000"/>
                  </a:schemeClr>
                </a:solidFill>
              </a:rPr>
              <a:t>Sugahara</a:t>
            </a:r>
            <a:r>
              <a:rPr lang="en-US" altLang="ko-KR" sz="1100" dirty="0">
                <a:solidFill>
                  <a:schemeClr val="bg2">
                    <a:lumMod val="75000"/>
                  </a:schemeClr>
                </a:solidFill>
              </a:rPr>
              <a:t>, S., &amp; Nitta, J. (2010). Spin-transistor electronics: an overview and outlook. </a:t>
            </a:r>
            <a:r>
              <a:rPr lang="en-US" altLang="ko-KR" sz="1100" i="1" dirty="0">
                <a:solidFill>
                  <a:schemeClr val="bg2">
                    <a:lumMod val="75000"/>
                  </a:schemeClr>
                </a:solidFill>
              </a:rPr>
              <a:t>Proceedings of the IEEE</a:t>
            </a:r>
            <a:r>
              <a:rPr lang="en-US" altLang="ko-KR" sz="1100" dirty="0">
                <a:solidFill>
                  <a:schemeClr val="bg2">
                    <a:lumMod val="75000"/>
                  </a:schemeClr>
                </a:solidFill>
              </a:rPr>
              <a:t>, </a:t>
            </a:r>
            <a:r>
              <a:rPr lang="en-US" altLang="ko-KR" sz="1100" i="1" dirty="0">
                <a:solidFill>
                  <a:schemeClr val="bg2">
                    <a:lumMod val="75000"/>
                  </a:schemeClr>
                </a:solidFill>
              </a:rPr>
              <a:t>98</a:t>
            </a:r>
            <a:r>
              <a:rPr lang="en-US" altLang="ko-KR" sz="1100" dirty="0">
                <a:solidFill>
                  <a:schemeClr val="bg2">
                    <a:lumMod val="75000"/>
                  </a:schemeClr>
                </a:solidFill>
              </a:rPr>
              <a:t>(12), 2124-2154.</a:t>
            </a:r>
            <a:endParaRPr lang="ko-KR" altLang="en-US" sz="1100" dirty="0">
              <a:solidFill>
                <a:schemeClr val="bg2">
                  <a:lumMod val="75000"/>
                </a:schemeClr>
              </a:solidFill>
            </a:endParaRPr>
          </a:p>
        </p:txBody>
      </p:sp>
      <p:pic>
        <p:nvPicPr>
          <p:cNvPr id="5" name="그림 4">
            <a:extLst>
              <a:ext uri="{FF2B5EF4-FFF2-40B4-BE49-F238E27FC236}">
                <a16:creationId xmlns:a16="http://schemas.microsoft.com/office/drawing/2014/main" id="{5F8C2269-E775-4BFF-8105-DB73A9FFD0D2}"/>
              </a:ext>
            </a:extLst>
          </p:cNvPr>
          <p:cNvPicPr>
            <a:picLocks noChangeAspect="1"/>
          </p:cNvPicPr>
          <p:nvPr/>
        </p:nvPicPr>
        <p:blipFill>
          <a:blip r:embed="rId3"/>
          <a:stretch>
            <a:fillRect/>
          </a:stretch>
        </p:blipFill>
        <p:spPr>
          <a:xfrm>
            <a:off x="1524000" y="2956408"/>
            <a:ext cx="4287412" cy="1896194"/>
          </a:xfrm>
          <a:prstGeom prst="rect">
            <a:avLst/>
          </a:prstGeom>
        </p:spPr>
      </p:pic>
      <p:sp>
        <p:nvSpPr>
          <p:cNvPr id="14" name="TextBox 13">
            <a:extLst>
              <a:ext uri="{FF2B5EF4-FFF2-40B4-BE49-F238E27FC236}">
                <a16:creationId xmlns:a16="http://schemas.microsoft.com/office/drawing/2014/main" id="{5DB7C983-0B5E-442E-93D1-81FAADC731B6}"/>
              </a:ext>
            </a:extLst>
          </p:cNvPr>
          <p:cNvSpPr txBox="1"/>
          <p:nvPr/>
        </p:nvSpPr>
        <p:spPr>
          <a:xfrm>
            <a:off x="3928336" y="1497728"/>
            <a:ext cx="5492809" cy="584775"/>
          </a:xfrm>
          <a:prstGeom prst="rect">
            <a:avLst/>
          </a:prstGeom>
          <a:noFill/>
        </p:spPr>
        <p:txBody>
          <a:bodyPr wrap="square" rtlCol="0">
            <a:spAutoFit/>
          </a:bodyPr>
          <a:lstStyle/>
          <a:p>
            <a:r>
              <a:rPr lang="en-US" altLang="ko-KR" sz="1600" dirty="0"/>
              <a:t>To control the spin orientation by applying a gate voltage</a:t>
            </a:r>
            <a:endParaRPr lang="ko-KR" altLang="en-US" sz="1600" dirty="0"/>
          </a:p>
        </p:txBody>
      </p:sp>
      <p:sp>
        <p:nvSpPr>
          <p:cNvPr id="6" name="TextBox 5"/>
          <p:cNvSpPr txBox="1"/>
          <p:nvPr/>
        </p:nvSpPr>
        <p:spPr>
          <a:xfrm>
            <a:off x="2673793" y="3904506"/>
            <a:ext cx="1696278" cy="307777"/>
          </a:xfrm>
          <a:prstGeom prst="rect">
            <a:avLst/>
          </a:prstGeom>
          <a:noFill/>
        </p:spPr>
        <p:txBody>
          <a:bodyPr wrap="square" rtlCol="0">
            <a:spAutoFit/>
          </a:bodyPr>
          <a:lstStyle/>
          <a:p>
            <a:r>
              <a:rPr lang="en-US" altLang="ko-KR" sz="1400" dirty="0"/>
              <a:t>Layer of electron</a:t>
            </a:r>
            <a:endParaRPr lang="ko-KR" altLang="en-US" sz="1400" dirty="0"/>
          </a:p>
        </p:txBody>
      </p:sp>
      <p:sp>
        <p:nvSpPr>
          <p:cNvPr id="8" name="TextBox 7"/>
          <p:cNvSpPr txBox="1"/>
          <p:nvPr/>
        </p:nvSpPr>
        <p:spPr>
          <a:xfrm>
            <a:off x="1816293" y="4518991"/>
            <a:ext cx="977515" cy="646331"/>
          </a:xfrm>
          <a:prstGeom prst="rect">
            <a:avLst/>
          </a:prstGeom>
          <a:noFill/>
        </p:spPr>
        <p:txBody>
          <a:bodyPr wrap="square" rtlCol="0">
            <a:spAutoFit/>
          </a:bodyPr>
          <a:lstStyle/>
          <a:p>
            <a:r>
              <a:rPr lang="en-US" altLang="ko-KR" sz="1200" dirty="0"/>
              <a:t>Spin polarized electron</a:t>
            </a:r>
            <a:endParaRPr lang="ko-KR" altLang="en-US" sz="1200" dirty="0"/>
          </a:p>
        </p:txBody>
      </p:sp>
      <p:sp>
        <p:nvSpPr>
          <p:cNvPr id="9" name="TextBox 8"/>
          <p:cNvSpPr txBox="1"/>
          <p:nvPr/>
        </p:nvSpPr>
        <p:spPr>
          <a:xfrm>
            <a:off x="2793807" y="4907265"/>
            <a:ext cx="2573323" cy="830997"/>
          </a:xfrm>
          <a:prstGeom prst="rect">
            <a:avLst/>
          </a:prstGeom>
          <a:noFill/>
          <a:ln>
            <a:solidFill>
              <a:schemeClr val="accent1"/>
            </a:solidFill>
          </a:ln>
        </p:spPr>
        <p:txBody>
          <a:bodyPr wrap="square" rtlCol="0">
            <a:spAutoFit/>
          </a:bodyPr>
          <a:lstStyle/>
          <a:p>
            <a:r>
              <a:rPr lang="en-US" altLang="ko-KR" sz="1600" dirty="0"/>
              <a:t>Rotation can be controlled by an applied electric field.</a:t>
            </a:r>
            <a:endParaRPr lang="ko-KR" altLang="en-US" sz="1600" dirty="0"/>
          </a:p>
        </p:txBody>
      </p:sp>
      <p:sp>
        <p:nvSpPr>
          <p:cNvPr id="10" name="텍스트 개체 틀 9"/>
          <p:cNvSpPr>
            <a:spLocks noGrp="1"/>
          </p:cNvSpPr>
          <p:nvPr>
            <p:ph type="body" sz="quarter" idx="11"/>
          </p:nvPr>
        </p:nvSpPr>
        <p:spPr/>
        <p:txBody>
          <a:bodyPr/>
          <a:lstStyle/>
          <a:p>
            <a:endParaRPr lang="ko-KR" altLang="en-US"/>
          </a:p>
        </p:txBody>
      </p:sp>
    </p:spTree>
    <p:extLst>
      <p:ext uri="{BB962C8B-B14F-4D97-AF65-F5344CB8AC3E}">
        <p14:creationId xmlns:p14="http://schemas.microsoft.com/office/powerpoint/2010/main" val="62013107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2441305" y="279218"/>
            <a:ext cx="8314586" cy="488202"/>
          </a:xfrm>
        </p:spPr>
        <p:txBody>
          <a:bodyPr/>
          <a:lstStyle/>
          <a:p>
            <a:pPr algn="ctr"/>
            <a:r>
              <a:rPr lang="en-US" altLang="ko-KR" b="1" dirty="0">
                <a:ea typeface="한컴바탕확장" panose="02000009000000000000" pitchFamily="1" charset="-127"/>
              </a:rPr>
              <a:t>APPLICATION</a:t>
            </a:r>
            <a:endParaRPr lang="ko-KR" altLang="en-US" dirty="0">
              <a:latin typeface="한컴바탕확장" panose="02000009000000000000" pitchFamily="1" charset="-127"/>
              <a:ea typeface="한컴바탕확장" panose="02000009000000000000" pitchFamily="1" charset="-127"/>
            </a:endParaRPr>
          </a:p>
        </p:txBody>
      </p:sp>
      <p:sp>
        <p:nvSpPr>
          <p:cNvPr id="3" name="내용 개체 틀 2"/>
          <p:cNvSpPr>
            <a:spLocks noGrp="1"/>
          </p:cNvSpPr>
          <p:nvPr>
            <p:ph idx="1"/>
          </p:nvPr>
        </p:nvSpPr>
        <p:spPr>
          <a:xfrm>
            <a:off x="2395517" y="1132666"/>
            <a:ext cx="8219465" cy="450883"/>
          </a:xfrm>
        </p:spPr>
        <p:txBody>
          <a:bodyPr/>
          <a:lstStyle/>
          <a:p>
            <a:r>
              <a:rPr lang="en-US" altLang="ko-KR" sz="1800" b="1" dirty="0"/>
              <a:t>Quantum dots : Spin-based computers</a:t>
            </a:r>
            <a:endParaRPr lang="ko-KR" altLang="en-US" sz="1800" b="1" dirty="0"/>
          </a:p>
        </p:txBody>
      </p:sp>
      <p:sp>
        <p:nvSpPr>
          <p:cNvPr id="7" name="텍스트 개체 틀 6"/>
          <p:cNvSpPr>
            <a:spLocks noGrp="1"/>
          </p:cNvSpPr>
          <p:nvPr>
            <p:ph type="body" sz="quarter" idx="11"/>
          </p:nvPr>
        </p:nvSpPr>
        <p:spPr/>
        <p:txBody>
          <a:bodyPr/>
          <a:lstStyle/>
          <a:p>
            <a:r>
              <a:rPr lang="en-US" altLang="ko-KR" dirty="0"/>
              <a:t> </a:t>
            </a:r>
            <a:endParaRPr lang="ko-KR" altLang="en-US" dirty="0"/>
          </a:p>
        </p:txBody>
      </p:sp>
      <p:grpSp>
        <p:nvGrpSpPr>
          <p:cNvPr id="4" name="그룹 34"/>
          <p:cNvGrpSpPr/>
          <p:nvPr/>
        </p:nvGrpSpPr>
        <p:grpSpPr>
          <a:xfrm>
            <a:off x="2533651" y="1903578"/>
            <a:ext cx="7943199" cy="4601997"/>
            <a:chOff x="1261681" y="1903578"/>
            <a:chExt cx="7653069" cy="3594570"/>
          </a:xfrm>
        </p:grpSpPr>
        <p:cxnSp>
          <p:nvCxnSpPr>
            <p:cNvPr id="33" name="직선 연결선 32"/>
            <p:cNvCxnSpPr/>
            <p:nvPr/>
          </p:nvCxnSpPr>
          <p:spPr>
            <a:xfrm>
              <a:off x="1261681" y="549814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4" name="직선 연결선 33"/>
            <p:cNvCxnSpPr/>
            <p:nvPr/>
          </p:nvCxnSpPr>
          <p:spPr>
            <a:xfrm>
              <a:off x="1261681" y="190357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15" name="직사각형 14"/>
          <p:cNvSpPr/>
          <p:nvPr/>
        </p:nvSpPr>
        <p:spPr>
          <a:xfrm>
            <a:off x="1524000" y="6505575"/>
            <a:ext cx="781050" cy="3238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 name="직사각형 4">
            <a:extLst>
              <a:ext uri="{FF2B5EF4-FFF2-40B4-BE49-F238E27FC236}">
                <a16:creationId xmlns:a16="http://schemas.microsoft.com/office/drawing/2014/main" id="{13478D08-5A24-421B-BECA-16DAF2BEB1E6}"/>
              </a:ext>
            </a:extLst>
          </p:cNvPr>
          <p:cNvSpPr/>
          <p:nvPr/>
        </p:nvSpPr>
        <p:spPr>
          <a:xfrm>
            <a:off x="2651760" y="4371430"/>
            <a:ext cx="1270000" cy="82033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8" name="그림 7">
            <a:extLst>
              <a:ext uri="{FF2B5EF4-FFF2-40B4-BE49-F238E27FC236}">
                <a16:creationId xmlns:a16="http://schemas.microsoft.com/office/drawing/2014/main" id="{D203CD08-2443-441B-8A76-E3BAF04A407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51761" y="2302986"/>
            <a:ext cx="2709547" cy="1828415"/>
          </a:xfrm>
          <a:prstGeom prst="rect">
            <a:avLst/>
          </a:prstGeom>
        </p:spPr>
      </p:pic>
      <p:sp>
        <p:nvSpPr>
          <p:cNvPr id="20" name="TextBox 19">
            <a:extLst>
              <a:ext uri="{FF2B5EF4-FFF2-40B4-BE49-F238E27FC236}">
                <a16:creationId xmlns:a16="http://schemas.microsoft.com/office/drawing/2014/main" id="{E4B776D5-FCE1-4332-A096-734C56A811BA}"/>
              </a:ext>
            </a:extLst>
          </p:cNvPr>
          <p:cNvSpPr txBox="1"/>
          <p:nvPr/>
        </p:nvSpPr>
        <p:spPr>
          <a:xfrm>
            <a:off x="2010593" y="4567134"/>
            <a:ext cx="4730828" cy="1846659"/>
          </a:xfrm>
          <a:prstGeom prst="rect">
            <a:avLst/>
          </a:prstGeom>
          <a:noFill/>
        </p:spPr>
        <p:txBody>
          <a:bodyPr wrap="square" rtlCol="0">
            <a:spAutoFit/>
          </a:bodyPr>
          <a:lstStyle/>
          <a:p>
            <a:r>
              <a:rPr lang="en-US" altLang="ko-KR" sz="1600" dirty="0">
                <a:latin typeface="Bauhaus 93" panose="04030905020B02020C02" pitchFamily="82" charset="0"/>
              </a:rPr>
              <a:t>•</a:t>
            </a:r>
            <a:r>
              <a:rPr lang="en-US" altLang="ko-KR" sz="1600" dirty="0"/>
              <a:t>Now possible to fabricate advanced semiconductor devices at atomic scales.</a:t>
            </a:r>
          </a:p>
          <a:p>
            <a:endParaRPr lang="en-US" altLang="ko-KR" sz="1600" dirty="0"/>
          </a:p>
          <a:p>
            <a:r>
              <a:rPr lang="en-US" altLang="ko-KR" sz="1600" dirty="0">
                <a:latin typeface="Bauhaus 93" panose="04030905020B02020C02" pitchFamily="82" charset="0"/>
              </a:rPr>
              <a:t>• </a:t>
            </a:r>
            <a:r>
              <a:rPr lang="en-US" altLang="ko-KR" sz="1600" dirty="0"/>
              <a:t>quantum dots- electron motion is quantized along all directions and conducting electrons are confined within the nanometer distances.</a:t>
            </a:r>
          </a:p>
          <a:p>
            <a:endParaRPr lang="en-US" altLang="ko-KR" dirty="0"/>
          </a:p>
        </p:txBody>
      </p:sp>
      <p:pic>
        <p:nvPicPr>
          <p:cNvPr id="1026" name="Picture 2" descr="spin based computer에 대한 이미지 검색결과"/>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74631" y="4091850"/>
            <a:ext cx="2453640" cy="1379491"/>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E4B776D5-FCE1-4332-A096-734C56A811BA}"/>
              </a:ext>
            </a:extLst>
          </p:cNvPr>
          <p:cNvSpPr txBox="1"/>
          <p:nvPr/>
        </p:nvSpPr>
        <p:spPr>
          <a:xfrm>
            <a:off x="6326053" y="2029747"/>
            <a:ext cx="4150796" cy="2062103"/>
          </a:xfrm>
          <a:prstGeom prst="rect">
            <a:avLst/>
          </a:prstGeom>
          <a:noFill/>
        </p:spPr>
        <p:txBody>
          <a:bodyPr wrap="square" rtlCol="0">
            <a:spAutoFit/>
          </a:bodyPr>
          <a:lstStyle/>
          <a:p>
            <a:endParaRPr lang="en-US" altLang="ko-KR" sz="1600" dirty="0"/>
          </a:p>
          <a:p>
            <a:r>
              <a:rPr lang="en-US" altLang="ko-KR" sz="1600" dirty="0">
                <a:latin typeface="Bauhaus 93" panose="04030905020B02020C02" pitchFamily="82" charset="0"/>
              </a:rPr>
              <a:t>• </a:t>
            </a:r>
            <a:r>
              <a:rPr lang="en-US" altLang="ko-KR" sz="1600" dirty="0"/>
              <a:t>The dots contain typically one to several hundred electrons</a:t>
            </a:r>
          </a:p>
          <a:p>
            <a:endParaRPr lang="en-US" altLang="ko-KR" sz="1600" dirty="0"/>
          </a:p>
          <a:p>
            <a:r>
              <a:rPr lang="en-US" altLang="ko-KR" sz="1600" dirty="0">
                <a:latin typeface="Bauhaus 93" panose="04030905020B02020C02" pitchFamily="82" charset="0"/>
              </a:rPr>
              <a:t>• </a:t>
            </a:r>
            <a:r>
              <a:rPr lang="en-US" altLang="ko-KR" sz="1600" b="1" dirty="0"/>
              <a:t>S</a:t>
            </a:r>
            <a:r>
              <a:rPr lang="en-US" altLang="ko-KR" sz="1600" dirty="0"/>
              <a:t>pin of an electron confined to quantum dots  can be used as quantum bits and an array of quantum dots could serve as a quantum computer</a:t>
            </a:r>
          </a:p>
        </p:txBody>
      </p:sp>
      <p:sp>
        <p:nvSpPr>
          <p:cNvPr id="6" name="텍스트 개체 틀 5"/>
          <p:cNvSpPr>
            <a:spLocks noGrp="1"/>
          </p:cNvSpPr>
          <p:nvPr>
            <p:ph type="body" sz="quarter" idx="11"/>
          </p:nvPr>
        </p:nvSpPr>
        <p:spPr/>
        <p:txBody>
          <a:bodyPr/>
          <a:lstStyle/>
          <a:p>
            <a:endParaRPr lang="ko-KR" altLang="en-US"/>
          </a:p>
        </p:txBody>
      </p:sp>
    </p:spTree>
    <p:extLst>
      <p:ext uri="{BB962C8B-B14F-4D97-AF65-F5344CB8AC3E}">
        <p14:creationId xmlns:p14="http://schemas.microsoft.com/office/powerpoint/2010/main" val="408145590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2353414" y="488112"/>
            <a:ext cx="8314586" cy="488202"/>
          </a:xfrm>
        </p:spPr>
        <p:txBody>
          <a:bodyPr/>
          <a:lstStyle/>
          <a:p>
            <a:pPr algn="ctr"/>
            <a:r>
              <a:rPr lang="en-US" altLang="ko-KR" b="1" dirty="0">
                <a:ea typeface="한컴바탕확장" panose="02000009000000000000" pitchFamily="1" charset="-127"/>
              </a:rPr>
              <a:t>APPLICATION</a:t>
            </a:r>
            <a:endParaRPr lang="ko-KR" altLang="en-US" dirty="0">
              <a:latin typeface="한컴바탕확장" panose="02000009000000000000" pitchFamily="1" charset="-127"/>
              <a:ea typeface="한컴바탕확장" panose="02000009000000000000" pitchFamily="1" charset="-127"/>
            </a:endParaRPr>
          </a:p>
        </p:txBody>
      </p:sp>
      <p:sp>
        <p:nvSpPr>
          <p:cNvPr id="3" name="내용 개체 틀 2"/>
          <p:cNvSpPr>
            <a:spLocks noGrp="1"/>
          </p:cNvSpPr>
          <p:nvPr>
            <p:ph idx="1"/>
          </p:nvPr>
        </p:nvSpPr>
        <p:spPr>
          <a:xfrm>
            <a:off x="2390115" y="1270763"/>
            <a:ext cx="8219465" cy="450883"/>
          </a:xfrm>
        </p:spPr>
        <p:txBody>
          <a:bodyPr/>
          <a:lstStyle/>
          <a:p>
            <a:r>
              <a:rPr lang="en-US" altLang="ko-KR" sz="1800" b="1" dirty="0"/>
              <a:t>Quantum dots : Spin-based computers</a:t>
            </a:r>
            <a:endParaRPr lang="ko-KR" altLang="en-US" sz="1800" b="1" dirty="0"/>
          </a:p>
        </p:txBody>
      </p:sp>
      <p:sp>
        <p:nvSpPr>
          <p:cNvPr id="7" name="텍스트 개체 틀 6"/>
          <p:cNvSpPr>
            <a:spLocks noGrp="1"/>
          </p:cNvSpPr>
          <p:nvPr>
            <p:ph type="body" sz="quarter" idx="11"/>
          </p:nvPr>
        </p:nvSpPr>
        <p:spPr/>
        <p:txBody>
          <a:bodyPr/>
          <a:lstStyle/>
          <a:p>
            <a:r>
              <a:rPr lang="en-US" altLang="ko-KR" dirty="0"/>
              <a:t> </a:t>
            </a:r>
            <a:endParaRPr lang="ko-KR" altLang="en-US" dirty="0"/>
          </a:p>
        </p:txBody>
      </p:sp>
      <p:grpSp>
        <p:nvGrpSpPr>
          <p:cNvPr id="4" name="그룹 34"/>
          <p:cNvGrpSpPr/>
          <p:nvPr/>
        </p:nvGrpSpPr>
        <p:grpSpPr>
          <a:xfrm>
            <a:off x="2533651" y="1903578"/>
            <a:ext cx="7943199" cy="4601997"/>
            <a:chOff x="1261681" y="1903578"/>
            <a:chExt cx="7653069" cy="3594570"/>
          </a:xfrm>
        </p:grpSpPr>
        <p:cxnSp>
          <p:nvCxnSpPr>
            <p:cNvPr id="33" name="직선 연결선 32"/>
            <p:cNvCxnSpPr/>
            <p:nvPr/>
          </p:nvCxnSpPr>
          <p:spPr>
            <a:xfrm>
              <a:off x="1261681" y="549814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4" name="직선 연결선 33"/>
            <p:cNvCxnSpPr/>
            <p:nvPr/>
          </p:nvCxnSpPr>
          <p:spPr>
            <a:xfrm>
              <a:off x="1261681" y="190357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15" name="직사각형 14"/>
          <p:cNvSpPr/>
          <p:nvPr/>
        </p:nvSpPr>
        <p:spPr>
          <a:xfrm>
            <a:off x="1524000" y="6505575"/>
            <a:ext cx="781050" cy="3238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 name="직사각형 5">
            <a:extLst>
              <a:ext uri="{FF2B5EF4-FFF2-40B4-BE49-F238E27FC236}">
                <a16:creationId xmlns:a16="http://schemas.microsoft.com/office/drawing/2014/main" id="{1788208D-59BB-4CF0-8698-715679417A68}"/>
              </a:ext>
            </a:extLst>
          </p:cNvPr>
          <p:cNvSpPr/>
          <p:nvPr/>
        </p:nvSpPr>
        <p:spPr>
          <a:xfrm>
            <a:off x="3088640" y="5669280"/>
            <a:ext cx="2631440" cy="2336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 name="직사각형 4">
            <a:extLst>
              <a:ext uri="{FF2B5EF4-FFF2-40B4-BE49-F238E27FC236}">
                <a16:creationId xmlns:a16="http://schemas.microsoft.com/office/drawing/2014/main" id="{EEEE7130-7656-4E08-B548-2E41BAE3AE08}"/>
              </a:ext>
            </a:extLst>
          </p:cNvPr>
          <p:cNvSpPr/>
          <p:nvPr/>
        </p:nvSpPr>
        <p:spPr>
          <a:xfrm>
            <a:off x="2390114" y="5058823"/>
            <a:ext cx="8300386" cy="1477328"/>
          </a:xfrm>
          <a:prstGeom prst="rect">
            <a:avLst/>
          </a:prstGeom>
        </p:spPr>
        <p:txBody>
          <a:bodyPr wrap="square">
            <a:spAutoFit/>
          </a:bodyPr>
          <a:lstStyle/>
          <a:p>
            <a:r>
              <a:rPr lang="en-US" altLang="ko-KR" dirty="0"/>
              <a:t>-In principle, a computer that processes the quantum states instead of conventional classical information will be able to solve problems for which there is no efficient classical algorithm</a:t>
            </a:r>
          </a:p>
          <a:p>
            <a:r>
              <a:rPr lang="en-US" altLang="ko-KR" dirty="0"/>
              <a:t>-Quantum operations in the quantum dots would be possible by coupling electron spins in neighboring quantum dots. </a:t>
            </a:r>
            <a:endParaRPr lang="ko-KR" altLang="en-US" dirty="0"/>
          </a:p>
        </p:txBody>
      </p:sp>
      <p:pic>
        <p:nvPicPr>
          <p:cNvPr id="11" name="그림 10" descr="건물이(가) 표시된 사진&#10;&#10;자동 생성된 설명">
            <a:extLst>
              <a:ext uri="{FF2B5EF4-FFF2-40B4-BE49-F238E27FC236}">
                <a16:creationId xmlns:a16="http://schemas.microsoft.com/office/drawing/2014/main" id="{2B1D98B3-CB77-43D2-A30D-F82AEDFF9B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3846" y="2085510"/>
            <a:ext cx="4572000" cy="2570480"/>
          </a:xfrm>
          <a:prstGeom prst="rect">
            <a:avLst/>
          </a:prstGeom>
        </p:spPr>
      </p:pic>
      <p:sp>
        <p:nvSpPr>
          <p:cNvPr id="8" name="텍스트 개체 틀 7"/>
          <p:cNvSpPr>
            <a:spLocks noGrp="1"/>
          </p:cNvSpPr>
          <p:nvPr>
            <p:ph type="body" sz="quarter" idx="11"/>
          </p:nvPr>
        </p:nvSpPr>
        <p:spPr/>
        <p:txBody>
          <a:bodyPr/>
          <a:lstStyle/>
          <a:p>
            <a:endParaRPr lang="ko-KR" altLang="en-US"/>
          </a:p>
        </p:txBody>
      </p:sp>
    </p:spTree>
    <p:extLst>
      <p:ext uri="{BB962C8B-B14F-4D97-AF65-F5344CB8AC3E}">
        <p14:creationId xmlns:p14="http://schemas.microsoft.com/office/powerpoint/2010/main" val="325696491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2353414" y="488112"/>
            <a:ext cx="8314586" cy="488202"/>
          </a:xfrm>
        </p:spPr>
        <p:txBody>
          <a:bodyPr/>
          <a:lstStyle/>
          <a:p>
            <a:pPr algn="ctr"/>
            <a:r>
              <a:rPr lang="en-US" altLang="ko-KR" b="1" dirty="0">
                <a:ea typeface="한컴바탕확장" panose="02000009000000000000" pitchFamily="1" charset="-127"/>
              </a:rPr>
              <a:t>APPLICATION</a:t>
            </a:r>
            <a:endParaRPr lang="ko-KR" altLang="en-US" dirty="0">
              <a:latin typeface="한컴바탕확장" panose="02000009000000000000" pitchFamily="1" charset="-127"/>
              <a:ea typeface="한컴바탕확장" panose="02000009000000000000" pitchFamily="1" charset="-127"/>
            </a:endParaRPr>
          </a:p>
        </p:txBody>
      </p:sp>
      <p:sp>
        <p:nvSpPr>
          <p:cNvPr id="3" name="내용 개체 틀 2"/>
          <p:cNvSpPr>
            <a:spLocks noGrp="1"/>
          </p:cNvSpPr>
          <p:nvPr>
            <p:ph idx="1"/>
          </p:nvPr>
        </p:nvSpPr>
        <p:spPr>
          <a:xfrm>
            <a:off x="2390115" y="1270763"/>
            <a:ext cx="8219465" cy="450883"/>
          </a:xfrm>
        </p:spPr>
        <p:txBody>
          <a:bodyPr/>
          <a:lstStyle/>
          <a:p>
            <a:r>
              <a:rPr lang="en-US" altLang="ko-KR" sz="1800" b="1" dirty="0"/>
              <a:t>Electron(spin) transport in DNA</a:t>
            </a:r>
            <a:endParaRPr lang="ko-KR" altLang="en-US" sz="1800" b="1" dirty="0"/>
          </a:p>
        </p:txBody>
      </p:sp>
      <p:sp>
        <p:nvSpPr>
          <p:cNvPr id="7" name="텍스트 개체 틀 6"/>
          <p:cNvSpPr>
            <a:spLocks noGrp="1"/>
          </p:cNvSpPr>
          <p:nvPr>
            <p:ph type="body" sz="quarter" idx="11"/>
          </p:nvPr>
        </p:nvSpPr>
        <p:spPr/>
        <p:txBody>
          <a:bodyPr/>
          <a:lstStyle/>
          <a:p>
            <a:r>
              <a:rPr lang="en-US" altLang="ko-KR" dirty="0"/>
              <a:t> </a:t>
            </a:r>
            <a:endParaRPr lang="ko-KR" altLang="en-US" dirty="0"/>
          </a:p>
        </p:txBody>
      </p:sp>
      <p:grpSp>
        <p:nvGrpSpPr>
          <p:cNvPr id="4" name="그룹 34"/>
          <p:cNvGrpSpPr/>
          <p:nvPr/>
        </p:nvGrpSpPr>
        <p:grpSpPr>
          <a:xfrm>
            <a:off x="2533651" y="1903578"/>
            <a:ext cx="7943199" cy="4601997"/>
            <a:chOff x="1261681" y="1903578"/>
            <a:chExt cx="7653069" cy="3594570"/>
          </a:xfrm>
        </p:grpSpPr>
        <p:cxnSp>
          <p:nvCxnSpPr>
            <p:cNvPr id="33" name="직선 연결선 32"/>
            <p:cNvCxnSpPr/>
            <p:nvPr/>
          </p:nvCxnSpPr>
          <p:spPr>
            <a:xfrm>
              <a:off x="1261681" y="549814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4" name="직선 연결선 33"/>
            <p:cNvCxnSpPr/>
            <p:nvPr/>
          </p:nvCxnSpPr>
          <p:spPr>
            <a:xfrm>
              <a:off x="1261681" y="190357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15" name="직사각형 14"/>
          <p:cNvSpPr/>
          <p:nvPr/>
        </p:nvSpPr>
        <p:spPr>
          <a:xfrm>
            <a:off x="1524000" y="6505575"/>
            <a:ext cx="781050" cy="3238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5" name="그림 4">
            <a:extLst>
              <a:ext uri="{FF2B5EF4-FFF2-40B4-BE49-F238E27FC236}">
                <a16:creationId xmlns:a16="http://schemas.microsoft.com/office/drawing/2014/main" id="{9E879BF8-D87E-43C7-9F81-0969EC8533A5}"/>
              </a:ext>
            </a:extLst>
          </p:cNvPr>
          <p:cNvPicPr>
            <a:picLocks noChangeAspect="1"/>
          </p:cNvPicPr>
          <p:nvPr/>
        </p:nvPicPr>
        <p:blipFill>
          <a:blip r:embed="rId3"/>
          <a:stretch>
            <a:fillRect/>
          </a:stretch>
        </p:blipFill>
        <p:spPr>
          <a:xfrm>
            <a:off x="2796454" y="2376287"/>
            <a:ext cx="2457450" cy="3657600"/>
          </a:xfrm>
          <a:prstGeom prst="rect">
            <a:avLst/>
          </a:prstGeom>
        </p:spPr>
      </p:pic>
      <p:sp>
        <p:nvSpPr>
          <p:cNvPr id="18" name="TextBox 17">
            <a:extLst>
              <a:ext uri="{FF2B5EF4-FFF2-40B4-BE49-F238E27FC236}">
                <a16:creationId xmlns:a16="http://schemas.microsoft.com/office/drawing/2014/main" id="{C5DF0E86-0124-4E70-87FE-96416950CA4C}"/>
              </a:ext>
            </a:extLst>
          </p:cNvPr>
          <p:cNvSpPr txBox="1"/>
          <p:nvPr/>
        </p:nvSpPr>
        <p:spPr>
          <a:xfrm>
            <a:off x="5509780" y="2143186"/>
            <a:ext cx="4730828" cy="4001095"/>
          </a:xfrm>
          <a:prstGeom prst="rect">
            <a:avLst/>
          </a:prstGeom>
          <a:noFill/>
        </p:spPr>
        <p:txBody>
          <a:bodyPr wrap="square" rtlCol="0">
            <a:spAutoFit/>
          </a:bodyPr>
          <a:lstStyle/>
          <a:p>
            <a:r>
              <a:rPr lang="en-US" altLang="ko-KR" sz="2000" b="1" u="sng" dirty="0">
                <a:latin typeface="+mj-lt"/>
              </a:rPr>
              <a:t>Why DNA?</a:t>
            </a:r>
          </a:p>
          <a:p>
            <a:endParaRPr lang="en-US" altLang="ko-KR" dirty="0">
              <a:latin typeface="+mj-lt"/>
            </a:endParaRPr>
          </a:p>
          <a:p>
            <a:r>
              <a:rPr lang="en-US" altLang="ko-KR" dirty="0">
                <a:latin typeface="+mj-lt"/>
              </a:rPr>
              <a:t>• </a:t>
            </a:r>
            <a:r>
              <a:rPr lang="en-US" altLang="ko-KR" b="1" dirty="0">
                <a:latin typeface="+mj-lt"/>
              </a:rPr>
              <a:t>Conventional semiconductor microelectronics</a:t>
            </a:r>
            <a:r>
              <a:rPr lang="en-US" altLang="ko-KR" dirty="0">
                <a:latin typeface="+mj-lt"/>
              </a:rPr>
              <a:t> is rapidly approaching its useful miniaturization </a:t>
            </a:r>
            <a:r>
              <a:rPr lang="en-US" altLang="ko-KR" b="1" dirty="0">
                <a:latin typeface="+mj-lt"/>
              </a:rPr>
              <a:t>limits</a:t>
            </a:r>
            <a:r>
              <a:rPr lang="en-US" altLang="ko-KR" dirty="0">
                <a:latin typeface="+mj-lt"/>
              </a:rPr>
              <a:t> and the expected failure of semiconductor physics in nanometer‐scale components.</a:t>
            </a:r>
          </a:p>
          <a:p>
            <a:endParaRPr lang="en-US" altLang="ko-KR" dirty="0">
              <a:latin typeface="+mj-lt"/>
            </a:endParaRPr>
          </a:p>
          <a:p>
            <a:r>
              <a:rPr lang="en-US" altLang="ko-KR" dirty="0">
                <a:latin typeface="+mj-lt"/>
              </a:rPr>
              <a:t>• biology molecules are known to self‐assemble with nanometer scale resolution and possess some unique qualities that might be crucial for nanoscale fabrication.</a:t>
            </a:r>
          </a:p>
          <a:p>
            <a:endParaRPr lang="en-US" altLang="ko-KR" b="1" dirty="0">
              <a:latin typeface="+mj-lt"/>
            </a:endParaRPr>
          </a:p>
        </p:txBody>
      </p:sp>
      <p:sp>
        <p:nvSpPr>
          <p:cNvPr id="6" name="텍스트 개체 틀 5"/>
          <p:cNvSpPr>
            <a:spLocks noGrp="1"/>
          </p:cNvSpPr>
          <p:nvPr>
            <p:ph type="body" sz="quarter" idx="11"/>
          </p:nvPr>
        </p:nvSpPr>
        <p:spPr/>
        <p:txBody>
          <a:bodyPr/>
          <a:lstStyle/>
          <a:p>
            <a:endParaRPr lang="ko-KR" altLang="en-US"/>
          </a:p>
        </p:txBody>
      </p:sp>
    </p:spTree>
    <p:extLst>
      <p:ext uri="{BB962C8B-B14F-4D97-AF65-F5344CB8AC3E}">
        <p14:creationId xmlns:p14="http://schemas.microsoft.com/office/powerpoint/2010/main" val="326923436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2353414" y="488112"/>
            <a:ext cx="8314586" cy="488202"/>
          </a:xfrm>
        </p:spPr>
        <p:txBody>
          <a:bodyPr/>
          <a:lstStyle/>
          <a:p>
            <a:pPr algn="ctr"/>
            <a:r>
              <a:rPr lang="en-US" altLang="ko-KR" b="1" dirty="0">
                <a:ea typeface="한컴바탕확장" panose="02000009000000000000" pitchFamily="1" charset="-127"/>
              </a:rPr>
              <a:t>APPLICATION</a:t>
            </a:r>
            <a:endParaRPr lang="ko-KR" altLang="en-US" dirty="0">
              <a:latin typeface="한컴바탕확장" panose="02000009000000000000" pitchFamily="1" charset="-127"/>
              <a:ea typeface="한컴바탕확장" panose="02000009000000000000" pitchFamily="1" charset="-127"/>
            </a:endParaRPr>
          </a:p>
        </p:txBody>
      </p:sp>
      <p:sp>
        <p:nvSpPr>
          <p:cNvPr id="3" name="내용 개체 틀 2"/>
          <p:cNvSpPr>
            <a:spLocks noGrp="1"/>
          </p:cNvSpPr>
          <p:nvPr>
            <p:ph idx="1"/>
          </p:nvPr>
        </p:nvSpPr>
        <p:spPr>
          <a:xfrm>
            <a:off x="2390115" y="1270763"/>
            <a:ext cx="8219465" cy="450883"/>
          </a:xfrm>
        </p:spPr>
        <p:txBody>
          <a:bodyPr/>
          <a:lstStyle/>
          <a:p>
            <a:r>
              <a:rPr lang="en-US" altLang="ko-KR" sz="1800" b="1" dirty="0"/>
              <a:t>Electron(spin) transport in DNA</a:t>
            </a:r>
            <a:endParaRPr lang="ko-KR" altLang="en-US" sz="1800" b="1" dirty="0"/>
          </a:p>
        </p:txBody>
      </p:sp>
      <p:sp>
        <p:nvSpPr>
          <p:cNvPr id="7" name="텍스트 개체 틀 6"/>
          <p:cNvSpPr>
            <a:spLocks noGrp="1"/>
          </p:cNvSpPr>
          <p:nvPr>
            <p:ph type="body" sz="quarter" idx="11"/>
          </p:nvPr>
        </p:nvSpPr>
        <p:spPr/>
        <p:txBody>
          <a:bodyPr/>
          <a:lstStyle/>
          <a:p>
            <a:r>
              <a:rPr lang="en-US" altLang="ko-KR" dirty="0"/>
              <a:t> </a:t>
            </a:r>
            <a:endParaRPr lang="ko-KR" altLang="en-US" dirty="0"/>
          </a:p>
        </p:txBody>
      </p:sp>
      <p:grpSp>
        <p:nvGrpSpPr>
          <p:cNvPr id="4" name="그룹 34"/>
          <p:cNvGrpSpPr/>
          <p:nvPr/>
        </p:nvGrpSpPr>
        <p:grpSpPr>
          <a:xfrm>
            <a:off x="2533651" y="1903578"/>
            <a:ext cx="7943199" cy="4601997"/>
            <a:chOff x="1261681" y="1903578"/>
            <a:chExt cx="7653069" cy="3594570"/>
          </a:xfrm>
        </p:grpSpPr>
        <p:cxnSp>
          <p:nvCxnSpPr>
            <p:cNvPr id="33" name="직선 연결선 32"/>
            <p:cNvCxnSpPr/>
            <p:nvPr/>
          </p:nvCxnSpPr>
          <p:spPr>
            <a:xfrm>
              <a:off x="1261681" y="549814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4" name="직선 연결선 33"/>
            <p:cNvCxnSpPr/>
            <p:nvPr/>
          </p:nvCxnSpPr>
          <p:spPr>
            <a:xfrm>
              <a:off x="1261681" y="1903578"/>
              <a:ext cx="7653069"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15" name="직사각형 14"/>
          <p:cNvSpPr/>
          <p:nvPr/>
        </p:nvSpPr>
        <p:spPr>
          <a:xfrm>
            <a:off x="1524000" y="6505575"/>
            <a:ext cx="781050" cy="3238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5" name="그림 4">
            <a:extLst>
              <a:ext uri="{FF2B5EF4-FFF2-40B4-BE49-F238E27FC236}">
                <a16:creationId xmlns:a16="http://schemas.microsoft.com/office/drawing/2014/main" id="{9E879BF8-D87E-43C7-9F81-0969EC8533A5}"/>
              </a:ext>
            </a:extLst>
          </p:cNvPr>
          <p:cNvPicPr>
            <a:picLocks noChangeAspect="1"/>
          </p:cNvPicPr>
          <p:nvPr/>
        </p:nvPicPr>
        <p:blipFill>
          <a:blip r:embed="rId3"/>
          <a:stretch>
            <a:fillRect/>
          </a:stretch>
        </p:blipFill>
        <p:spPr>
          <a:xfrm>
            <a:off x="2796454" y="2376287"/>
            <a:ext cx="2457450" cy="3657600"/>
          </a:xfrm>
          <a:prstGeom prst="rect">
            <a:avLst/>
          </a:prstGeom>
        </p:spPr>
      </p:pic>
      <p:sp>
        <p:nvSpPr>
          <p:cNvPr id="18" name="TextBox 17">
            <a:extLst>
              <a:ext uri="{FF2B5EF4-FFF2-40B4-BE49-F238E27FC236}">
                <a16:creationId xmlns:a16="http://schemas.microsoft.com/office/drawing/2014/main" id="{C5DF0E86-0124-4E70-87FE-96416950CA4C}"/>
              </a:ext>
            </a:extLst>
          </p:cNvPr>
          <p:cNvSpPr txBox="1"/>
          <p:nvPr/>
        </p:nvSpPr>
        <p:spPr>
          <a:xfrm>
            <a:off x="5537489" y="2358428"/>
            <a:ext cx="4730828" cy="3693319"/>
          </a:xfrm>
          <a:prstGeom prst="rect">
            <a:avLst/>
          </a:prstGeom>
          <a:noFill/>
        </p:spPr>
        <p:txBody>
          <a:bodyPr wrap="square" rtlCol="0">
            <a:spAutoFit/>
          </a:bodyPr>
          <a:lstStyle/>
          <a:p>
            <a:r>
              <a:rPr lang="en-US" altLang="ko-KR" dirty="0">
                <a:latin typeface="+mj-lt"/>
              </a:rPr>
              <a:t>• Electron transport in DNA would be faster because of less scattering events which will lead to longer spin lifetime. </a:t>
            </a:r>
          </a:p>
          <a:p>
            <a:r>
              <a:rPr lang="en-US" altLang="ko-KR" b="1" u="sng" dirty="0">
                <a:latin typeface="+mj-lt"/>
              </a:rPr>
              <a:t>-&gt;useful for spin transport in DNA.</a:t>
            </a:r>
          </a:p>
          <a:p>
            <a:endParaRPr lang="en-US" altLang="ko-KR" b="1" u="sng" dirty="0"/>
          </a:p>
          <a:p>
            <a:r>
              <a:rPr lang="en-US" altLang="ko-KR" dirty="0"/>
              <a:t>• </a:t>
            </a:r>
            <a:r>
              <a:rPr lang="en-US" altLang="ko-KR" dirty="0">
                <a:latin typeface="+mj-lt"/>
              </a:rPr>
              <a:t>electron transfer along DNA occurs on length scales of up to a few nanometers. </a:t>
            </a:r>
          </a:p>
          <a:p>
            <a:endParaRPr lang="en-US" altLang="ko-KR" dirty="0"/>
          </a:p>
          <a:p>
            <a:r>
              <a:rPr lang="en-US" altLang="ko-KR" dirty="0"/>
              <a:t>• </a:t>
            </a:r>
            <a:r>
              <a:rPr lang="en-US" altLang="ko-KR" dirty="0">
                <a:latin typeface="+mj-lt"/>
              </a:rPr>
              <a:t>The conductivity of DNA on larger length scales has been an active area of research</a:t>
            </a:r>
          </a:p>
          <a:p>
            <a:r>
              <a:rPr lang="en-US" altLang="ko-KR" dirty="0">
                <a:latin typeface="+mj-lt"/>
              </a:rPr>
              <a:t>-&gt;</a:t>
            </a:r>
            <a:r>
              <a:rPr lang="en-US" altLang="ko-KR" b="1" u="sng" dirty="0">
                <a:latin typeface="+mj-lt"/>
              </a:rPr>
              <a:t>to manipulate DNA in the atomic scale and make DNA devices using currently available techniques. </a:t>
            </a:r>
          </a:p>
        </p:txBody>
      </p:sp>
      <p:sp>
        <p:nvSpPr>
          <p:cNvPr id="6" name="텍스트 개체 틀 5"/>
          <p:cNvSpPr>
            <a:spLocks noGrp="1"/>
          </p:cNvSpPr>
          <p:nvPr>
            <p:ph type="body" sz="quarter" idx="11"/>
          </p:nvPr>
        </p:nvSpPr>
        <p:spPr/>
        <p:txBody>
          <a:bodyPr/>
          <a:lstStyle/>
          <a:p>
            <a:endParaRPr lang="ko-KR" altLang="en-US"/>
          </a:p>
        </p:txBody>
      </p:sp>
    </p:spTree>
    <p:extLst>
      <p:ext uri="{BB962C8B-B14F-4D97-AF65-F5344CB8AC3E}">
        <p14:creationId xmlns:p14="http://schemas.microsoft.com/office/powerpoint/2010/main" val="216591368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직사각형 22"/>
          <p:cNvSpPr/>
          <p:nvPr/>
        </p:nvSpPr>
        <p:spPr>
          <a:xfrm>
            <a:off x="1524000" y="2250040"/>
            <a:ext cx="9144000" cy="2342508"/>
          </a:xfrm>
          <a:prstGeom prst="rect">
            <a:avLst/>
          </a:prstGeom>
          <a:blipFill dpi="0" rotWithShape="1">
            <a:blip r:embed="rId2" cstate="screen">
              <a:duotone>
                <a:prstClr val="black"/>
                <a:schemeClr val="tx2">
                  <a:lumMod val="75000"/>
                  <a:tint val="45000"/>
                  <a:satMod val="400000"/>
                </a:schemeClr>
              </a:duotone>
              <a:extLst>
                <a:ext uri="{BEBA8EAE-BF5A-486C-A8C5-ECC9F3942E4B}">
                  <a14:imgProps xmlns:a14="http://schemas.microsoft.com/office/drawing/2010/main">
                    <a14:imgLayer r:embed="rId3">
                      <a14:imgEffect>
                        <a14:brightnessContrast bright="-34000"/>
                      </a14:imgEffect>
                    </a14:imgLayer>
                  </a14:imgProps>
                </a:ext>
                <a:ext uri="{28A0092B-C50C-407E-A947-70E740481C1C}">
                  <a14:useLocalDpi xmlns:a14="http://schemas.microsoft.com/office/drawing/2010/main"/>
                </a:ext>
              </a:extLst>
            </a:blip>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한컴바탕확장" panose="02000009000000000000" pitchFamily="1" charset="-127"/>
              <a:ea typeface="한컴바탕확장" panose="02000009000000000000" pitchFamily="1" charset="-127"/>
            </a:endParaRPr>
          </a:p>
        </p:txBody>
      </p:sp>
      <p:pic>
        <p:nvPicPr>
          <p:cNvPr id="36" name="그림 35"/>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19800000">
            <a:off x="5601649" y="763171"/>
            <a:ext cx="988705" cy="619575"/>
          </a:xfrm>
          <a:prstGeom prst="rect">
            <a:avLst/>
          </a:prstGeom>
        </p:spPr>
      </p:pic>
      <p:sp>
        <p:nvSpPr>
          <p:cNvPr id="20" name="제목 19"/>
          <p:cNvSpPr>
            <a:spLocks noGrp="1"/>
          </p:cNvSpPr>
          <p:nvPr>
            <p:ph type="ctrTitle"/>
          </p:nvPr>
        </p:nvSpPr>
        <p:spPr>
          <a:xfrm>
            <a:off x="3997631" y="2942911"/>
            <a:ext cx="4196739" cy="754988"/>
          </a:xfrm>
        </p:spPr>
        <p:txBody>
          <a:bodyPr>
            <a:normAutofit/>
          </a:bodyPr>
          <a:lstStyle/>
          <a:p>
            <a:r>
              <a:rPr lang="ko-KR" altLang="en-US" b="0" dirty="0">
                <a:latin typeface="한컴바탕확장" panose="02000009000000000000" pitchFamily="1" charset="-127"/>
                <a:ea typeface="한컴바탕확장" panose="02000009000000000000" pitchFamily="1" charset="-127"/>
              </a:rPr>
              <a:t>감사합니다</a:t>
            </a:r>
          </a:p>
        </p:txBody>
      </p:sp>
      <p:grpSp>
        <p:nvGrpSpPr>
          <p:cNvPr id="24" name="그룹 23"/>
          <p:cNvGrpSpPr/>
          <p:nvPr/>
        </p:nvGrpSpPr>
        <p:grpSpPr>
          <a:xfrm>
            <a:off x="3262993" y="2861421"/>
            <a:ext cx="5666014" cy="836478"/>
            <a:chOff x="1892363" y="3049858"/>
            <a:chExt cx="5364480" cy="754563"/>
          </a:xfrm>
        </p:grpSpPr>
        <p:cxnSp>
          <p:nvCxnSpPr>
            <p:cNvPr id="25" name="직선 연결선 24"/>
            <p:cNvCxnSpPr/>
            <p:nvPr/>
          </p:nvCxnSpPr>
          <p:spPr>
            <a:xfrm>
              <a:off x="1892363" y="3804421"/>
              <a:ext cx="5364480" cy="0"/>
            </a:xfrm>
            <a:prstGeom prst="line">
              <a:avLst/>
            </a:prstGeom>
            <a:ln w="12700">
              <a:solidFill>
                <a:schemeClr val="bg1">
                  <a:alpha val="85000"/>
                </a:schemeClr>
              </a:solidFill>
            </a:ln>
          </p:spPr>
          <p:style>
            <a:lnRef idx="1">
              <a:schemeClr val="accent1"/>
            </a:lnRef>
            <a:fillRef idx="0">
              <a:schemeClr val="accent1"/>
            </a:fillRef>
            <a:effectRef idx="0">
              <a:schemeClr val="accent1"/>
            </a:effectRef>
            <a:fontRef idx="minor">
              <a:schemeClr val="tx1"/>
            </a:fontRef>
          </p:style>
        </p:cxnSp>
        <p:cxnSp>
          <p:nvCxnSpPr>
            <p:cNvPr id="27" name="직선 연결선 26"/>
            <p:cNvCxnSpPr/>
            <p:nvPr/>
          </p:nvCxnSpPr>
          <p:spPr>
            <a:xfrm>
              <a:off x="1892363" y="3049858"/>
              <a:ext cx="5364480" cy="0"/>
            </a:xfrm>
            <a:prstGeom prst="line">
              <a:avLst/>
            </a:prstGeom>
            <a:ln w="12700">
              <a:solidFill>
                <a:schemeClr val="bg1">
                  <a:alpha val="8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523543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pPr algn="ctr"/>
            <a:r>
              <a:rPr lang="en-US" altLang="ko-KR" b="1" dirty="0" smtClean="0">
                <a:solidFill>
                  <a:schemeClr val="tx1"/>
                </a:solidFill>
              </a:rPr>
              <a:t>Introduction</a:t>
            </a:r>
            <a:endParaRPr lang="ko-KR" altLang="en-US" b="1" dirty="0">
              <a:solidFill>
                <a:schemeClr val="tx1"/>
              </a:solidFill>
            </a:endParaRPr>
          </a:p>
        </p:txBody>
      </p:sp>
      <p:sp>
        <p:nvSpPr>
          <p:cNvPr id="3" name="내용 개체 틀 2"/>
          <p:cNvSpPr>
            <a:spLocks noGrp="1"/>
          </p:cNvSpPr>
          <p:nvPr>
            <p:ph idx="1"/>
          </p:nvPr>
        </p:nvSpPr>
        <p:spPr/>
        <p:txBody>
          <a:bodyPr/>
          <a:lstStyle/>
          <a:p>
            <a:r>
              <a:rPr lang="en-US" altLang="ko-KR" sz="1800" b="1" dirty="0" smtClean="0"/>
              <a:t>SPINTRONICS</a:t>
            </a:r>
            <a:endParaRPr lang="ko-KR" altLang="en-US" sz="1800" b="1" dirty="0"/>
          </a:p>
        </p:txBody>
      </p:sp>
      <p:sp>
        <p:nvSpPr>
          <p:cNvPr id="4" name="텍스트 개체 틀 3"/>
          <p:cNvSpPr>
            <a:spLocks noGrp="1"/>
          </p:cNvSpPr>
          <p:nvPr>
            <p:ph type="body" sz="quarter" idx="10"/>
          </p:nvPr>
        </p:nvSpPr>
        <p:spPr/>
        <p:txBody>
          <a:bodyPr/>
          <a:lstStyle/>
          <a:p>
            <a:endParaRPr lang="ko-KR" altLang="en-US"/>
          </a:p>
        </p:txBody>
      </p:sp>
      <p:sp>
        <p:nvSpPr>
          <p:cNvPr id="5" name="텍스트 개체 틀 4"/>
          <p:cNvSpPr>
            <a:spLocks noGrp="1"/>
          </p:cNvSpPr>
          <p:nvPr>
            <p:ph type="body" sz="quarter" idx="11"/>
          </p:nvPr>
        </p:nvSpPr>
        <p:spPr/>
        <p:txBody>
          <a:bodyPr/>
          <a:lstStyle/>
          <a:p>
            <a:endParaRPr lang="ko-KR" altLang="en-US" dirty="0"/>
          </a:p>
        </p:txBody>
      </p:sp>
      <p:sp>
        <p:nvSpPr>
          <p:cNvPr id="6" name="내용 개체 틀 5"/>
          <p:cNvSpPr>
            <a:spLocks noGrp="1"/>
          </p:cNvSpPr>
          <p:nvPr>
            <p:ph idx="12"/>
          </p:nvPr>
        </p:nvSpPr>
        <p:spPr>
          <a:xfrm>
            <a:off x="1114179" y="2390504"/>
            <a:ext cx="10959287" cy="4307596"/>
          </a:xfrm>
        </p:spPr>
        <p:txBody>
          <a:bodyPr/>
          <a:lstStyle/>
          <a:p>
            <a:pPr algn="l"/>
            <a:r>
              <a:rPr lang="en-US" altLang="ko-KR" sz="2400" dirty="0" smtClean="0">
                <a:solidFill>
                  <a:schemeClr val="tx1"/>
                </a:solidFill>
                <a:latin typeface="+mj-lt"/>
              </a:rPr>
              <a:t>Electrons </a:t>
            </a:r>
            <a:r>
              <a:rPr lang="ko-KR" altLang="en-US" sz="2400" dirty="0">
                <a:solidFill>
                  <a:schemeClr val="tx1"/>
                </a:solidFill>
                <a:latin typeface="+mj-lt"/>
              </a:rPr>
              <a:t>→ </a:t>
            </a:r>
            <a:r>
              <a:rPr lang="en-US" altLang="ko-KR" sz="2400" dirty="0">
                <a:solidFill>
                  <a:schemeClr val="tx1"/>
                </a:solidFill>
                <a:latin typeface="+mj-lt"/>
              </a:rPr>
              <a:t>spin  : intrinsic form of angular</a:t>
            </a:r>
            <a:r>
              <a:rPr lang="ko-KR" altLang="en-US" sz="2400" dirty="0">
                <a:solidFill>
                  <a:schemeClr val="tx1"/>
                </a:solidFill>
                <a:latin typeface="+mj-lt"/>
              </a:rPr>
              <a:t> </a:t>
            </a:r>
            <a:r>
              <a:rPr lang="en-US" altLang="ko-KR" sz="2400" dirty="0">
                <a:solidFill>
                  <a:schemeClr val="tx1"/>
                </a:solidFill>
                <a:latin typeface="+mj-lt"/>
              </a:rPr>
              <a:t>momentum carried by </a:t>
            </a:r>
            <a:r>
              <a:rPr lang="en-US" altLang="ko-KR" sz="2400" dirty="0" smtClean="0">
                <a:solidFill>
                  <a:schemeClr val="tx1"/>
                </a:solidFill>
                <a:latin typeface="+mj-lt"/>
              </a:rPr>
              <a:t>itself</a:t>
            </a:r>
            <a:endParaRPr lang="en-US" altLang="ko-KR" sz="1800" dirty="0" smtClean="0">
              <a:solidFill>
                <a:schemeClr val="tx1"/>
              </a:solidFill>
              <a:latin typeface="+mj-lt"/>
            </a:endParaRPr>
          </a:p>
          <a:p>
            <a:pPr algn="l"/>
            <a:endParaRPr lang="en-US" altLang="ko-KR" sz="1800" dirty="0">
              <a:solidFill>
                <a:schemeClr val="tx1"/>
              </a:solidFill>
              <a:latin typeface="+mj-lt"/>
            </a:endParaRPr>
          </a:p>
          <a:p>
            <a:pPr algn="l"/>
            <a:endParaRPr lang="en-US" altLang="ko-KR" sz="1800" dirty="0" smtClean="0">
              <a:solidFill>
                <a:schemeClr val="tx1"/>
              </a:solidFill>
              <a:latin typeface="+mj-lt"/>
            </a:endParaRPr>
          </a:p>
          <a:p>
            <a:r>
              <a:rPr lang="en-US" altLang="ko-KR" sz="2400" dirty="0" smtClean="0">
                <a:solidFill>
                  <a:schemeClr val="tx1"/>
                </a:solidFill>
                <a:latin typeface="+mj-lt"/>
              </a:rPr>
              <a:t>             </a:t>
            </a:r>
          </a:p>
          <a:p>
            <a:endParaRPr lang="en-US" altLang="ko-KR" sz="2400" dirty="0">
              <a:solidFill>
                <a:schemeClr val="tx1"/>
              </a:solidFill>
              <a:latin typeface="+mj-lt"/>
            </a:endParaRPr>
          </a:p>
          <a:p>
            <a:r>
              <a:rPr lang="en-US" altLang="ko-KR" sz="2400" dirty="0" smtClean="0">
                <a:solidFill>
                  <a:schemeClr val="tx1"/>
                </a:solidFill>
                <a:latin typeface="+mj-lt"/>
              </a:rPr>
              <a:t> </a:t>
            </a:r>
          </a:p>
          <a:p>
            <a:endParaRPr lang="en-US" altLang="ko-KR" sz="2400" dirty="0">
              <a:solidFill>
                <a:schemeClr val="tx1"/>
              </a:solidFill>
              <a:latin typeface="+mj-lt"/>
            </a:endParaRPr>
          </a:p>
          <a:p>
            <a:endParaRPr lang="en-US" altLang="ko-KR" sz="2400" dirty="0" smtClean="0">
              <a:solidFill>
                <a:schemeClr val="tx1"/>
              </a:solidFill>
              <a:latin typeface="+mj-lt"/>
            </a:endParaRPr>
          </a:p>
          <a:p>
            <a:endParaRPr lang="en-US" altLang="ko-KR" sz="2400" dirty="0">
              <a:solidFill>
                <a:schemeClr val="tx1"/>
              </a:solidFill>
              <a:latin typeface="+mj-lt"/>
            </a:endParaRPr>
          </a:p>
          <a:p>
            <a:pPr algn="l"/>
            <a:r>
              <a:rPr lang="en-US" altLang="ko-KR" sz="2400" dirty="0" smtClean="0">
                <a:solidFill>
                  <a:schemeClr val="tx1"/>
                </a:solidFill>
                <a:latin typeface="+mj-lt"/>
              </a:rPr>
              <a:t>		</a:t>
            </a:r>
            <a:r>
              <a:rPr lang="en-US" altLang="ko-KR" sz="2400" dirty="0" err="1" smtClean="0">
                <a:solidFill>
                  <a:schemeClr val="tx1"/>
                </a:solidFill>
                <a:latin typeface="+mj-lt"/>
              </a:rPr>
              <a:t>Spintronics</a:t>
            </a:r>
            <a:r>
              <a:rPr lang="en-US" altLang="ko-KR" sz="2400" dirty="0" smtClean="0">
                <a:solidFill>
                  <a:schemeClr val="tx1"/>
                </a:solidFill>
                <a:latin typeface="+mj-lt"/>
              </a:rPr>
              <a:t> </a:t>
            </a:r>
            <a:r>
              <a:rPr lang="en-US" altLang="ko-KR" sz="2400" dirty="0">
                <a:solidFill>
                  <a:schemeClr val="tx1"/>
                </a:solidFill>
                <a:latin typeface="+mj-lt"/>
              </a:rPr>
              <a:t>= Spin electronics </a:t>
            </a:r>
            <a:r>
              <a:rPr lang="en-US" altLang="ko-KR" sz="2400" dirty="0" smtClean="0">
                <a:solidFill>
                  <a:schemeClr val="tx1"/>
                </a:solidFill>
                <a:latin typeface="+mj-lt"/>
              </a:rPr>
              <a:t>   </a:t>
            </a:r>
          </a:p>
          <a:p>
            <a:pPr algn="l"/>
            <a:r>
              <a:rPr lang="en-US" altLang="ko-KR" sz="2400" dirty="0">
                <a:solidFill>
                  <a:schemeClr val="tx1"/>
                </a:solidFill>
                <a:latin typeface="+mj-lt"/>
              </a:rPr>
              <a:t>	</a:t>
            </a:r>
            <a:r>
              <a:rPr lang="en-US" altLang="ko-KR" sz="2400" dirty="0" smtClean="0">
                <a:solidFill>
                  <a:schemeClr val="tx1"/>
                </a:solidFill>
                <a:latin typeface="+mj-lt"/>
              </a:rPr>
              <a:t>		study </a:t>
            </a:r>
            <a:r>
              <a:rPr lang="en-US" altLang="ko-KR" sz="2400" dirty="0">
                <a:solidFill>
                  <a:schemeClr val="tx1"/>
                </a:solidFill>
                <a:latin typeface="+mj-lt"/>
              </a:rPr>
              <a:t>of spin of </a:t>
            </a:r>
            <a:r>
              <a:rPr lang="en-US" altLang="ko-KR" sz="2400" dirty="0" smtClean="0">
                <a:solidFill>
                  <a:schemeClr val="tx1"/>
                </a:solidFill>
                <a:latin typeface="+mj-lt"/>
              </a:rPr>
              <a:t>electron</a:t>
            </a:r>
          </a:p>
          <a:p>
            <a:pPr algn="l"/>
            <a:r>
              <a:rPr lang="en-US" altLang="ko-KR" sz="2400" dirty="0">
                <a:solidFill>
                  <a:schemeClr val="tx1"/>
                </a:solidFill>
                <a:latin typeface="+mj-lt"/>
              </a:rPr>
              <a:t> </a:t>
            </a:r>
            <a:r>
              <a:rPr lang="en-US" altLang="ko-KR" sz="2400" dirty="0" smtClean="0">
                <a:solidFill>
                  <a:schemeClr val="tx1"/>
                </a:solidFill>
                <a:latin typeface="+mj-lt"/>
              </a:rPr>
              <a:t>                             Its associated magnetic moment in solid state</a:t>
            </a:r>
          </a:p>
          <a:p>
            <a:pPr algn="l"/>
            <a:endParaRPr lang="en-US" altLang="ko-KR" sz="2400" dirty="0">
              <a:solidFill>
                <a:schemeClr val="tx1"/>
              </a:solidFill>
              <a:latin typeface="+mj-lt"/>
            </a:endParaRPr>
          </a:p>
          <a:p>
            <a:pPr algn="l"/>
            <a:endParaRPr lang="ko-KR" altLang="en-US" sz="1600" dirty="0">
              <a:latin typeface="+mj-lt"/>
            </a:endParaRPr>
          </a:p>
        </p:txBody>
      </p:sp>
      <p:pic>
        <p:nvPicPr>
          <p:cNvPr id="7" name="그림 6"/>
          <p:cNvPicPr>
            <a:picLocks noChangeAspect="1"/>
          </p:cNvPicPr>
          <p:nvPr/>
        </p:nvPicPr>
        <p:blipFill>
          <a:blip r:embed="rId2"/>
          <a:stretch>
            <a:fillRect/>
          </a:stretch>
        </p:blipFill>
        <p:spPr>
          <a:xfrm>
            <a:off x="3042013" y="2487708"/>
            <a:ext cx="2247900" cy="1704975"/>
          </a:xfrm>
          <a:prstGeom prst="rect">
            <a:avLst/>
          </a:prstGeom>
        </p:spPr>
      </p:pic>
      <p:sp>
        <p:nvSpPr>
          <p:cNvPr id="8" name="오른쪽 화살표 7"/>
          <p:cNvSpPr/>
          <p:nvPr/>
        </p:nvSpPr>
        <p:spPr>
          <a:xfrm>
            <a:off x="2687684" y="5368834"/>
            <a:ext cx="287382" cy="218894"/>
          </a:xfrm>
          <a:prstGeom prst="rightArrow">
            <a:avLst>
              <a:gd name="adj1" fmla="val 38530"/>
              <a:gd name="adj2" fmla="val 50000"/>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ysClr val="windowText" lastClr="000000"/>
              </a:solidFill>
            </a:endParaRPr>
          </a:p>
        </p:txBody>
      </p:sp>
      <p:pic>
        <p:nvPicPr>
          <p:cNvPr id="9" name="그림 8"/>
          <p:cNvPicPr>
            <a:picLocks noChangeAspect="1"/>
          </p:cNvPicPr>
          <p:nvPr/>
        </p:nvPicPr>
        <p:blipFill>
          <a:blip r:embed="rId3"/>
          <a:stretch>
            <a:fillRect/>
          </a:stretch>
        </p:blipFill>
        <p:spPr>
          <a:xfrm>
            <a:off x="5712485" y="2390504"/>
            <a:ext cx="3010523" cy="2571341"/>
          </a:xfrm>
          <a:prstGeom prst="rect">
            <a:avLst/>
          </a:prstGeom>
        </p:spPr>
      </p:pic>
    </p:spTree>
    <p:extLst>
      <p:ext uri="{BB962C8B-B14F-4D97-AF65-F5344CB8AC3E}">
        <p14:creationId xmlns:p14="http://schemas.microsoft.com/office/powerpoint/2010/main" val="125566453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pPr algn="ctr"/>
            <a:r>
              <a:rPr lang="en-US" altLang="ko-KR" b="1" dirty="0" smtClean="0">
                <a:solidFill>
                  <a:schemeClr val="tx1"/>
                </a:solidFill>
              </a:rPr>
              <a:t>History</a:t>
            </a:r>
            <a:endParaRPr lang="ko-KR" altLang="en-US" b="1" dirty="0">
              <a:solidFill>
                <a:schemeClr val="tx1"/>
              </a:solidFill>
            </a:endParaRPr>
          </a:p>
        </p:txBody>
      </p:sp>
      <p:sp>
        <p:nvSpPr>
          <p:cNvPr id="3" name="내용 개체 틀 2"/>
          <p:cNvSpPr>
            <a:spLocks noGrp="1"/>
          </p:cNvSpPr>
          <p:nvPr>
            <p:ph idx="1"/>
          </p:nvPr>
        </p:nvSpPr>
        <p:spPr/>
        <p:txBody>
          <a:bodyPr/>
          <a:lstStyle/>
          <a:p>
            <a:r>
              <a:rPr lang="en-US" altLang="ko-KR" sz="1800" b="1" dirty="0" smtClean="0"/>
              <a:t>SPIN</a:t>
            </a:r>
            <a:endParaRPr lang="ko-KR" altLang="en-US" sz="1800" b="1" dirty="0"/>
          </a:p>
        </p:txBody>
      </p:sp>
      <p:sp>
        <p:nvSpPr>
          <p:cNvPr id="4" name="텍스트 개체 틀 3"/>
          <p:cNvSpPr>
            <a:spLocks noGrp="1"/>
          </p:cNvSpPr>
          <p:nvPr>
            <p:ph type="body" sz="quarter" idx="10"/>
          </p:nvPr>
        </p:nvSpPr>
        <p:spPr/>
        <p:txBody>
          <a:bodyPr/>
          <a:lstStyle/>
          <a:p>
            <a:endParaRPr lang="ko-KR" altLang="en-US"/>
          </a:p>
        </p:txBody>
      </p:sp>
      <p:sp>
        <p:nvSpPr>
          <p:cNvPr id="5" name="텍스트 개체 틀 4"/>
          <p:cNvSpPr>
            <a:spLocks noGrp="1"/>
          </p:cNvSpPr>
          <p:nvPr>
            <p:ph type="body" sz="quarter" idx="11"/>
          </p:nvPr>
        </p:nvSpPr>
        <p:spPr/>
        <p:txBody>
          <a:bodyPr/>
          <a:lstStyle/>
          <a:p>
            <a:endParaRPr lang="ko-KR" altLang="en-US"/>
          </a:p>
        </p:txBody>
      </p:sp>
      <p:sp>
        <p:nvSpPr>
          <p:cNvPr id="8" name="오른쪽 화살표 7"/>
          <p:cNvSpPr/>
          <p:nvPr/>
        </p:nvSpPr>
        <p:spPr>
          <a:xfrm>
            <a:off x="2257698" y="4036425"/>
            <a:ext cx="8830492" cy="339634"/>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10" name="그림 9"/>
          <p:cNvPicPr>
            <a:picLocks noChangeAspect="1"/>
          </p:cNvPicPr>
          <p:nvPr/>
        </p:nvPicPr>
        <p:blipFill>
          <a:blip r:embed="rId2"/>
          <a:stretch>
            <a:fillRect/>
          </a:stretch>
        </p:blipFill>
        <p:spPr>
          <a:xfrm>
            <a:off x="2140132" y="1920239"/>
            <a:ext cx="1328329" cy="1730148"/>
          </a:xfrm>
          <a:prstGeom prst="rect">
            <a:avLst/>
          </a:prstGeom>
        </p:spPr>
      </p:pic>
      <p:pic>
        <p:nvPicPr>
          <p:cNvPr id="11" name="그림 10"/>
          <p:cNvPicPr>
            <a:picLocks noChangeAspect="1"/>
          </p:cNvPicPr>
          <p:nvPr/>
        </p:nvPicPr>
        <p:blipFill>
          <a:blip r:embed="rId3"/>
          <a:stretch>
            <a:fillRect/>
          </a:stretch>
        </p:blipFill>
        <p:spPr>
          <a:xfrm>
            <a:off x="3602553" y="1997182"/>
            <a:ext cx="1256870" cy="1698171"/>
          </a:xfrm>
          <a:prstGeom prst="rect">
            <a:avLst/>
          </a:prstGeom>
        </p:spPr>
      </p:pic>
      <p:pic>
        <p:nvPicPr>
          <p:cNvPr id="12" name="그림 11"/>
          <p:cNvPicPr>
            <a:picLocks noChangeAspect="1"/>
          </p:cNvPicPr>
          <p:nvPr/>
        </p:nvPicPr>
        <p:blipFill>
          <a:blip r:embed="rId4"/>
          <a:stretch>
            <a:fillRect/>
          </a:stretch>
        </p:blipFill>
        <p:spPr>
          <a:xfrm>
            <a:off x="5227005" y="1981414"/>
            <a:ext cx="1366817" cy="1730148"/>
          </a:xfrm>
          <a:prstGeom prst="rect">
            <a:avLst/>
          </a:prstGeom>
        </p:spPr>
      </p:pic>
      <p:pic>
        <p:nvPicPr>
          <p:cNvPr id="13" name="그림 12"/>
          <p:cNvPicPr>
            <a:picLocks noChangeAspect="1"/>
          </p:cNvPicPr>
          <p:nvPr/>
        </p:nvPicPr>
        <p:blipFill>
          <a:blip r:embed="rId5"/>
          <a:stretch>
            <a:fillRect/>
          </a:stretch>
        </p:blipFill>
        <p:spPr>
          <a:xfrm>
            <a:off x="8294597" y="1917406"/>
            <a:ext cx="1275805" cy="1828803"/>
          </a:xfrm>
          <a:prstGeom prst="rect">
            <a:avLst/>
          </a:prstGeom>
        </p:spPr>
      </p:pic>
      <p:pic>
        <p:nvPicPr>
          <p:cNvPr id="14" name="그림 13"/>
          <p:cNvPicPr>
            <a:picLocks noChangeAspect="1"/>
          </p:cNvPicPr>
          <p:nvPr/>
        </p:nvPicPr>
        <p:blipFill>
          <a:blip r:embed="rId2"/>
          <a:stretch>
            <a:fillRect/>
          </a:stretch>
        </p:blipFill>
        <p:spPr>
          <a:xfrm>
            <a:off x="9759861" y="1997182"/>
            <a:ext cx="1328329" cy="1730148"/>
          </a:xfrm>
          <a:prstGeom prst="rect">
            <a:avLst/>
          </a:prstGeom>
        </p:spPr>
      </p:pic>
      <p:sp>
        <p:nvSpPr>
          <p:cNvPr id="16" name="TextBox 15"/>
          <p:cNvSpPr txBox="1"/>
          <p:nvPr/>
        </p:nvSpPr>
        <p:spPr>
          <a:xfrm>
            <a:off x="2429691" y="3709851"/>
            <a:ext cx="716863" cy="369332"/>
          </a:xfrm>
          <a:prstGeom prst="rect">
            <a:avLst/>
          </a:prstGeom>
          <a:noFill/>
        </p:spPr>
        <p:txBody>
          <a:bodyPr wrap="none" rtlCol="0">
            <a:spAutoFit/>
          </a:bodyPr>
          <a:lstStyle/>
          <a:p>
            <a:r>
              <a:rPr lang="en-US" altLang="ko-KR" dirty="0" smtClean="0">
                <a:latin typeface="+mj-lt"/>
              </a:rPr>
              <a:t>1924</a:t>
            </a:r>
            <a:endParaRPr lang="ko-KR" altLang="en-US" dirty="0">
              <a:latin typeface="+mj-lt"/>
            </a:endParaRPr>
          </a:p>
        </p:txBody>
      </p:sp>
      <p:sp>
        <p:nvSpPr>
          <p:cNvPr id="17" name="TextBox 16"/>
          <p:cNvSpPr txBox="1"/>
          <p:nvPr/>
        </p:nvSpPr>
        <p:spPr>
          <a:xfrm>
            <a:off x="3930179" y="3731623"/>
            <a:ext cx="716863" cy="369332"/>
          </a:xfrm>
          <a:prstGeom prst="rect">
            <a:avLst/>
          </a:prstGeom>
          <a:noFill/>
        </p:spPr>
        <p:txBody>
          <a:bodyPr wrap="none" rtlCol="0">
            <a:spAutoFit/>
          </a:bodyPr>
          <a:lstStyle/>
          <a:p>
            <a:r>
              <a:rPr lang="en-US" altLang="ko-KR" dirty="0" smtClean="0">
                <a:latin typeface="+mj-lt"/>
              </a:rPr>
              <a:t>1925</a:t>
            </a:r>
            <a:endParaRPr lang="ko-KR" altLang="en-US" dirty="0">
              <a:latin typeface="+mj-lt"/>
            </a:endParaRPr>
          </a:p>
        </p:txBody>
      </p:sp>
      <p:sp>
        <p:nvSpPr>
          <p:cNvPr id="18" name="TextBox 17"/>
          <p:cNvSpPr txBox="1"/>
          <p:nvPr/>
        </p:nvSpPr>
        <p:spPr>
          <a:xfrm>
            <a:off x="8510536" y="3722886"/>
            <a:ext cx="716863" cy="369332"/>
          </a:xfrm>
          <a:prstGeom prst="rect">
            <a:avLst/>
          </a:prstGeom>
          <a:noFill/>
        </p:spPr>
        <p:txBody>
          <a:bodyPr wrap="none" rtlCol="0">
            <a:spAutoFit/>
          </a:bodyPr>
          <a:lstStyle/>
          <a:p>
            <a:r>
              <a:rPr lang="en-US" altLang="ko-KR" dirty="0" smtClean="0">
                <a:latin typeface="+mj-lt"/>
              </a:rPr>
              <a:t>1928</a:t>
            </a:r>
            <a:endParaRPr lang="ko-KR" altLang="en-US" dirty="0">
              <a:latin typeface="+mj-lt"/>
            </a:endParaRPr>
          </a:p>
        </p:txBody>
      </p:sp>
      <p:sp>
        <p:nvSpPr>
          <p:cNvPr id="19" name="TextBox 18"/>
          <p:cNvSpPr txBox="1"/>
          <p:nvPr/>
        </p:nvSpPr>
        <p:spPr>
          <a:xfrm>
            <a:off x="10056449" y="3721793"/>
            <a:ext cx="716863" cy="369332"/>
          </a:xfrm>
          <a:prstGeom prst="rect">
            <a:avLst/>
          </a:prstGeom>
          <a:noFill/>
        </p:spPr>
        <p:txBody>
          <a:bodyPr wrap="none" rtlCol="0">
            <a:spAutoFit/>
          </a:bodyPr>
          <a:lstStyle/>
          <a:p>
            <a:r>
              <a:rPr lang="en-US" altLang="ko-KR" dirty="0" smtClean="0">
                <a:latin typeface="+mj-lt"/>
              </a:rPr>
              <a:t>1940</a:t>
            </a:r>
            <a:endParaRPr lang="ko-KR" altLang="en-US" dirty="0">
              <a:latin typeface="+mj-lt"/>
            </a:endParaRPr>
          </a:p>
        </p:txBody>
      </p:sp>
      <p:sp>
        <p:nvSpPr>
          <p:cNvPr id="20" name="TextBox 19"/>
          <p:cNvSpPr txBox="1"/>
          <p:nvPr/>
        </p:nvSpPr>
        <p:spPr>
          <a:xfrm>
            <a:off x="5435763" y="3728195"/>
            <a:ext cx="716863" cy="369332"/>
          </a:xfrm>
          <a:prstGeom prst="rect">
            <a:avLst/>
          </a:prstGeom>
          <a:noFill/>
        </p:spPr>
        <p:txBody>
          <a:bodyPr wrap="none" rtlCol="0">
            <a:spAutoFit/>
          </a:bodyPr>
          <a:lstStyle/>
          <a:p>
            <a:r>
              <a:rPr lang="en-US" altLang="ko-KR" dirty="0" smtClean="0">
                <a:latin typeface="+mj-lt"/>
              </a:rPr>
              <a:t>1925</a:t>
            </a:r>
            <a:endParaRPr lang="ko-KR" altLang="en-US" dirty="0">
              <a:latin typeface="+mj-lt"/>
            </a:endParaRPr>
          </a:p>
        </p:txBody>
      </p:sp>
      <p:pic>
        <p:nvPicPr>
          <p:cNvPr id="21" name="그림 20"/>
          <p:cNvPicPr>
            <a:picLocks noChangeAspect="1"/>
          </p:cNvPicPr>
          <p:nvPr/>
        </p:nvPicPr>
        <p:blipFill>
          <a:blip r:embed="rId2"/>
          <a:stretch>
            <a:fillRect/>
          </a:stretch>
        </p:blipFill>
        <p:spPr>
          <a:xfrm>
            <a:off x="6784177" y="1968788"/>
            <a:ext cx="1328329" cy="1730148"/>
          </a:xfrm>
          <a:prstGeom prst="rect">
            <a:avLst/>
          </a:prstGeom>
        </p:spPr>
      </p:pic>
      <p:sp>
        <p:nvSpPr>
          <p:cNvPr id="23" name="TextBox 22"/>
          <p:cNvSpPr txBox="1"/>
          <p:nvPr/>
        </p:nvSpPr>
        <p:spPr>
          <a:xfrm>
            <a:off x="7036608" y="3728981"/>
            <a:ext cx="716863" cy="369332"/>
          </a:xfrm>
          <a:prstGeom prst="rect">
            <a:avLst/>
          </a:prstGeom>
          <a:noFill/>
        </p:spPr>
        <p:txBody>
          <a:bodyPr wrap="none" rtlCol="0">
            <a:spAutoFit/>
          </a:bodyPr>
          <a:lstStyle/>
          <a:p>
            <a:r>
              <a:rPr lang="en-US" altLang="ko-KR" dirty="0" smtClean="0">
                <a:latin typeface="+mj-lt"/>
              </a:rPr>
              <a:t>1927</a:t>
            </a:r>
            <a:endParaRPr lang="ko-KR" altLang="en-US" dirty="0">
              <a:latin typeface="+mj-lt"/>
            </a:endParaRPr>
          </a:p>
        </p:txBody>
      </p:sp>
      <p:sp>
        <p:nvSpPr>
          <p:cNvPr id="24" name="위로 굽은 화살표 23"/>
          <p:cNvSpPr/>
          <p:nvPr/>
        </p:nvSpPr>
        <p:spPr>
          <a:xfrm rot="5400000">
            <a:off x="2747127" y="4346386"/>
            <a:ext cx="557349" cy="475359"/>
          </a:xfrm>
          <a:prstGeom prst="bentUpArrow">
            <a:avLst>
              <a:gd name="adj1" fmla="val 8594"/>
              <a:gd name="adj2" fmla="val 15624"/>
              <a:gd name="adj3" fmla="val 25000"/>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5" name="TextBox 24"/>
          <p:cNvSpPr txBox="1"/>
          <p:nvPr/>
        </p:nvSpPr>
        <p:spPr>
          <a:xfrm>
            <a:off x="3330741" y="4602267"/>
            <a:ext cx="7544053" cy="923330"/>
          </a:xfrm>
          <a:prstGeom prst="rect">
            <a:avLst/>
          </a:prstGeom>
          <a:noFill/>
        </p:spPr>
        <p:txBody>
          <a:bodyPr wrap="none" rtlCol="0">
            <a:spAutoFit/>
          </a:bodyPr>
          <a:lstStyle/>
          <a:p>
            <a:r>
              <a:rPr lang="en-US" altLang="ko-KR" dirty="0" smtClean="0">
                <a:latin typeface="+mj-lt"/>
              </a:rPr>
              <a:t>Wolfgang Pauli</a:t>
            </a:r>
          </a:p>
          <a:p>
            <a:r>
              <a:rPr lang="en-US" altLang="ko-KR" dirty="0" smtClean="0">
                <a:latin typeface="+mj-lt"/>
              </a:rPr>
              <a:t>	discovered spin first </a:t>
            </a:r>
          </a:p>
          <a:p>
            <a:r>
              <a:rPr lang="en-US" altLang="ko-KR" dirty="0" smtClean="0">
                <a:latin typeface="+mj-lt"/>
              </a:rPr>
              <a:t>	introduced it as ‘two </a:t>
            </a:r>
            <a:r>
              <a:rPr lang="en-US" altLang="ko-KR" dirty="0" err="1" smtClean="0">
                <a:latin typeface="+mj-lt"/>
              </a:rPr>
              <a:t>valuedness</a:t>
            </a:r>
            <a:r>
              <a:rPr lang="en-US" altLang="ko-KR" dirty="0" smtClean="0">
                <a:latin typeface="+mj-lt"/>
              </a:rPr>
              <a:t> not describable classically</a:t>
            </a:r>
            <a:endParaRPr lang="ko-KR" altLang="en-US" dirty="0">
              <a:latin typeface="+mj-lt"/>
            </a:endParaRPr>
          </a:p>
        </p:txBody>
      </p:sp>
    </p:spTree>
    <p:extLst>
      <p:ext uri="{BB962C8B-B14F-4D97-AF65-F5344CB8AC3E}">
        <p14:creationId xmlns:p14="http://schemas.microsoft.com/office/powerpoint/2010/main" val="141422708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pPr algn="ctr"/>
            <a:r>
              <a:rPr lang="en-US" altLang="ko-KR" b="1" dirty="0" smtClean="0">
                <a:solidFill>
                  <a:schemeClr val="tx1"/>
                </a:solidFill>
              </a:rPr>
              <a:t>History</a:t>
            </a:r>
            <a:endParaRPr lang="ko-KR" altLang="en-US" b="1" dirty="0">
              <a:solidFill>
                <a:schemeClr val="tx1"/>
              </a:solidFill>
            </a:endParaRPr>
          </a:p>
        </p:txBody>
      </p:sp>
      <p:sp>
        <p:nvSpPr>
          <p:cNvPr id="3" name="내용 개체 틀 2"/>
          <p:cNvSpPr>
            <a:spLocks noGrp="1"/>
          </p:cNvSpPr>
          <p:nvPr>
            <p:ph idx="1"/>
          </p:nvPr>
        </p:nvSpPr>
        <p:spPr/>
        <p:txBody>
          <a:bodyPr/>
          <a:lstStyle/>
          <a:p>
            <a:r>
              <a:rPr lang="en-US" altLang="ko-KR" sz="1400" b="1" dirty="0"/>
              <a:t>SPIN</a:t>
            </a:r>
            <a:endParaRPr lang="ko-KR" altLang="en-US" sz="1400" b="1" dirty="0"/>
          </a:p>
        </p:txBody>
      </p:sp>
      <p:sp>
        <p:nvSpPr>
          <p:cNvPr id="4" name="텍스트 개체 틀 3"/>
          <p:cNvSpPr>
            <a:spLocks noGrp="1"/>
          </p:cNvSpPr>
          <p:nvPr>
            <p:ph type="body" sz="quarter" idx="10"/>
          </p:nvPr>
        </p:nvSpPr>
        <p:spPr/>
        <p:txBody>
          <a:bodyPr/>
          <a:lstStyle/>
          <a:p>
            <a:endParaRPr lang="ko-KR" altLang="en-US"/>
          </a:p>
        </p:txBody>
      </p:sp>
      <p:sp>
        <p:nvSpPr>
          <p:cNvPr id="5" name="텍스트 개체 틀 4"/>
          <p:cNvSpPr>
            <a:spLocks noGrp="1"/>
          </p:cNvSpPr>
          <p:nvPr>
            <p:ph type="body" sz="quarter" idx="11"/>
          </p:nvPr>
        </p:nvSpPr>
        <p:spPr/>
        <p:txBody>
          <a:bodyPr/>
          <a:lstStyle/>
          <a:p>
            <a:endParaRPr lang="ko-KR" altLang="en-US"/>
          </a:p>
        </p:txBody>
      </p:sp>
      <p:sp>
        <p:nvSpPr>
          <p:cNvPr id="8" name="오른쪽 화살표 7"/>
          <p:cNvSpPr/>
          <p:nvPr/>
        </p:nvSpPr>
        <p:spPr>
          <a:xfrm>
            <a:off x="2257698" y="4036425"/>
            <a:ext cx="8830492" cy="339634"/>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10" name="그림 9"/>
          <p:cNvPicPr>
            <a:picLocks noChangeAspect="1"/>
          </p:cNvPicPr>
          <p:nvPr/>
        </p:nvPicPr>
        <p:blipFill>
          <a:blip r:embed="rId2"/>
          <a:stretch>
            <a:fillRect/>
          </a:stretch>
        </p:blipFill>
        <p:spPr>
          <a:xfrm>
            <a:off x="2140132" y="1920239"/>
            <a:ext cx="1328329" cy="1730148"/>
          </a:xfrm>
          <a:prstGeom prst="rect">
            <a:avLst/>
          </a:prstGeom>
        </p:spPr>
      </p:pic>
      <p:pic>
        <p:nvPicPr>
          <p:cNvPr id="11" name="그림 10"/>
          <p:cNvPicPr>
            <a:picLocks noChangeAspect="1"/>
          </p:cNvPicPr>
          <p:nvPr/>
        </p:nvPicPr>
        <p:blipFill>
          <a:blip r:embed="rId3"/>
          <a:stretch>
            <a:fillRect/>
          </a:stretch>
        </p:blipFill>
        <p:spPr>
          <a:xfrm>
            <a:off x="3602553" y="1997182"/>
            <a:ext cx="1256870" cy="1698171"/>
          </a:xfrm>
          <a:prstGeom prst="rect">
            <a:avLst/>
          </a:prstGeom>
        </p:spPr>
      </p:pic>
      <p:pic>
        <p:nvPicPr>
          <p:cNvPr id="12" name="그림 11"/>
          <p:cNvPicPr>
            <a:picLocks noChangeAspect="1"/>
          </p:cNvPicPr>
          <p:nvPr/>
        </p:nvPicPr>
        <p:blipFill>
          <a:blip r:embed="rId4"/>
          <a:stretch>
            <a:fillRect/>
          </a:stretch>
        </p:blipFill>
        <p:spPr>
          <a:xfrm>
            <a:off x="5227005" y="1981414"/>
            <a:ext cx="1366817" cy="1730148"/>
          </a:xfrm>
          <a:prstGeom prst="rect">
            <a:avLst/>
          </a:prstGeom>
        </p:spPr>
      </p:pic>
      <p:pic>
        <p:nvPicPr>
          <p:cNvPr id="13" name="그림 12"/>
          <p:cNvPicPr>
            <a:picLocks noChangeAspect="1"/>
          </p:cNvPicPr>
          <p:nvPr/>
        </p:nvPicPr>
        <p:blipFill>
          <a:blip r:embed="rId5"/>
          <a:stretch>
            <a:fillRect/>
          </a:stretch>
        </p:blipFill>
        <p:spPr>
          <a:xfrm>
            <a:off x="8294597" y="1926550"/>
            <a:ext cx="1275805" cy="1828803"/>
          </a:xfrm>
          <a:prstGeom prst="rect">
            <a:avLst/>
          </a:prstGeom>
        </p:spPr>
      </p:pic>
      <p:pic>
        <p:nvPicPr>
          <p:cNvPr id="14" name="그림 13"/>
          <p:cNvPicPr>
            <a:picLocks noChangeAspect="1"/>
          </p:cNvPicPr>
          <p:nvPr/>
        </p:nvPicPr>
        <p:blipFill>
          <a:blip r:embed="rId2"/>
          <a:stretch>
            <a:fillRect/>
          </a:stretch>
        </p:blipFill>
        <p:spPr>
          <a:xfrm>
            <a:off x="9759861" y="1997182"/>
            <a:ext cx="1328329" cy="1730148"/>
          </a:xfrm>
          <a:prstGeom prst="rect">
            <a:avLst/>
          </a:prstGeom>
        </p:spPr>
      </p:pic>
      <p:sp>
        <p:nvSpPr>
          <p:cNvPr id="16" name="TextBox 15"/>
          <p:cNvSpPr txBox="1"/>
          <p:nvPr/>
        </p:nvSpPr>
        <p:spPr>
          <a:xfrm>
            <a:off x="2429691" y="3728139"/>
            <a:ext cx="716863" cy="369332"/>
          </a:xfrm>
          <a:prstGeom prst="rect">
            <a:avLst/>
          </a:prstGeom>
          <a:noFill/>
        </p:spPr>
        <p:txBody>
          <a:bodyPr wrap="none" rtlCol="0">
            <a:spAutoFit/>
          </a:bodyPr>
          <a:lstStyle/>
          <a:p>
            <a:r>
              <a:rPr lang="en-US" altLang="ko-KR" dirty="0" smtClean="0">
                <a:latin typeface="+mj-lt"/>
              </a:rPr>
              <a:t>1924</a:t>
            </a:r>
            <a:endParaRPr lang="ko-KR" altLang="en-US" dirty="0">
              <a:latin typeface="+mj-lt"/>
            </a:endParaRPr>
          </a:p>
        </p:txBody>
      </p:sp>
      <p:sp>
        <p:nvSpPr>
          <p:cNvPr id="17" name="TextBox 16"/>
          <p:cNvSpPr txBox="1"/>
          <p:nvPr/>
        </p:nvSpPr>
        <p:spPr>
          <a:xfrm>
            <a:off x="3783875" y="3731623"/>
            <a:ext cx="716863" cy="369332"/>
          </a:xfrm>
          <a:prstGeom prst="rect">
            <a:avLst/>
          </a:prstGeom>
          <a:noFill/>
        </p:spPr>
        <p:txBody>
          <a:bodyPr wrap="none" rtlCol="0">
            <a:spAutoFit/>
          </a:bodyPr>
          <a:lstStyle/>
          <a:p>
            <a:r>
              <a:rPr lang="en-US" altLang="ko-KR" dirty="0" smtClean="0">
                <a:latin typeface="+mj-lt"/>
              </a:rPr>
              <a:t>1925</a:t>
            </a:r>
            <a:endParaRPr lang="ko-KR" altLang="en-US" dirty="0">
              <a:latin typeface="+mj-lt"/>
            </a:endParaRPr>
          </a:p>
        </p:txBody>
      </p:sp>
      <p:sp>
        <p:nvSpPr>
          <p:cNvPr id="18" name="TextBox 17"/>
          <p:cNvSpPr txBox="1"/>
          <p:nvPr/>
        </p:nvSpPr>
        <p:spPr>
          <a:xfrm>
            <a:off x="8464816" y="3722886"/>
            <a:ext cx="716863" cy="369332"/>
          </a:xfrm>
          <a:prstGeom prst="rect">
            <a:avLst/>
          </a:prstGeom>
          <a:noFill/>
        </p:spPr>
        <p:txBody>
          <a:bodyPr wrap="none" rtlCol="0">
            <a:spAutoFit/>
          </a:bodyPr>
          <a:lstStyle/>
          <a:p>
            <a:r>
              <a:rPr lang="en-US" altLang="ko-KR" dirty="0" smtClean="0">
                <a:latin typeface="+mj-lt"/>
              </a:rPr>
              <a:t>1928</a:t>
            </a:r>
            <a:endParaRPr lang="ko-KR" altLang="en-US" dirty="0">
              <a:latin typeface="+mj-lt"/>
            </a:endParaRPr>
          </a:p>
        </p:txBody>
      </p:sp>
      <p:sp>
        <p:nvSpPr>
          <p:cNvPr id="19" name="TextBox 18"/>
          <p:cNvSpPr txBox="1"/>
          <p:nvPr/>
        </p:nvSpPr>
        <p:spPr>
          <a:xfrm>
            <a:off x="10065593" y="3730937"/>
            <a:ext cx="716863" cy="369332"/>
          </a:xfrm>
          <a:prstGeom prst="rect">
            <a:avLst/>
          </a:prstGeom>
          <a:noFill/>
        </p:spPr>
        <p:txBody>
          <a:bodyPr wrap="none" rtlCol="0">
            <a:spAutoFit/>
          </a:bodyPr>
          <a:lstStyle/>
          <a:p>
            <a:r>
              <a:rPr lang="en-US" altLang="ko-KR" dirty="0" smtClean="0">
                <a:latin typeface="+mj-lt"/>
              </a:rPr>
              <a:t>1940</a:t>
            </a:r>
            <a:endParaRPr lang="ko-KR" altLang="en-US" dirty="0">
              <a:latin typeface="+mj-lt"/>
            </a:endParaRPr>
          </a:p>
        </p:txBody>
      </p:sp>
      <p:sp>
        <p:nvSpPr>
          <p:cNvPr id="20" name="TextBox 19"/>
          <p:cNvSpPr txBox="1"/>
          <p:nvPr/>
        </p:nvSpPr>
        <p:spPr>
          <a:xfrm>
            <a:off x="5426619" y="3728195"/>
            <a:ext cx="716863" cy="369332"/>
          </a:xfrm>
          <a:prstGeom prst="rect">
            <a:avLst/>
          </a:prstGeom>
          <a:noFill/>
        </p:spPr>
        <p:txBody>
          <a:bodyPr wrap="none" rtlCol="0">
            <a:spAutoFit/>
          </a:bodyPr>
          <a:lstStyle/>
          <a:p>
            <a:r>
              <a:rPr lang="en-US" altLang="ko-KR" dirty="0" smtClean="0">
                <a:latin typeface="+mj-lt"/>
              </a:rPr>
              <a:t>1925</a:t>
            </a:r>
            <a:endParaRPr lang="ko-KR" altLang="en-US" dirty="0">
              <a:latin typeface="+mj-lt"/>
            </a:endParaRPr>
          </a:p>
        </p:txBody>
      </p:sp>
      <p:pic>
        <p:nvPicPr>
          <p:cNvPr id="21" name="그림 20"/>
          <p:cNvPicPr>
            <a:picLocks noChangeAspect="1"/>
          </p:cNvPicPr>
          <p:nvPr/>
        </p:nvPicPr>
        <p:blipFill>
          <a:blip r:embed="rId2"/>
          <a:stretch>
            <a:fillRect/>
          </a:stretch>
        </p:blipFill>
        <p:spPr>
          <a:xfrm>
            <a:off x="6784177" y="2023652"/>
            <a:ext cx="1328329" cy="1730148"/>
          </a:xfrm>
          <a:prstGeom prst="rect">
            <a:avLst/>
          </a:prstGeom>
        </p:spPr>
      </p:pic>
      <p:sp>
        <p:nvSpPr>
          <p:cNvPr id="23" name="TextBox 22"/>
          <p:cNvSpPr txBox="1"/>
          <p:nvPr/>
        </p:nvSpPr>
        <p:spPr>
          <a:xfrm>
            <a:off x="7036608" y="3728981"/>
            <a:ext cx="716863" cy="369332"/>
          </a:xfrm>
          <a:prstGeom prst="rect">
            <a:avLst/>
          </a:prstGeom>
          <a:noFill/>
        </p:spPr>
        <p:txBody>
          <a:bodyPr wrap="none" rtlCol="0">
            <a:spAutoFit/>
          </a:bodyPr>
          <a:lstStyle/>
          <a:p>
            <a:r>
              <a:rPr lang="en-US" altLang="ko-KR" dirty="0" smtClean="0">
                <a:latin typeface="+mj-lt"/>
              </a:rPr>
              <a:t>1927</a:t>
            </a:r>
            <a:endParaRPr lang="ko-KR" altLang="en-US" dirty="0">
              <a:latin typeface="+mj-lt"/>
            </a:endParaRPr>
          </a:p>
        </p:txBody>
      </p:sp>
      <p:sp>
        <p:nvSpPr>
          <p:cNvPr id="24" name="위로 굽은 화살표 23"/>
          <p:cNvSpPr/>
          <p:nvPr/>
        </p:nvSpPr>
        <p:spPr>
          <a:xfrm rot="5400000">
            <a:off x="4067591" y="4397521"/>
            <a:ext cx="557349" cy="373089"/>
          </a:xfrm>
          <a:prstGeom prst="bentUpArrow">
            <a:avLst>
              <a:gd name="adj1" fmla="val 8594"/>
              <a:gd name="adj2" fmla="val 15624"/>
              <a:gd name="adj3" fmla="val 25000"/>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5" name="TextBox 24"/>
          <p:cNvSpPr txBox="1"/>
          <p:nvPr/>
        </p:nvSpPr>
        <p:spPr>
          <a:xfrm>
            <a:off x="4637026" y="4628393"/>
            <a:ext cx="3700052" cy="646331"/>
          </a:xfrm>
          <a:prstGeom prst="rect">
            <a:avLst/>
          </a:prstGeom>
          <a:noFill/>
        </p:spPr>
        <p:txBody>
          <a:bodyPr wrap="none" rtlCol="0">
            <a:spAutoFit/>
          </a:bodyPr>
          <a:lstStyle/>
          <a:p>
            <a:r>
              <a:rPr lang="en-US" altLang="ko-KR" dirty="0" smtClean="0">
                <a:latin typeface="+mj-lt"/>
              </a:rPr>
              <a:t>Ralph </a:t>
            </a:r>
            <a:r>
              <a:rPr lang="en-US" altLang="ko-KR" dirty="0" err="1" smtClean="0">
                <a:latin typeface="+mj-lt"/>
              </a:rPr>
              <a:t>Kronig</a:t>
            </a:r>
            <a:endParaRPr lang="en-US" altLang="ko-KR" dirty="0" smtClean="0">
              <a:latin typeface="+mj-lt"/>
            </a:endParaRPr>
          </a:p>
          <a:p>
            <a:r>
              <a:rPr lang="en-US" altLang="ko-KR" dirty="0" smtClean="0">
                <a:latin typeface="+mj-lt"/>
              </a:rPr>
              <a:t>	self-rotation of electron</a:t>
            </a:r>
            <a:endParaRPr lang="ko-KR" altLang="en-US" dirty="0">
              <a:latin typeface="+mj-lt"/>
            </a:endParaRPr>
          </a:p>
        </p:txBody>
      </p:sp>
      <p:sp>
        <p:nvSpPr>
          <p:cNvPr id="22" name="TextBox 21"/>
          <p:cNvSpPr txBox="1"/>
          <p:nvPr/>
        </p:nvSpPr>
        <p:spPr>
          <a:xfrm>
            <a:off x="5181317" y="5368626"/>
            <a:ext cx="6692820" cy="923330"/>
          </a:xfrm>
          <a:prstGeom prst="rect">
            <a:avLst/>
          </a:prstGeom>
          <a:noFill/>
        </p:spPr>
        <p:txBody>
          <a:bodyPr wrap="square" rtlCol="0">
            <a:spAutoFit/>
          </a:bodyPr>
          <a:lstStyle/>
          <a:p>
            <a:r>
              <a:rPr lang="en-US" altLang="ko-KR" dirty="0" smtClean="0">
                <a:latin typeface="+mj-lt"/>
              </a:rPr>
              <a:t>Pauli criticized him</a:t>
            </a:r>
          </a:p>
          <a:p>
            <a:r>
              <a:rPr lang="en-US" altLang="ko-KR" dirty="0" smtClean="0">
                <a:latin typeface="+mj-lt"/>
              </a:rPr>
              <a:t>	that to have enough angular momentum for electron, 	it should move faster than speed of light</a:t>
            </a:r>
            <a:endParaRPr lang="ko-KR" altLang="en-US" dirty="0">
              <a:latin typeface="+mj-lt"/>
            </a:endParaRPr>
          </a:p>
        </p:txBody>
      </p:sp>
      <p:sp>
        <p:nvSpPr>
          <p:cNvPr id="6" name="번개 5"/>
          <p:cNvSpPr/>
          <p:nvPr/>
        </p:nvSpPr>
        <p:spPr>
          <a:xfrm rot="21346529">
            <a:off x="4875971" y="5380457"/>
            <a:ext cx="435429" cy="465337"/>
          </a:xfrm>
          <a:prstGeom prst="lightningBol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268914956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pPr algn="ctr"/>
            <a:r>
              <a:rPr lang="en-US" altLang="ko-KR" b="1" dirty="0" smtClean="0">
                <a:solidFill>
                  <a:schemeClr val="tx1"/>
                </a:solidFill>
              </a:rPr>
              <a:t>History</a:t>
            </a:r>
            <a:endParaRPr lang="ko-KR" altLang="en-US" b="1" dirty="0">
              <a:solidFill>
                <a:schemeClr val="tx1"/>
              </a:solidFill>
            </a:endParaRPr>
          </a:p>
        </p:txBody>
      </p:sp>
      <p:sp>
        <p:nvSpPr>
          <p:cNvPr id="3" name="내용 개체 틀 2"/>
          <p:cNvSpPr>
            <a:spLocks noGrp="1"/>
          </p:cNvSpPr>
          <p:nvPr>
            <p:ph idx="1"/>
          </p:nvPr>
        </p:nvSpPr>
        <p:spPr/>
        <p:txBody>
          <a:bodyPr/>
          <a:lstStyle/>
          <a:p>
            <a:r>
              <a:rPr lang="en-US" altLang="ko-KR" sz="1400" b="1" dirty="0"/>
              <a:t>SPIN</a:t>
            </a:r>
            <a:endParaRPr lang="ko-KR" altLang="en-US" sz="1400" b="1" dirty="0"/>
          </a:p>
        </p:txBody>
      </p:sp>
      <p:sp>
        <p:nvSpPr>
          <p:cNvPr id="4" name="텍스트 개체 틀 3"/>
          <p:cNvSpPr>
            <a:spLocks noGrp="1"/>
          </p:cNvSpPr>
          <p:nvPr>
            <p:ph type="body" sz="quarter" idx="10"/>
          </p:nvPr>
        </p:nvSpPr>
        <p:spPr/>
        <p:txBody>
          <a:bodyPr/>
          <a:lstStyle/>
          <a:p>
            <a:endParaRPr lang="ko-KR" altLang="en-US"/>
          </a:p>
        </p:txBody>
      </p:sp>
      <p:sp>
        <p:nvSpPr>
          <p:cNvPr id="5" name="텍스트 개체 틀 4"/>
          <p:cNvSpPr>
            <a:spLocks noGrp="1"/>
          </p:cNvSpPr>
          <p:nvPr>
            <p:ph type="body" sz="quarter" idx="11"/>
          </p:nvPr>
        </p:nvSpPr>
        <p:spPr/>
        <p:txBody>
          <a:bodyPr/>
          <a:lstStyle/>
          <a:p>
            <a:endParaRPr lang="ko-KR" altLang="en-US"/>
          </a:p>
        </p:txBody>
      </p:sp>
      <p:sp>
        <p:nvSpPr>
          <p:cNvPr id="8" name="오른쪽 화살표 7"/>
          <p:cNvSpPr/>
          <p:nvPr/>
        </p:nvSpPr>
        <p:spPr>
          <a:xfrm>
            <a:off x="2257698" y="4036425"/>
            <a:ext cx="8830492" cy="339634"/>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10" name="그림 9"/>
          <p:cNvPicPr>
            <a:picLocks noChangeAspect="1"/>
          </p:cNvPicPr>
          <p:nvPr/>
        </p:nvPicPr>
        <p:blipFill>
          <a:blip r:embed="rId2"/>
          <a:stretch>
            <a:fillRect/>
          </a:stretch>
        </p:blipFill>
        <p:spPr>
          <a:xfrm>
            <a:off x="2140132" y="1920239"/>
            <a:ext cx="1328329" cy="1730148"/>
          </a:xfrm>
          <a:prstGeom prst="rect">
            <a:avLst/>
          </a:prstGeom>
        </p:spPr>
      </p:pic>
      <p:pic>
        <p:nvPicPr>
          <p:cNvPr id="11" name="그림 10"/>
          <p:cNvPicPr>
            <a:picLocks noChangeAspect="1"/>
          </p:cNvPicPr>
          <p:nvPr/>
        </p:nvPicPr>
        <p:blipFill>
          <a:blip r:embed="rId3"/>
          <a:stretch>
            <a:fillRect/>
          </a:stretch>
        </p:blipFill>
        <p:spPr>
          <a:xfrm>
            <a:off x="3602553" y="1997182"/>
            <a:ext cx="1256870" cy="1698171"/>
          </a:xfrm>
          <a:prstGeom prst="rect">
            <a:avLst/>
          </a:prstGeom>
        </p:spPr>
      </p:pic>
      <p:pic>
        <p:nvPicPr>
          <p:cNvPr id="12" name="그림 11"/>
          <p:cNvPicPr>
            <a:picLocks noChangeAspect="1"/>
          </p:cNvPicPr>
          <p:nvPr/>
        </p:nvPicPr>
        <p:blipFill>
          <a:blip r:embed="rId4"/>
          <a:stretch>
            <a:fillRect/>
          </a:stretch>
        </p:blipFill>
        <p:spPr>
          <a:xfrm>
            <a:off x="5227005" y="1981414"/>
            <a:ext cx="1366817" cy="1730148"/>
          </a:xfrm>
          <a:prstGeom prst="rect">
            <a:avLst/>
          </a:prstGeom>
        </p:spPr>
      </p:pic>
      <p:pic>
        <p:nvPicPr>
          <p:cNvPr id="13" name="그림 12"/>
          <p:cNvPicPr>
            <a:picLocks noChangeAspect="1"/>
          </p:cNvPicPr>
          <p:nvPr/>
        </p:nvPicPr>
        <p:blipFill>
          <a:blip r:embed="rId5"/>
          <a:stretch>
            <a:fillRect/>
          </a:stretch>
        </p:blipFill>
        <p:spPr>
          <a:xfrm>
            <a:off x="8294597" y="1880830"/>
            <a:ext cx="1275805" cy="1828803"/>
          </a:xfrm>
          <a:prstGeom prst="rect">
            <a:avLst/>
          </a:prstGeom>
        </p:spPr>
      </p:pic>
      <p:pic>
        <p:nvPicPr>
          <p:cNvPr id="14" name="그림 13"/>
          <p:cNvPicPr>
            <a:picLocks noChangeAspect="1"/>
          </p:cNvPicPr>
          <p:nvPr/>
        </p:nvPicPr>
        <p:blipFill>
          <a:blip r:embed="rId2"/>
          <a:stretch>
            <a:fillRect/>
          </a:stretch>
        </p:blipFill>
        <p:spPr>
          <a:xfrm>
            <a:off x="9759861" y="1997182"/>
            <a:ext cx="1328329" cy="1730148"/>
          </a:xfrm>
          <a:prstGeom prst="rect">
            <a:avLst/>
          </a:prstGeom>
        </p:spPr>
      </p:pic>
      <p:sp>
        <p:nvSpPr>
          <p:cNvPr id="16" name="TextBox 15"/>
          <p:cNvSpPr txBox="1"/>
          <p:nvPr/>
        </p:nvSpPr>
        <p:spPr>
          <a:xfrm>
            <a:off x="2429691" y="3709851"/>
            <a:ext cx="716863" cy="369332"/>
          </a:xfrm>
          <a:prstGeom prst="rect">
            <a:avLst/>
          </a:prstGeom>
          <a:noFill/>
        </p:spPr>
        <p:txBody>
          <a:bodyPr wrap="none" rtlCol="0">
            <a:spAutoFit/>
          </a:bodyPr>
          <a:lstStyle/>
          <a:p>
            <a:r>
              <a:rPr lang="en-US" altLang="ko-KR" dirty="0" smtClean="0">
                <a:latin typeface="+mj-lt"/>
              </a:rPr>
              <a:t>1924</a:t>
            </a:r>
            <a:endParaRPr lang="ko-KR" altLang="en-US" dirty="0">
              <a:latin typeface="+mj-lt"/>
            </a:endParaRPr>
          </a:p>
        </p:txBody>
      </p:sp>
      <p:sp>
        <p:nvSpPr>
          <p:cNvPr id="17" name="TextBox 16"/>
          <p:cNvSpPr txBox="1"/>
          <p:nvPr/>
        </p:nvSpPr>
        <p:spPr>
          <a:xfrm>
            <a:off x="3930179" y="3731623"/>
            <a:ext cx="716863" cy="369332"/>
          </a:xfrm>
          <a:prstGeom prst="rect">
            <a:avLst/>
          </a:prstGeom>
          <a:noFill/>
        </p:spPr>
        <p:txBody>
          <a:bodyPr wrap="none" rtlCol="0">
            <a:spAutoFit/>
          </a:bodyPr>
          <a:lstStyle/>
          <a:p>
            <a:r>
              <a:rPr lang="en-US" altLang="ko-KR" dirty="0" smtClean="0">
                <a:latin typeface="+mj-lt"/>
              </a:rPr>
              <a:t>1925</a:t>
            </a:r>
            <a:endParaRPr lang="ko-KR" altLang="en-US" dirty="0">
              <a:latin typeface="+mj-lt"/>
            </a:endParaRPr>
          </a:p>
        </p:txBody>
      </p:sp>
      <p:sp>
        <p:nvSpPr>
          <p:cNvPr id="18" name="TextBox 17"/>
          <p:cNvSpPr txBox="1"/>
          <p:nvPr/>
        </p:nvSpPr>
        <p:spPr>
          <a:xfrm>
            <a:off x="8501392" y="3722886"/>
            <a:ext cx="716863" cy="369332"/>
          </a:xfrm>
          <a:prstGeom prst="rect">
            <a:avLst/>
          </a:prstGeom>
          <a:noFill/>
        </p:spPr>
        <p:txBody>
          <a:bodyPr wrap="none" rtlCol="0">
            <a:spAutoFit/>
          </a:bodyPr>
          <a:lstStyle/>
          <a:p>
            <a:r>
              <a:rPr lang="en-US" altLang="ko-KR" dirty="0" smtClean="0">
                <a:latin typeface="+mj-lt"/>
              </a:rPr>
              <a:t>1928</a:t>
            </a:r>
            <a:endParaRPr lang="ko-KR" altLang="en-US" dirty="0">
              <a:latin typeface="+mj-lt"/>
            </a:endParaRPr>
          </a:p>
        </p:txBody>
      </p:sp>
      <p:sp>
        <p:nvSpPr>
          <p:cNvPr id="19" name="TextBox 18"/>
          <p:cNvSpPr txBox="1"/>
          <p:nvPr/>
        </p:nvSpPr>
        <p:spPr>
          <a:xfrm>
            <a:off x="10065593" y="3730937"/>
            <a:ext cx="716863" cy="369332"/>
          </a:xfrm>
          <a:prstGeom prst="rect">
            <a:avLst/>
          </a:prstGeom>
          <a:noFill/>
        </p:spPr>
        <p:txBody>
          <a:bodyPr wrap="none" rtlCol="0">
            <a:spAutoFit/>
          </a:bodyPr>
          <a:lstStyle/>
          <a:p>
            <a:r>
              <a:rPr lang="en-US" altLang="ko-KR" dirty="0" smtClean="0">
                <a:latin typeface="+mj-lt"/>
              </a:rPr>
              <a:t>1940</a:t>
            </a:r>
            <a:endParaRPr lang="ko-KR" altLang="en-US" dirty="0">
              <a:latin typeface="+mj-lt"/>
            </a:endParaRPr>
          </a:p>
        </p:txBody>
      </p:sp>
      <p:sp>
        <p:nvSpPr>
          <p:cNvPr id="20" name="TextBox 19"/>
          <p:cNvSpPr txBox="1"/>
          <p:nvPr/>
        </p:nvSpPr>
        <p:spPr>
          <a:xfrm>
            <a:off x="5474954" y="3726889"/>
            <a:ext cx="716863" cy="369332"/>
          </a:xfrm>
          <a:prstGeom prst="rect">
            <a:avLst/>
          </a:prstGeom>
          <a:noFill/>
        </p:spPr>
        <p:txBody>
          <a:bodyPr wrap="none" rtlCol="0">
            <a:spAutoFit/>
          </a:bodyPr>
          <a:lstStyle/>
          <a:p>
            <a:r>
              <a:rPr lang="en-US" altLang="ko-KR" dirty="0" smtClean="0">
                <a:latin typeface="+mj-lt"/>
              </a:rPr>
              <a:t>1925</a:t>
            </a:r>
            <a:endParaRPr lang="ko-KR" altLang="en-US" dirty="0">
              <a:latin typeface="+mj-lt"/>
            </a:endParaRPr>
          </a:p>
        </p:txBody>
      </p:sp>
      <p:pic>
        <p:nvPicPr>
          <p:cNvPr id="21" name="그림 20"/>
          <p:cNvPicPr>
            <a:picLocks noChangeAspect="1"/>
          </p:cNvPicPr>
          <p:nvPr/>
        </p:nvPicPr>
        <p:blipFill>
          <a:blip r:embed="rId2"/>
          <a:stretch>
            <a:fillRect/>
          </a:stretch>
        </p:blipFill>
        <p:spPr>
          <a:xfrm>
            <a:off x="6784177" y="2005364"/>
            <a:ext cx="1328329" cy="1730148"/>
          </a:xfrm>
          <a:prstGeom prst="rect">
            <a:avLst/>
          </a:prstGeom>
        </p:spPr>
      </p:pic>
      <p:sp>
        <p:nvSpPr>
          <p:cNvPr id="23" name="TextBox 22"/>
          <p:cNvSpPr txBox="1"/>
          <p:nvPr/>
        </p:nvSpPr>
        <p:spPr>
          <a:xfrm>
            <a:off x="7036608" y="3728981"/>
            <a:ext cx="716863" cy="369332"/>
          </a:xfrm>
          <a:prstGeom prst="rect">
            <a:avLst/>
          </a:prstGeom>
          <a:noFill/>
        </p:spPr>
        <p:txBody>
          <a:bodyPr wrap="none" rtlCol="0">
            <a:spAutoFit/>
          </a:bodyPr>
          <a:lstStyle/>
          <a:p>
            <a:r>
              <a:rPr lang="en-US" altLang="ko-KR" dirty="0" smtClean="0">
                <a:latin typeface="+mj-lt"/>
              </a:rPr>
              <a:t>1927</a:t>
            </a:r>
            <a:endParaRPr lang="ko-KR" altLang="en-US" dirty="0">
              <a:latin typeface="+mj-lt"/>
            </a:endParaRPr>
          </a:p>
        </p:txBody>
      </p:sp>
      <p:sp>
        <p:nvSpPr>
          <p:cNvPr id="25" name="TextBox 24"/>
          <p:cNvSpPr txBox="1"/>
          <p:nvPr/>
        </p:nvSpPr>
        <p:spPr>
          <a:xfrm>
            <a:off x="4578675" y="4922093"/>
            <a:ext cx="7431843" cy="646331"/>
          </a:xfrm>
          <a:prstGeom prst="rect">
            <a:avLst/>
          </a:prstGeom>
          <a:noFill/>
        </p:spPr>
        <p:txBody>
          <a:bodyPr wrap="none" rtlCol="0">
            <a:spAutoFit/>
          </a:bodyPr>
          <a:lstStyle/>
          <a:p>
            <a:r>
              <a:rPr lang="en-US" altLang="ko-KR" dirty="0" smtClean="0">
                <a:latin typeface="+mj-lt"/>
              </a:rPr>
              <a:t>George </a:t>
            </a:r>
            <a:r>
              <a:rPr lang="en-US" altLang="ko-KR" dirty="0" err="1" smtClean="0">
                <a:latin typeface="+mj-lt"/>
              </a:rPr>
              <a:t>Uhlenbeck</a:t>
            </a:r>
            <a:r>
              <a:rPr lang="en-US" altLang="ko-KR" dirty="0" smtClean="0">
                <a:latin typeface="+mj-lt"/>
              </a:rPr>
              <a:t> &amp; Samuel </a:t>
            </a:r>
            <a:r>
              <a:rPr lang="en-US" altLang="ko-KR" dirty="0" err="1" smtClean="0">
                <a:latin typeface="+mj-lt"/>
              </a:rPr>
              <a:t>Goudsmit</a:t>
            </a:r>
            <a:endParaRPr lang="en-US" altLang="ko-KR" dirty="0" smtClean="0">
              <a:latin typeface="+mj-lt"/>
            </a:endParaRPr>
          </a:p>
          <a:p>
            <a:r>
              <a:rPr lang="en-US" altLang="ko-KR" dirty="0" smtClean="0">
                <a:latin typeface="+mj-lt"/>
              </a:rPr>
              <a:t>	orientation of the electron’s tangent frame and its position</a:t>
            </a:r>
            <a:endParaRPr lang="ko-KR" altLang="en-US" dirty="0">
              <a:latin typeface="+mj-lt"/>
            </a:endParaRPr>
          </a:p>
        </p:txBody>
      </p:sp>
      <p:sp>
        <p:nvSpPr>
          <p:cNvPr id="6" name="아래쪽 화살표 5"/>
          <p:cNvSpPr/>
          <p:nvPr/>
        </p:nvSpPr>
        <p:spPr>
          <a:xfrm>
            <a:off x="5547307" y="4304097"/>
            <a:ext cx="148100" cy="481886"/>
          </a:xfrm>
          <a:prstGeom prst="downArrow">
            <a:avLst>
              <a:gd name="adj1" fmla="val 32788"/>
              <a:gd name="adj2" fmla="val 41176"/>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16680087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pPr algn="ctr"/>
            <a:r>
              <a:rPr lang="en-US" altLang="ko-KR" b="1" dirty="0" smtClean="0">
                <a:solidFill>
                  <a:schemeClr val="tx1"/>
                </a:solidFill>
              </a:rPr>
              <a:t>History</a:t>
            </a:r>
            <a:endParaRPr lang="ko-KR" altLang="en-US" b="1" dirty="0">
              <a:solidFill>
                <a:schemeClr val="tx1"/>
              </a:solidFill>
            </a:endParaRPr>
          </a:p>
        </p:txBody>
      </p:sp>
      <p:sp>
        <p:nvSpPr>
          <p:cNvPr id="3" name="내용 개체 틀 2"/>
          <p:cNvSpPr>
            <a:spLocks noGrp="1"/>
          </p:cNvSpPr>
          <p:nvPr>
            <p:ph idx="1"/>
          </p:nvPr>
        </p:nvSpPr>
        <p:spPr/>
        <p:txBody>
          <a:bodyPr/>
          <a:lstStyle/>
          <a:p>
            <a:r>
              <a:rPr lang="en-US" altLang="ko-KR" sz="1400" b="1" dirty="0"/>
              <a:t>SPIN</a:t>
            </a:r>
            <a:endParaRPr lang="ko-KR" altLang="en-US" sz="1400" b="1" dirty="0"/>
          </a:p>
        </p:txBody>
      </p:sp>
      <p:sp>
        <p:nvSpPr>
          <p:cNvPr id="4" name="텍스트 개체 틀 3"/>
          <p:cNvSpPr>
            <a:spLocks noGrp="1"/>
          </p:cNvSpPr>
          <p:nvPr>
            <p:ph type="body" sz="quarter" idx="10"/>
          </p:nvPr>
        </p:nvSpPr>
        <p:spPr/>
        <p:txBody>
          <a:bodyPr/>
          <a:lstStyle/>
          <a:p>
            <a:endParaRPr lang="ko-KR" altLang="en-US"/>
          </a:p>
        </p:txBody>
      </p:sp>
      <p:sp>
        <p:nvSpPr>
          <p:cNvPr id="5" name="텍스트 개체 틀 4"/>
          <p:cNvSpPr>
            <a:spLocks noGrp="1"/>
          </p:cNvSpPr>
          <p:nvPr>
            <p:ph type="body" sz="quarter" idx="11"/>
          </p:nvPr>
        </p:nvSpPr>
        <p:spPr/>
        <p:txBody>
          <a:bodyPr/>
          <a:lstStyle/>
          <a:p>
            <a:endParaRPr lang="ko-KR" altLang="en-US"/>
          </a:p>
        </p:txBody>
      </p:sp>
      <p:sp>
        <p:nvSpPr>
          <p:cNvPr id="8" name="오른쪽 화살표 7"/>
          <p:cNvSpPr/>
          <p:nvPr/>
        </p:nvSpPr>
        <p:spPr>
          <a:xfrm>
            <a:off x="2257698" y="4036425"/>
            <a:ext cx="8830492" cy="339634"/>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10" name="그림 9"/>
          <p:cNvPicPr>
            <a:picLocks noChangeAspect="1"/>
          </p:cNvPicPr>
          <p:nvPr/>
        </p:nvPicPr>
        <p:blipFill>
          <a:blip r:embed="rId2"/>
          <a:stretch>
            <a:fillRect/>
          </a:stretch>
        </p:blipFill>
        <p:spPr>
          <a:xfrm>
            <a:off x="2140132" y="1920239"/>
            <a:ext cx="1328329" cy="1730148"/>
          </a:xfrm>
          <a:prstGeom prst="rect">
            <a:avLst/>
          </a:prstGeom>
        </p:spPr>
      </p:pic>
      <p:pic>
        <p:nvPicPr>
          <p:cNvPr id="11" name="그림 10"/>
          <p:cNvPicPr>
            <a:picLocks noChangeAspect="1"/>
          </p:cNvPicPr>
          <p:nvPr/>
        </p:nvPicPr>
        <p:blipFill>
          <a:blip r:embed="rId3"/>
          <a:stretch>
            <a:fillRect/>
          </a:stretch>
        </p:blipFill>
        <p:spPr>
          <a:xfrm>
            <a:off x="3602553" y="1997182"/>
            <a:ext cx="1256870" cy="1698171"/>
          </a:xfrm>
          <a:prstGeom prst="rect">
            <a:avLst/>
          </a:prstGeom>
        </p:spPr>
      </p:pic>
      <p:pic>
        <p:nvPicPr>
          <p:cNvPr id="12" name="그림 11"/>
          <p:cNvPicPr>
            <a:picLocks noChangeAspect="1"/>
          </p:cNvPicPr>
          <p:nvPr/>
        </p:nvPicPr>
        <p:blipFill>
          <a:blip r:embed="rId4"/>
          <a:stretch>
            <a:fillRect/>
          </a:stretch>
        </p:blipFill>
        <p:spPr>
          <a:xfrm>
            <a:off x="5227005" y="1981414"/>
            <a:ext cx="1366817" cy="1730148"/>
          </a:xfrm>
          <a:prstGeom prst="rect">
            <a:avLst/>
          </a:prstGeom>
        </p:spPr>
      </p:pic>
      <p:pic>
        <p:nvPicPr>
          <p:cNvPr id="13" name="그림 12"/>
          <p:cNvPicPr>
            <a:picLocks noChangeAspect="1"/>
          </p:cNvPicPr>
          <p:nvPr/>
        </p:nvPicPr>
        <p:blipFill>
          <a:blip r:embed="rId5"/>
          <a:stretch>
            <a:fillRect/>
          </a:stretch>
        </p:blipFill>
        <p:spPr>
          <a:xfrm>
            <a:off x="8294597" y="1889974"/>
            <a:ext cx="1275805" cy="1828803"/>
          </a:xfrm>
          <a:prstGeom prst="rect">
            <a:avLst/>
          </a:prstGeom>
        </p:spPr>
      </p:pic>
      <p:pic>
        <p:nvPicPr>
          <p:cNvPr id="14" name="그림 13"/>
          <p:cNvPicPr>
            <a:picLocks noChangeAspect="1"/>
          </p:cNvPicPr>
          <p:nvPr/>
        </p:nvPicPr>
        <p:blipFill>
          <a:blip r:embed="rId2"/>
          <a:stretch>
            <a:fillRect/>
          </a:stretch>
        </p:blipFill>
        <p:spPr>
          <a:xfrm>
            <a:off x="9759861" y="1997182"/>
            <a:ext cx="1328329" cy="1730148"/>
          </a:xfrm>
          <a:prstGeom prst="rect">
            <a:avLst/>
          </a:prstGeom>
        </p:spPr>
      </p:pic>
      <p:sp>
        <p:nvSpPr>
          <p:cNvPr id="16" name="TextBox 15"/>
          <p:cNvSpPr txBox="1"/>
          <p:nvPr/>
        </p:nvSpPr>
        <p:spPr>
          <a:xfrm>
            <a:off x="2429691" y="3709851"/>
            <a:ext cx="716863" cy="369332"/>
          </a:xfrm>
          <a:prstGeom prst="rect">
            <a:avLst/>
          </a:prstGeom>
          <a:noFill/>
        </p:spPr>
        <p:txBody>
          <a:bodyPr wrap="none" rtlCol="0">
            <a:spAutoFit/>
          </a:bodyPr>
          <a:lstStyle/>
          <a:p>
            <a:r>
              <a:rPr lang="en-US" altLang="ko-KR" dirty="0" smtClean="0">
                <a:latin typeface="+mj-lt"/>
              </a:rPr>
              <a:t>1924</a:t>
            </a:r>
            <a:endParaRPr lang="ko-KR" altLang="en-US" dirty="0">
              <a:latin typeface="+mj-lt"/>
            </a:endParaRPr>
          </a:p>
        </p:txBody>
      </p:sp>
      <p:sp>
        <p:nvSpPr>
          <p:cNvPr id="17" name="TextBox 16"/>
          <p:cNvSpPr txBox="1"/>
          <p:nvPr/>
        </p:nvSpPr>
        <p:spPr>
          <a:xfrm>
            <a:off x="3847883" y="3731623"/>
            <a:ext cx="716863" cy="369332"/>
          </a:xfrm>
          <a:prstGeom prst="rect">
            <a:avLst/>
          </a:prstGeom>
          <a:noFill/>
        </p:spPr>
        <p:txBody>
          <a:bodyPr wrap="none" rtlCol="0">
            <a:spAutoFit/>
          </a:bodyPr>
          <a:lstStyle/>
          <a:p>
            <a:r>
              <a:rPr lang="en-US" altLang="ko-KR" dirty="0" smtClean="0">
                <a:latin typeface="+mj-lt"/>
              </a:rPr>
              <a:t>1925</a:t>
            </a:r>
            <a:endParaRPr lang="ko-KR" altLang="en-US" dirty="0">
              <a:latin typeface="+mj-lt"/>
            </a:endParaRPr>
          </a:p>
        </p:txBody>
      </p:sp>
      <p:sp>
        <p:nvSpPr>
          <p:cNvPr id="18" name="TextBox 17"/>
          <p:cNvSpPr txBox="1"/>
          <p:nvPr/>
        </p:nvSpPr>
        <p:spPr>
          <a:xfrm>
            <a:off x="8492248" y="3713742"/>
            <a:ext cx="716863" cy="369332"/>
          </a:xfrm>
          <a:prstGeom prst="rect">
            <a:avLst/>
          </a:prstGeom>
          <a:noFill/>
        </p:spPr>
        <p:txBody>
          <a:bodyPr wrap="none" rtlCol="0">
            <a:spAutoFit/>
          </a:bodyPr>
          <a:lstStyle/>
          <a:p>
            <a:r>
              <a:rPr lang="en-US" altLang="ko-KR" dirty="0" smtClean="0">
                <a:latin typeface="+mj-lt"/>
              </a:rPr>
              <a:t>1928</a:t>
            </a:r>
            <a:endParaRPr lang="ko-KR" altLang="en-US" dirty="0">
              <a:latin typeface="+mj-lt"/>
            </a:endParaRPr>
          </a:p>
        </p:txBody>
      </p:sp>
      <p:sp>
        <p:nvSpPr>
          <p:cNvPr id="19" name="TextBox 18"/>
          <p:cNvSpPr txBox="1"/>
          <p:nvPr/>
        </p:nvSpPr>
        <p:spPr>
          <a:xfrm>
            <a:off x="10065593" y="3721793"/>
            <a:ext cx="716863" cy="369332"/>
          </a:xfrm>
          <a:prstGeom prst="rect">
            <a:avLst/>
          </a:prstGeom>
          <a:noFill/>
        </p:spPr>
        <p:txBody>
          <a:bodyPr wrap="none" rtlCol="0">
            <a:spAutoFit/>
          </a:bodyPr>
          <a:lstStyle/>
          <a:p>
            <a:r>
              <a:rPr lang="en-US" altLang="ko-KR" dirty="0" smtClean="0">
                <a:latin typeface="+mj-lt"/>
              </a:rPr>
              <a:t>1940</a:t>
            </a:r>
            <a:endParaRPr lang="ko-KR" altLang="en-US" dirty="0">
              <a:latin typeface="+mj-lt"/>
            </a:endParaRPr>
          </a:p>
        </p:txBody>
      </p:sp>
      <p:sp>
        <p:nvSpPr>
          <p:cNvPr id="20" name="TextBox 19"/>
          <p:cNvSpPr txBox="1"/>
          <p:nvPr/>
        </p:nvSpPr>
        <p:spPr>
          <a:xfrm>
            <a:off x="5410946" y="3726889"/>
            <a:ext cx="716863" cy="369332"/>
          </a:xfrm>
          <a:prstGeom prst="rect">
            <a:avLst/>
          </a:prstGeom>
          <a:noFill/>
        </p:spPr>
        <p:txBody>
          <a:bodyPr wrap="none" rtlCol="0">
            <a:spAutoFit/>
          </a:bodyPr>
          <a:lstStyle/>
          <a:p>
            <a:r>
              <a:rPr lang="en-US" altLang="ko-KR" dirty="0" smtClean="0">
                <a:latin typeface="+mj-lt"/>
              </a:rPr>
              <a:t>1925</a:t>
            </a:r>
            <a:endParaRPr lang="ko-KR" altLang="en-US" dirty="0">
              <a:latin typeface="+mj-lt"/>
            </a:endParaRPr>
          </a:p>
        </p:txBody>
      </p:sp>
      <p:pic>
        <p:nvPicPr>
          <p:cNvPr id="21" name="그림 20"/>
          <p:cNvPicPr>
            <a:picLocks noChangeAspect="1"/>
          </p:cNvPicPr>
          <p:nvPr/>
        </p:nvPicPr>
        <p:blipFill>
          <a:blip r:embed="rId2"/>
          <a:stretch>
            <a:fillRect/>
          </a:stretch>
        </p:blipFill>
        <p:spPr>
          <a:xfrm>
            <a:off x="6784177" y="2023652"/>
            <a:ext cx="1328329" cy="1730148"/>
          </a:xfrm>
          <a:prstGeom prst="rect">
            <a:avLst/>
          </a:prstGeom>
        </p:spPr>
      </p:pic>
      <p:sp>
        <p:nvSpPr>
          <p:cNvPr id="23" name="TextBox 22"/>
          <p:cNvSpPr txBox="1"/>
          <p:nvPr/>
        </p:nvSpPr>
        <p:spPr>
          <a:xfrm>
            <a:off x="7036608" y="3728981"/>
            <a:ext cx="716863" cy="369332"/>
          </a:xfrm>
          <a:prstGeom prst="rect">
            <a:avLst/>
          </a:prstGeom>
          <a:noFill/>
        </p:spPr>
        <p:txBody>
          <a:bodyPr wrap="none" rtlCol="0">
            <a:spAutoFit/>
          </a:bodyPr>
          <a:lstStyle/>
          <a:p>
            <a:r>
              <a:rPr lang="en-US" altLang="ko-KR" dirty="0" smtClean="0">
                <a:latin typeface="+mj-lt"/>
              </a:rPr>
              <a:t>1927</a:t>
            </a:r>
            <a:endParaRPr lang="ko-KR" altLang="en-US" dirty="0">
              <a:latin typeface="+mj-lt"/>
            </a:endParaRPr>
          </a:p>
        </p:txBody>
      </p:sp>
      <p:sp>
        <p:nvSpPr>
          <p:cNvPr id="25" name="TextBox 24"/>
          <p:cNvSpPr txBox="1"/>
          <p:nvPr/>
        </p:nvSpPr>
        <p:spPr>
          <a:xfrm>
            <a:off x="5480012" y="4922093"/>
            <a:ext cx="6733759" cy="1200329"/>
          </a:xfrm>
          <a:prstGeom prst="rect">
            <a:avLst/>
          </a:prstGeom>
          <a:noFill/>
        </p:spPr>
        <p:txBody>
          <a:bodyPr wrap="square" rtlCol="0">
            <a:spAutoFit/>
          </a:bodyPr>
          <a:lstStyle/>
          <a:p>
            <a:r>
              <a:rPr lang="en-US" altLang="ko-KR" dirty="0" smtClean="0">
                <a:latin typeface="+mj-lt"/>
              </a:rPr>
              <a:t>Wolfgang Pauli</a:t>
            </a:r>
          </a:p>
          <a:p>
            <a:r>
              <a:rPr lang="en-US" altLang="ko-KR" dirty="0">
                <a:latin typeface="+mj-lt"/>
              </a:rPr>
              <a:t>	</a:t>
            </a:r>
            <a:r>
              <a:rPr lang="en-US" altLang="ko-KR" dirty="0" smtClean="0">
                <a:latin typeface="+mj-lt"/>
              </a:rPr>
              <a:t>with hint from other </a:t>
            </a:r>
            <a:r>
              <a:rPr lang="en-US" altLang="ko-KR" dirty="0" err="1" smtClean="0">
                <a:latin typeface="+mj-lt"/>
              </a:rPr>
              <a:t>reaserchers</a:t>
            </a:r>
            <a:r>
              <a:rPr lang="en-US" altLang="ko-KR" dirty="0" smtClean="0">
                <a:latin typeface="+mj-lt"/>
              </a:rPr>
              <a:t>’ idea, </a:t>
            </a:r>
          </a:p>
          <a:p>
            <a:r>
              <a:rPr lang="en-US" altLang="ko-KR" dirty="0">
                <a:latin typeface="+mj-lt"/>
              </a:rPr>
              <a:t>	</a:t>
            </a:r>
            <a:r>
              <a:rPr lang="en-US" altLang="ko-KR" dirty="0" smtClean="0">
                <a:latin typeface="+mj-lt"/>
              </a:rPr>
              <a:t>published theory of spin using the modern theory of 	quantum mechanics </a:t>
            </a:r>
            <a:endParaRPr lang="ko-KR" altLang="en-US" dirty="0">
              <a:latin typeface="+mj-lt"/>
            </a:endParaRPr>
          </a:p>
        </p:txBody>
      </p:sp>
      <p:sp>
        <p:nvSpPr>
          <p:cNvPr id="6" name="아래쪽 화살표 5"/>
          <p:cNvSpPr/>
          <p:nvPr/>
        </p:nvSpPr>
        <p:spPr>
          <a:xfrm>
            <a:off x="7351443" y="4303219"/>
            <a:ext cx="148100" cy="481886"/>
          </a:xfrm>
          <a:prstGeom prst="downArrow">
            <a:avLst>
              <a:gd name="adj1" fmla="val 32788"/>
              <a:gd name="adj2" fmla="val 41176"/>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428213221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pPr algn="ctr"/>
            <a:r>
              <a:rPr lang="en-US" altLang="ko-KR" b="1" dirty="0" smtClean="0">
                <a:solidFill>
                  <a:schemeClr val="tx1"/>
                </a:solidFill>
              </a:rPr>
              <a:t>History</a:t>
            </a:r>
            <a:endParaRPr lang="ko-KR" altLang="en-US" b="1" dirty="0">
              <a:solidFill>
                <a:schemeClr val="tx1"/>
              </a:solidFill>
            </a:endParaRPr>
          </a:p>
        </p:txBody>
      </p:sp>
      <p:sp>
        <p:nvSpPr>
          <p:cNvPr id="3" name="내용 개체 틀 2"/>
          <p:cNvSpPr>
            <a:spLocks noGrp="1"/>
          </p:cNvSpPr>
          <p:nvPr>
            <p:ph idx="1"/>
          </p:nvPr>
        </p:nvSpPr>
        <p:spPr/>
        <p:txBody>
          <a:bodyPr/>
          <a:lstStyle/>
          <a:p>
            <a:r>
              <a:rPr lang="en-US" altLang="ko-KR" sz="1400" b="1" dirty="0"/>
              <a:t>SPIN</a:t>
            </a:r>
            <a:endParaRPr lang="ko-KR" altLang="en-US" sz="1400" b="1" dirty="0"/>
          </a:p>
        </p:txBody>
      </p:sp>
      <p:sp>
        <p:nvSpPr>
          <p:cNvPr id="4" name="텍스트 개체 틀 3"/>
          <p:cNvSpPr>
            <a:spLocks noGrp="1"/>
          </p:cNvSpPr>
          <p:nvPr>
            <p:ph type="body" sz="quarter" idx="10"/>
          </p:nvPr>
        </p:nvSpPr>
        <p:spPr/>
        <p:txBody>
          <a:bodyPr/>
          <a:lstStyle/>
          <a:p>
            <a:endParaRPr lang="ko-KR" altLang="en-US"/>
          </a:p>
        </p:txBody>
      </p:sp>
      <p:sp>
        <p:nvSpPr>
          <p:cNvPr id="5" name="텍스트 개체 틀 4"/>
          <p:cNvSpPr>
            <a:spLocks noGrp="1"/>
          </p:cNvSpPr>
          <p:nvPr>
            <p:ph type="body" sz="quarter" idx="11"/>
          </p:nvPr>
        </p:nvSpPr>
        <p:spPr/>
        <p:txBody>
          <a:bodyPr/>
          <a:lstStyle/>
          <a:p>
            <a:endParaRPr lang="ko-KR" altLang="en-US"/>
          </a:p>
        </p:txBody>
      </p:sp>
      <p:sp>
        <p:nvSpPr>
          <p:cNvPr id="8" name="오른쪽 화살표 7"/>
          <p:cNvSpPr/>
          <p:nvPr/>
        </p:nvSpPr>
        <p:spPr>
          <a:xfrm>
            <a:off x="2257698" y="4036425"/>
            <a:ext cx="8830492" cy="339634"/>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10" name="그림 9"/>
          <p:cNvPicPr>
            <a:picLocks noChangeAspect="1"/>
          </p:cNvPicPr>
          <p:nvPr/>
        </p:nvPicPr>
        <p:blipFill>
          <a:blip r:embed="rId2"/>
          <a:stretch>
            <a:fillRect/>
          </a:stretch>
        </p:blipFill>
        <p:spPr>
          <a:xfrm>
            <a:off x="2140132" y="1920239"/>
            <a:ext cx="1328329" cy="1730148"/>
          </a:xfrm>
          <a:prstGeom prst="rect">
            <a:avLst/>
          </a:prstGeom>
        </p:spPr>
      </p:pic>
      <p:pic>
        <p:nvPicPr>
          <p:cNvPr id="11" name="그림 10"/>
          <p:cNvPicPr>
            <a:picLocks noChangeAspect="1"/>
          </p:cNvPicPr>
          <p:nvPr/>
        </p:nvPicPr>
        <p:blipFill>
          <a:blip r:embed="rId3"/>
          <a:stretch>
            <a:fillRect/>
          </a:stretch>
        </p:blipFill>
        <p:spPr>
          <a:xfrm>
            <a:off x="3602553" y="1997182"/>
            <a:ext cx="1256870" cy="1698171"/>
          </a:xfrm>
          <a:prstGeom prst="rect">
            <a:avLst/>
          </a:prstGeom>
        </p:spPr>
      </p:pic>
      <p:pic>
        <p:nvPicPr>
          <p:cNvPr id="12" name="그림 11"/>
          <p:cNvPicPr>
            <a:picLocks noChangeAspect="1"/>
          </p:cNvPicPr>
          <p:nvPr/>
        </p:nvPicPr>
        <p:blipFill>
          <a:blip r:embed="rId4"/>
          <a:stretch>
            <a:fillRect/>
          </a:stretch>
        </p:blipFill>
        <p:spPr>
          <a:xfrm>
            <a:off x="5227005" y="1981414"/>
            <a:ext cx="1366817" cy="1730148"/>
          </a:xfrm>
          <a:prstGeom prst="rect">
            <a:avLst/>
          </a:prstGeom>
        </p:spPr>
      </p:pic>
      <p:pic>
        <p:nvPicPr>
          <p:cNvPr id="13" name="그림 12"/>
          <p:cNvPicPr>
            <a:picLocks noChangeAspect="1"/>
          </p:cNvPicPr>
          <p:nvPr/>
        </p:nvPicPr>
        <p:blipFill>
          <a:blip r:embed="rId5"/>
          <a:stretch>
            <a:fillRect/>
          </a:stretch>
        </p:blipFill>
        <p:spPr>
          <a:xfrm>
            <a:off x="8294597" y="1908262"/>
            <a:ext cx="1275805" cy="1828803"/>
          </a:xfrm>
          <a:prstGeom prst="rect">
            <a:avLst/>
          </a:prstGeom>
        </p:spPr>
      </p:pic>
      <p:pic>
        <p:nvPicPr>
          <p:cNvPr id="14" name="그림 13"/>
          <p:cNvPicPr>
            <a:picLocks noChangeAspect="1"/>
          </p:cNvPicPr>
          <p:nvPr/>
        </p:nvPicPr>
        <p:blipFill>
          <a:blip r:embed="rId2"/>
          <a:stretch>
            <a:fillRect/>
          </a:stretch>
        </p:blipFill>
        <p:spPr>
          <a:xfrm>
            <a:off x="9759861" y="1997182"/>
            <a:ext cx="1328329" cy="1730148"/>
          </a:xfrm>
          <a:prstGeom prst="rect">
            <a:avLst/>
          </a:prstGeom>
        </p:spPr>
      </p:pic>
      <p:sp>
        <p:nvSpPr>
          <p:cNvPr id="16" name="TextBox 15"/>
          <p:cNvSpPr txBox="1"/>
          <p:nvPr/>
        </p:nvSpPr>
        <p:spPr>
          <a:xfrm>
            <a:off x="2429691" y="3709851"/>
            <a:ext cx="716863" cy="369332"/>
          </a:xfrm>
          <a:prstGeom prst="rect">
            <a:avLst/>
          </a:prstGeom>
          <a:noFill/>
        </p:spPr>
        <p:txBody>
          <a:bodyPr wrap="none" rtlCol="0">
            <a:spAutoFit/>
          </a:bodyPr>
          <a:lstStyle/>
          <a:p>
            <a:r>
              <a:rPr lang="en-US" altLang="ko-KR" dirty="0" smtClean="0">
                <a:latin typeface="+mj-lt"/>
              </a:rPr>
              <a:t>1924</a:t>
            </a:r>
            <a:endParaRPr lang="ko-KR" altLang="en-US" dirty="0">
              <a:latin typeface="+mj-lt"/>
            </a:endParaRPr>
          </a:p>
        </p:txBody>
      </p:sp>
      <p:sp>
        <p:nvSpPr>
          <p:cNvPr id="17" name="TextBox 16"/>
          <p:cNvSpPr txBox="1"/>
          <p:nvPr/>
        </p:nvSpPr>
        <p:spPr>
          <a:xfrm>
            <a:off x="3829595" y="3731623"/>
            <a:ext cx="716863" cy="369332"/>
          </a:xfrm>
          <a:prstGeom prst="rect">
            <a:avLst/>
          </a:prstGeom>
          <a:noFill/>
        </p:spPr>
        <p:txBody>
          <a:bodyPr wrap="none" rtlCol="0">
            <a:spAutoFit/>
          </a:bodyPr>
          <a:lstStyle/>
          <a:p>
            <a:r>
              <a:rPr lang="en-US" altLang="ko-KR" dirty="0" smtClean="0">
                <a:latin typeface="+mj-lt"/>
              </a:rPr>
              <a:t>1925</a:t>
            </a:r>
            <a:endParaRPr lang="ko-KR" altLang="en-US" dirty="0">
              <a:latin typeface="+mj-lt"/>
            </a:endParaRPr>
          </a:p>
        </p:txBody>
      </p:sp>
      <p:sp>
        <p:nvSpPr>
          <p:cNvPr id="18" name="TextBox 17"/>
          <p:cNvSpPr txBox="1"/>
          <p:nvPr/>
        </p:nvSpPr>
        <p:spPr>
          <a:xfrm>
            <a:off x="8501392" y="3722886"/>
            <a:ext cx="716863" cy="369332"/>
          </a:xfrm>
          <a:prstGeom prst="rect">
            <a:avLst/>
          </a:prstGeom>
          <a:noFill/>
        </p:spPr>
        <p:txBody>
          <a:bodyPr wrap="none" rtlCol="0">
            <a:spAutoFit/>
          </a:bodyPr>
          <a:lstStyle/>
          <a:p>
            <a:r>
              <a:rPr lang="en-US" altLang="ko-KR" dirty="0" smtClean="0">
                <a:latin typeface="+mj-lt"/>
              </a:rPr>
              <a:t>1928</a:t>
            </a:r>
            <a:endParaRPr lang="ko-KR" altLang="en-US" dirty="0">
              <a:latin typeface="+mj-lt"/>
            </a:endParaRPr>
          </a:p>
        </p:txBody>
      </p:sp>
      <p:sp>
        <p:nvSpPr>
          <p:cNvPr id="19" name="TextBox 18"/>
          <p:cNvSpPr txBox="1"/>
          <p:nvPr/>
        </p:nvSpPr>
        <p:spPr>
          <a:xfrm>
            <a:off x="10065593" y="3721793"/>
            <a:ext cx="716863" cy="369332"/>
          </a:xfrm>
          <a:prstGeom prst="rect">
            <a:avLst/>
          </a:prstGeom>
          <a:noFill/>
        </p:spPr>
        <p:txBody>
          <a:bodyPr wrap="none" rtlCol="0">
            <a:spAutoFit/>
          </a:bodyPr>
          <a:lstStyle/>
          <a:p>
            <a:r>
              <a:rPr lang="en-US" altLang="ko-KR" dirty="0" smtClean="0">
                <a:latin typeface="+mj-lt"/>
              </a:rPr>
              <a:t>1940</a:t>
            </a:r>
            <a:endParaRPr lang="ko-KR" altLang="en-US" dirty="0">
              <a:latin typeface="+mj-lt"/>
            </a:endParaRPr>
          </a:p>
        </p:txBody>
      </p:sp>
      <p:sp>
        <p:nvSpPr>
          <p:cNvPr id="20" name="TextBox 19"/>
          <p:cNvSpPr txBox="1"/>
          <p:nvPr/>
        </p:nvSpPr>
        <p:spPr>
          <a:xfrm>
            <a:off x="5410946" y="3736033"/>
            <a:ext cx="716863" cy="369332"/>
          </a:xfrm>
          <a:prstGeom prst="rect">
            <a:avLst/>
          </a:prstGeom>
          <a:noFill/>
        </p:spPr>
        <p:txBody>
          <a:bodyPr wrap="none" rtlCol="0">
            <a:spAutoFit/>
          </a:bodyPr>
          <a:lstStyle/>
          <a:p>
            <a:r>
              <a:rPr lang="en-US" altLang="ko-KR" dirty="0" smtClean="0">
                <a:latin typeface="+mj-lt"/>
              </a:rPr>
              <a:t>1925</a:t>
            </a:r>
            <a:endParaRPr lang="ko-KR" altLang="en-US" dirty="0">
              <a:latin typeface="+mj-lt"/>
            </a:endParaRPr>
          </a:p>
        </p:txBody>
      </p:sp>
      <p:pic>
        <p:nvPicPr>
          <p:cNvPr id="21" name="그림 20"/>
          <p:cNvPicPr>
            <a:picLocks noChangeAspect="1"/>
          </p:cNvPicPr>
          <p:nvPr/>
        </p:nvPicPr>
        <p:blipFill>
          <a:blip r:embed="rId2"/>
          <a:stretch>
            <a:fillRect/>
          </a:stretch>
        </p:blipFill>
        <p:spPr>
          <a:xfrm>
            <a:off x="6784177" y="2023652"/>
            <a:ext cx="1328329" cy="1730148"/>
          </a:xfrm>
          <a:prstGeom prst="rect">
            <a:avLst/>
          </a:prstGeom>
        </p:spPr>
      </p:pic>
      <p:sp>
        <p:nvSpPr>
          <p:cNvPr id="23" name="TextBox 22"/>
          <p:cNvSpPr txBox="1"/>
          <p:nvPr/>
        </p:nvSpPr>
        <p:spPr>
          <a:xfrm>
            <a:off x="7036608" y="3728981"/>
            <a:ext cx="716863" cy="369332"/>
          </a:xfrm>
          <a:prstGeom prst="rect">
            <a:avLst/>
          </a:prstGeom>
          <a:noFill/>
        </p:spPr>
        <p:txBody>
          <a:bodyPr wrap="none" rtlCol="0">
            <a:spAutoFit/>
          </a:bodyPr>
          <a:lstStyle/>
          <a:p>
            <a:r>
              <a:rPr lang="en-US" altLang="ko-KR" dirty="0" smtClean="0">
                <a:latin typeface="+mj-lt"/>
              </a:rPr>
              <a:t>1927</a:t>
            </a:r>
            <a:endParaRPr lang="ko-KR" altLang="en-US" dirty="0">
              <a:latin typeface="+mj-lt"/>
            </a:endParaRPr>
          </a:p>
        </p:txBody>
      </p:sp>
      <p:sp>
        <p:nvSpPr>
          <p:cNvPr id="25" name="TextBox 24"/>
          <p:cNvSpPr txBox="1"/>
          <p:nvPr/>
        </p:nvSpPr>
        <p:spPr>
          <a:xfrm>
            <a:off x="2787767" y="4737034"/>
            <a:ext cx="5941969" cy="923330"/>
          </a:xfrm>
          <a:prstGeom prst="rect">
            <a:avLst/>
          </a:prstGeom>
          <a:noFill/>
        </p:spPr>
        <p:txBody>
          <a:bodyPr wrap="square" rtlCol="0">
            <a:spAutoFit/>
          </a:bodyPr>
          <a:lstStyle/>
          <a:p>
            <a:r>
              <a:rPr lang="en-US" altLang="ko-KR" dirty="0" smtClean="0">
                <a:latin typeface="+mj-lt"/>
              </a:rPr>
              <a:t>Paul Dirac</a:t>
            </a:r>
          </a:p>
          <a:p>
            <a:r>
              <a:rPr lang="en-US" altLang="ko-KR" dirty="0">
                <a:latin typeface="+mj-lt"/>
              </a:rPr>
              <a:t>	</a:t>
            </a:r>
            <a:r>
              <a:rPr lang="en-US" altLang="ko-KR" dirty="0" smtClean="0">
                <a:latin typeface="+mj-lt"/>
              </a:rPr>
              <a:t>published Dirac equation which described 	relativistic electron</a:t>
            </a:r>
            <a:endParaRPr lang="ko-KR" altLang="en-US" dirty="0">
              <a:latin typeface="+mj-lt"/>
            </a:endParaRPr>
          </a:p>
        </p:txBody>
      </p:sp>
      <p:sp>
        <p:nvSpPr>
          <p:cNvPr id="22" name="위로 굽은 화살표 21"/>
          <p:cNvSpPr/>
          <p:nvPr/>
        </p:nvSpPr>
        <p:spPr>
          <a:xfrm rot="16200000" flipH="1">
            <a:off x="8416145" y="4351524"/>
            <a:ext cx="557349" cy="475359"/>
          </a:xfrm>
          <a:prstGeom prst="bentUpArrow">
            <a:avLst>
              <a:gd name="adj1" fmla="val 8594"/>
              <a:gd name="adj2" fmla="val 15624"/>
              <a:gd name="adj3" fmla="val 25000"/>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839216865"/>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테마">
  <a:themeElements>
    <a:clrScheme name="Office 테마">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Spoqa">
      <a:majorFont>
        <a:latin typeface="SpoqaHanSans"/>
        <a:ea typeface="SpoqaHanSans"/>
        <a:cs typeface=""/>
      </a:majorFont>
      <a:minorFont>
        <a:latin typeface="SpoqaHanSans-thin"/>
        <a:ea typeface="SpoqaHanSans-thin"/>
        <a:cs typeface=""/>
      </a:minorFont>
    </a:fontScheme>
    <a:fmtScheme name="Office 테마">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a:solidFill>
            <a:schemeClr val="bg1"/>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65</TotalTime>
  <Words>1328</Words>
  <Application>Microsoft Office PowerPoint</Application>
  <PresentationFormat>와이드스크린</PresentationFormat>
  <Paragraphs>295</Paragraphs>
  <Slides>39</Slides>
  <Notes>31</Notes>
  <HiddenSlides>0</HiddenSlides>
  <MMClips>0</MMClips>
  <ScaleCrop>false</ScaleCrop>
  <HeadingPairs>
    <vt:vector size="6" baseType="variant">
      <vt:variant>
        <vt:lpstr>사용한 글꼴</vt:lpstr>
      </vt:variant>
      <vt:variant>
        <vt:i4>7</vt:i4>
      </vt:variant>
      <vt:variant>
        <vt:lpstr>테마</vt:lpstr>
      </vt:variant>
      <vt:variant>
        <vt:i4>1</vt:i4>
      </vt:variant>
      <vt:variant>
        <vt:lpstr>슬라이드 제목</vt:lpstr>
      </vt:variant>
      <vt:variant>
        <vt:i4>39</vt:i4>
      </vt:variant>
    </vt:vector>
  </HeadingPairs>
  <TitlesOfParts>
    <vt:vector size="47" baseType="lpstr">
      <vt:lpstr>SpoqaHanSans</vt:lpstr>
      <vt:lpstr>SpoqaHanSans-thin</vt:lpstr>
      <vt:lpstr>맑은 고딕</vt:lpstr>
      <vt:lpstr>한컴바탕확장</vt:lpstr>
      <vt:lpstr>Arial</vt:lpstr>
      <vt:lpstr>Bauhaus 93</vt:lpstr>
      <vt:lpstr>Cambria Math</vt:lpstr>
      <vt:lpstr>1_Office 테마</vt:lpstr>
      <vt:lpstr>SOLID STATE PHYSICS  S P I N T R O N I C S   GROUP 14   김은지 김호진 박성빈 남동관 </vt:lpstr>
      <vt:lpstr>SOLID STATE PHYSICS  S P I N T R O N I C S   INTRODUCTION &amp; HISTORY  김은지</vt:lpstr>
      <vt:lpstr>Introduction</vt:lpstr>
      <vt:lpstr>Introduction</vt:lpstr>
      <vt:lpstr>History</vt:lpstr>
      <vt:lpstr>History</vt:lpstr>
      <vt:lpstr>History</vt:lpstr>
      <vt:lpstr>History</vt:lpstr>
      <vt:lpstr>History</vt:lpstr>
      <vt:lpstr>History</vt:lpstr>
      <vt:lpstr>SOLID STATE PHYSICS  S P I N T R O N I C S   THEORY  김호진</vt:lpstr>
      <vt:lpstr>Theory</vt:lpstr>
      <vt:lpstr>Theory</vt:lpstr>
      <vt:lpstr>Theory</vt:lpstr>
      <vt:lpstr>Theory</vt:lpstr>
      <vt:lpstr>Theory</vt:lpstr>
      <vt:lpstr>Theory</vt:lpstr>
      <vt:lpstr>Theory</vt:lpstr>
      <vt:lpstr>Theory</vt:lpstr>
      <vt:lpstr>Theory</vt:lpstr>
      <vt:lpstr>Theory</vt:lpstr>
      <vt:lpstr>Theory</vt:lpstr>
      <vt:lpstr>SOLID STATE PHYSICS  S P I N T R O N I C S   EXPERIMENT  박성빈</vt:lpstr>
      <vt:lpstr>EXPERIMENT</vt:lpstr>
      <vt:lpstr>EXPERIMENT</vt:lpstr>
      <vt:lpstr>EXPERIMENT</vt:lpstr>
      <vt:lpstr>EXPERIMENT</vt:lpstr>
      <vt:lpstr>EXPERIMENT</vt:lpstr>
      <vt:lpstr>EXPERIMENT</vt:lpstr>
      <vt:lpstr>EXPERIMENT</vt:lpstr>
      <vt:lpstr>SOLID STATE PHYSICS  S P I N T R O N I C S   APPICATION  남동관</vt:lpstr>
      <vt:lpstr>APPLICATION</vt:lpstr>
      <vt:lpstr>APPLICATION</vt:lpstr>
      <vt:lpstr>PRINCIPLES</vt:lpstr>
      <vt:lpstr>APPLICATION</vt:lpstr>
      <vt:lpstr>APPLICATION</vt:lpstr>
      <vt:lpstr>APPLICATION</vt:lpstr>
      <vt:lpstr>APPLICATION</vt:lpstr>
      <vt:lpstr>감사합니다</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dc:title>
  <dc:creator>YONSEI</dc:creator>
  <cp:lastModifiedBy>user</cp:lastModifiedBy>
  <cp:revision>15</cp:revision>
  <dcterms:created xsi:type="dcterms:W3CDTF">2019-12-05T09:30:38Z</dcterms:created>
  <dcterms:modified xsi:type="dcterms:W3CDTF">2019-12-10T01:41:42Z</dcterms:modified>
</cp:coreProperties>
</file>